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8" r:id="rId5"/>
    <p:sldId id="273" r:id="rId6"/>
    <p:sldId id="353" r:id="rId7"/>
    <p:sldId id="356" r:id="rId8"/>
    <p:sldId id="345" r:id="rId9"/>
    <p:sldId id="925" r:id="rId10"/>
    <p:sldId id="929" r:id="rId11"/>
    <p:sldId id="930" r:id="rId12"/>
    <p:sldId id="932" r:id="rId13"/>
    <p:sldId id="916" r:id="rId14"/>
    <p:sldId id="350" r:id="rId15"/>
    <p:sldId id="912"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63"/>
    <a:srgbClr val="041137"/>
    <a:srgbClr val="36C2CB"/>
    <a:srgbClr val="F65002"/>
    <a:srgbClr val="FFE6DC"/>
    <a:srgbClr val="FFC200"/>
    <a:srgbClr val="003794"/>
    <a:srgbClr val="333334"/>
    <a:srgbClr val="19064E"/>
    <a:srgbClr val="7B4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597"/>
  </p:normalViewPr>
  <p:slideViewPr>
    <p:cSldViewPr snapToGrid="0" snapToObjects="1">
      <p:cViewPr varScale="1">
        <p:scale>
          <a:sx n="107" d="100"/>
          <a:sy n="107" d="100"/>
        </p:scale>
        <p:origin x="640" y="16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D6A8A3-EB52-224C-A076-8A695ED88A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54D20486-B89D-5042-99BA-2AFC7D1E1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F86039-626A-FD45-94C8-4053A7F7EF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5288B7-FF32-594B-9AED-E1DB37682305}" type="slidenum">
              <a:rPr lang="en-US" smtClean="0"/>
              <a:t>‹#›</a:t>
            </a:fld>
            <a:endParaRPr lang="en-US"/>
          </a:p>
        </p:txBody>
      </p:sp>
    </p:spTree>
    <p:extLst>
      <p:ext uri="{BB962C8B-B14F-4D97-AF65-F5344CB8AC3E}">
        <p14:creationId xmlns:p14="http://schemas.microsoft.com/office/powerpoint/2010/main" val="2751045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6D75D-8C47-1E41-B0CC-CB65B64F4882}" type="datetimeFigureOut">
              <a:rPr lang="en-US" smtClean="0"/>
              <a:t>9/15/21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B82E5-D63A-CA42-835B-573FD509A04B}" type="slidenum">
              <a:rPr lang="en-US" smtClean="0"/>
              <a:t>‹#›</a:t>
            </a:fld>
            <a:endParaRPr lang="en-US"/>
          </a:p>
        </p:txBody>
      </p:sp>
    </p:spTree>
    <p:extLst>
      <p:ext uri="{BB962C8B-B14F-4D97-AF65-F5344CB8AC3E}">
        <p14:creationId xmlns:p14="http://schemas.microsoft.com/office/powerpoint/2010/main" val="77746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9B82E5-D63A-CA42-835B-573FD509A04B}" type="slidenum">
              <a:rPr lang="en-US" smtClean="0"/>
              <a:t>1</a:t>
            </a:fld>
            <a:endParaRPr lang="en-US"/>
          </a:p>
        </p:txBody>
      </p:sp>
    </p:spTree>
    <p:extLst>
      <p:ext uri="{BB962C8B-B14F-4D97-AF65-F5344CB8AC3E}">
        <p14:creationId xmlns:p14="http://schemas.microsoft.com/office/powerpoint/2010/main" val="266727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a typeface="+mj-lt"/>
                <a:cs typeface="+mj-lt"/>
              </a:rPr>
              <a:t>Created wholly owned business (CL) to focus on </a:t>
            </a:r>
            <a:r>
              <a:rPr lang="en-US" sz="1200" err="1">
                <a:ea typeface="+mj-lt"/>
                <a:cs typeface="+mj-lt"/>
              </a:rPr>
              <a:t>saas</a:t>
            </a:r>
            <a:r>
              <a:rPr lang="en-US" sz="1200">
                <a:ea typeface="+mj-lt"/>
                <a:cs typeface="+mj-lt"/>
              </a:rPr>
              <a:t> software that is much higher market value than services</a:t>
            </a:r>
          </a:p>
          <a:p>
            <a:r>
              <a:rPr lang="en-US" sz="1200">
                <a:ea typeface="+mj-lt"/>
                <a:cs typeface="+mj-lt"/>
              </a:rPr>
              <a:t>; such as </a:t>
            </a:r>
            <a:r>
              <a:rPr lang="en-US" sz="1200"/>
              <a:t>Nodeware</a:t>
            </a:r>
            <a:r>
              <a:rPr lang="en-US" sz="1200" baseline="30000"/>
              <a:t>®</a:t>
            </a:r>
            <a:r>
              <a:rPr lang="en-US" sz="1200"/>
              <a:t> </a:t>
            </a:r>
            <a:r>
              <a:rPr lang="en-US" sz="1200">
                <a:ea typeface="+mj-lt"/>
                <a:cs typeface="+mj-lt"/>
              </a:rPr>
              <a:t> </a:t>
            </a:r>
          </a:p>
          <a:p>
            <a:r>
              <a:rPr lang="en-US" sz="1200">
                <a:ea typeface="+mj-lt"/>
                <a:cs typeface="+mj-lt"/>
              </a:rPr>
              <a:t>Profitable</a:t>
            </a:r>
          </a:p>
          <a:p>
            <a:r>
              <a:rPr lang="en-US" sz="1200"/>
              <a:t>Highly focused management team driven by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82E5-D63A-CA42-835B-573FD509A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6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to add new photos in here for people</a:t>
            </a:r>
          </a:p>
        </p:txBody>
      </p:sp>
      <p:sp>
        <p:nvSpPr>
          <p:cNvPr id="4" name="Slide Number Placeholder 3"/>
          <p:cNvSpPr>
            <a:spLocks noGrp="1"/>
          </p:cNvSpPr>
          <p:nvPr>
            <p:ph type="sldNum" sz="quarter" idx="5"/>
          </p:nvPr>
        </p:nvSpPr>
        <p:spPr/>
        <p:txBody>
          <a:bodyPr/>
          <a:lstStyle/>
          <a:p>
            <a:fld id="{F59B82E5-D63A-CA42-835B-573FD509A04B}" type="slidenum">
              <a:rPr lang="en-US" smtClean="0"/>
              <a:t>4</a:t>
            </a:fld>
            <a:endParaRPr lang="en-US"/>
          </a:p>
        </p:txBody>
      </p:sp>
    </p:spTree>
    <p:extLst>
      <p:ext uri="{BB962C8B-B14F-4D97-AF65-F5344CB8AC3E}">
        <p14:creationId xmlns:p14="http://schemas.microsoft.com/office/powerpoint/2010/main" val="300583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would pull slides from some of the decks we got from BTB or Pratum for market perspective and stats</a:t>
            </a:r>
          </a:p>
        </p:txBody>
      </p:sp>
      <p:sp>
        <p:nvSpPr>
          <p:cNvPr id="4" name="Slide Number Placeholder 3"/>
          <p:cNvSpPr>
            <a:spLocks noGrp="1"/>
          </p:cNvSpPr>
          <p:nvPr>
            <p:ph type="sldNum" sz="quarter" idx="5"/>
          </p:nvPr>
        </p:nvSpPr>
        <p:spPr/>
        <p:txBody>
          <a:bodyPr/>
          <a:lstStyle/>
          <a:p>
            <a:fld id="{F59B82E5-D63A-CA42-835B-573FD509A04B}" type="slidenum">
              <a:rPr lang="en-US" smtClean="0"/>
              <a:t>5</a:t>
            </a:fld>
            <a:endParaRPr lang="en-US"/>
          </a:p>
        </p:txBody>
      </p:sp>
    </p:spTree>
    <p:extLst>
      <p:ext uri="{BB962C8B-B14F-4D97-AF65-F5344CB8AC3E}">
        <p14:creationId xmlns:p14="http://schemas.microsoft.com/office/powerpoint/2010/main" val="278930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82E5-D63A-CA42-835B-573FD509A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3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le Slid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1FD62-A7BD-5241-B0F6-1F1F8F62D356}"/>
              </a:ext>
            </a:extLst>
          </p:cNvPr>
          <p:cNvSpPr/>
          <p:nvPr userDrawn="1"/>
        </p:nvSpPr>
        <p:spPr>
          <a:xfrm>
            <a:off x="0" y="0"/>
            <a:ext cx="4189413" cy="68580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63"/>
              </a:solidFill>
            </a:endParaRPr>
          </a:p>
        </p:txBody>
      </p:sp>
      <p:sp>
        <p:nvSpPr>
          <p:cNvPr id="22" name="Picture Placeholder 21">
            <a:extLst>
              <a:ext uri="{FF2B5EF4-FFF2-40B4-BE49-F238E27FC236}">
                <a16:creationId xmlns:a16="http://schemas.microsoft.com/office/drawing/2014/main" id="{C23FFC9B-BA71-F345-AD67-49941AA0C7BD}"/>
              </a:ext>
            </a:extLst>
          </p:cNvPr>
          <p:cNvSpPr>
            <a:spLocks noGrp="1"/>
          </p:cNvSpPr>
          <p:nvPr>
            <p:ph type="pic" sz="quarter" idx="10"/>
          </p:nvPr>
        </p:nvSpPr>
        <p:spPr>
          <a:xfrm>
            <a:off x="4189413" y="0"/>
            <a:ext cx="8002587" cy="6858000"/>
          </a:xfrm>
        </p:spPr>
        <p:txBody>
          <a:bodyPr/>
          <a:lstStyle/>
          <a:p>
            <a:endParaRPr lang="en-US"/>
          </a:p>
        </p:txBody>
      </p:sp>
      <p:sp>
        <p:nvSpPr>
          <p:cNvPr id="2" name="Title 1">
            <a:extLst>
              <a:ext uri="{FF2B5EF4-FFF2-40B4-BE49-F238E27FC236}">
                <a16:creationId xmlns:a16="http://schemas.microsoft.com/office/drawing/2014/main" id="{1F1D5305-0360-9B4C-A437-84872331C7B5}"/>
              </a:ext>
            </a:extLst>
          </p:cNvPr>
          <p:cNvSpPr>
            <a:spLocks noGrp="1"/>
          </p:cNvSpPr>
          <p:nvPr>
            <p:ph type="ctrTitle" hasCustomPrompt="1"/>
          </p:nvPr>
        </p:nvSpPr>
        <p:spPr>
          <a:xfrm>
            <a:off x="485063" y="2003898"/>
            <a:ext cx="3219288" cy="2850204"/>
          </a:xfrm>
        </p:spPr>
        <p:txBody>
          <a:bodyPr anchor="b"/>
          <a:lstStyle>
            <a:lvl1pPr algn="l">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7409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0630B-4F10-4B4D-A7AD-CC8FE8B180C2}"/>
              </a:ext>
            </a:extLst>
          </p:cNvPr>
          <p:cNvPicPr>
            <a:picLocks noChangeAspect="1"/>
          </p:cNvPicPr>
          <p:nvPr userDrawn="1"/>
        </p:nvPicPr>
        <p:blipFill>
          <a:blip r:embed="rId2"/>
          <a:stretch>
            <a:fillRect/>
          </a:stretch>
        </p:blipFill>
        <p:spPr>
          <a:xfrm>
            <a:off x="0" y="-123496"/>
            <a:ext cx="12191999" cy="11676037"/>
          </a:xfrm>
          <a:prstGeom prst="rect">
            <a:avLst/>
          </a:prstGeom>
        </p:spPr>
      </p:pic>
      <p:pic>
        <p:nvPicPr>
          <p:cNvPr id="6" name="Picture 5">
            <a:extLst>
              <a:ext uri="{FF2B5EF4-FFF2-40B4-BE49-F238E27FC236}">
                <a16:creationId xmlns:a16="http://schemas.microsoft.com/office/drawing/2014/main" id="{BF752F9D-4879-154C-ACA5-ABAB42056FE5}"/>
              </a:ext>
            </a:extLst>
          </p:cNvPr>
          <p:cNvPicPr>
            <a:picLocks noChangeAspect="1"/>
          </p:cNvPicPr>
          <p:nvPr userDrawn="1"/>
        </p:nvPicPr>
        <p:blipFill>
          <a:blip r:embed="rId3"/>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78700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3B70-30C0-5042-84CB-9B1857BFE240}"/>
              </a:ext>
            </a:extLst>
          </p:cNvPr>
          <p:cNvSpPr>
            <a:spLocks noGrp="1"/>
          </p:cNvSpPr>
          <p:nvPr>
            <p:ph type="title" hasCustomPrompt="1"/>
          </p:nvPr>
        </p:nvSpPr>
        <p:spPr>
          <a:xfrm>
            <a:off x="698500" y="807752"/>
            <a:ext cx="4708769" cy="949569"/>
          </a:xfrm>
        </p:spPr>
        <p:txBody>
          <a:bodyPr anchor="b"/>
          <a:lstStyle>
            <a:lvl1pPr>
              <a:defRPr sz="39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A5DD6B1-9544-4147-AFFB-340D0F705125}"/>
              </a:ext>
            </a:extLst>
          </p:cNvPr>
          <p:cNvSpPr>
            <a:spLocks noGrp="1"/>
          </p:cNvSpPr>
          <p:nvPr>
            <p:ph type="body" sz="half" idx="2"/>
          </p:nvPr>
        </p:nvSpPr>
        <p:spPr>
          <a:xfrm>
            <a:off x="698500" y="2057400"/>
            <a:ext cx="4708769" cy="3811588"/>
          </a:xfrm>
        </p:spPr>
        <p:txBody>
          <a:bodyPr/>
          <a:lstStyle>
            <a:lvl1pPr marL="0" indent="0">
              <a:buNone/>
              <a:defRPr sz="1600" b="0" i="0">
                <a:solidFill>
                  <a:srgbClr val="33333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Picture Placeholder 13">
            <a:extLst>
              <a:ext uri="{FF2B5EF4-FFF2-40B4-BE49-F238E27FC236}">
                <a16:creationId xmlns:a16="http://schemas.microsoft.com/office/drawing/2014/main" id="{14D981BF-98BC-624C-B68B-BC9C683F82C8}"/>
              </a:ext>
            </a:extLst>
          </p:cNvPr>
          <p:cNvSpPr>
            <a:spLocks noGrp="1"/>
          </p:cNvSpPr>
          <p:nvPr>
            <p:ph type="pic" sz="quarter" idx="10"/>
          </p:nvPr>
        </p:nvSpPr>
        <p:spPr>
          <a:xfrm>
            <a:off x="5987562" y="0"/>
            <a:ext cx="6204437" cy="6858000"/>
          </a:xfrm>
        </p:spPr>
        <p:txBody>
          <a:bodyPr/>
          <a:lstStyle/>
          <a:p>
            <a:endParaRPr lang="en-US"/>
          </a:p>
        </p:txBody>
      </p:sp>
      <p:pic>
        <p:nvPicPr>
          <p:cNvPr id="6" name="Picture 5">
            <a:extLst>
              <a:ext uri="{FF2B5EF4-FFF2-40B4-BE49-F238E27FC236}">
                <a16:creationId xmlns:a16="http://schemas.microsoft.com/office/drawing/2014/main" id="{5FD221D9-C304-F94B-8EEB-CE9CA626D127}"/>
              </a:ext>
            </a:extLst>
          </p:cNvPr>
          <p:cNvPicPr>
            <a:picLocks noChangeAspect="1"/>
          </p:cNvPicPr>
          <p:nvPr userDrawn="1"/>
        </p:nvPicPr>
        <p:blipFill>
          <a:blip r:embed="rId2"/>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343611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0BB96-D2AA-4343-9134-787698F2B77D}"/>
              </a:ext>
            </a:extLst>
          </p:cNvPr>
          <p:cNvPicPr>
            <a:picLocks noChangeAspect="1"/>
          </p:cNvPicPr>
          <p:nvPr userDrawn="1"/>
        </p:nvPicPr>
        <p:blipFill>
          <a:blip r:embed="rId2"/>
          <a:stretch>
            <a:fillRect/>
          </a:stretch>
        </p:blipFill>
        <p:spPr>
          <a:xfrm>
            <a:off x="-389823" y="-9815260"/>
            <a:ext cx="13088145" cy="22116660"/>
          </a:xfrm>
          <a:prstGeom prst="rect">
            <a:avLst/>
          </a:prstGeom>
        </p:spPr>
      </p:pic>
      <p:pic>
        <p:nvPicPr>
          <p:cNvPr id="7" name="Picture 6">
            <a:extLst>
              <a:ext uri="{FF2B5EF4-FFF2-40B4-BE49-F238E27FC236}">
                <a16:creationId xmlns:a16="http://schemas.microsoft.com/office/drawing/2014/main" id="{4D7B52AA-B5A0-C842-9C08-E454CFBDC709}"/>
              </a:ext>
            </a:extLst>
          </p:cNvPr>
          <p:cNvPicPr>
            <a:picLocks noChangeAspect="1"/>
          </p:cNvPicPr>
          <p:nvPr userDrawn="1"/>
        </p:nvPicPr>
        <p:blipFill>
          <a:blip r:embed="rId3"/>
          <a:stretch>
            <a:fillRect/>
          </a:stretch>
        </p:blipFill>
        <p:spPr>
          <a:xfrm>
            <a:off x="3616153" y="2480928"/>
            <a:ext cx="4875805" cy="1896146"/>
          </a:xfrm>
          <a:prstGeom prst="rect">
            <a:avLst/>
          </a:prstGeom>
        </p:spPr>
      </p:pic>
    </p:spTree>
    <p:extLst>
      <p:ext uri="{BB962C8B-B14F-4D97-AF65-F5344CB8AC3E}">
        <p14:creationId xmlns:p14="http://schemas.microsoft.com/office/powerpoint/2010/main" val="282132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1</a:t>
            </a:r>
          </a:p>
        </p:txBody>
      </p:sp>
    </p:spTree>
    <p:extLst>
      <p:ext uri="{BB962C8B-B14F-4D97-AF65-F5344CB8AC3E}">
        <p14:creationId xmlns:p14="http://schemas.microsoft.com/office/powerpoint/2010/main" val="106041343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47DA7-497E-8449-8881-15EF0F1EB81A}"/>
              </a:ext>
            </a:extLst>
          </p:cNvPr>
          <p:cNvPicPr>
            <a:picLocks noChangeAspect="1"/>
          </p:cNvPicPr>
          <p:nvPr userDrawn="1"/>
        </p:nvPicPr>
        <p:blipFill>
          <a:blip r:embed="rId2"/>
          <a:stretch>
            <a:fillRect/>
          </a:stretch>
        </p:blipFill>
        <p:spPr>
          <a:xfrm>
            <a:off x="0" y="-123496"/>
            <a:ext cx="12191999" cy="11676037"/>
          </a:xfrm>
          <a:prstGeom prst="rect">
            <a:avLst/>
          </a:prstGeom>
        </p:spPr>
      </p:pic>
      <p:sp>
        <p:nvSpPr>
          <p:cNvPr id="3" name="Content Placeholder 2">
            <a:extLst>
              <a:ext uri="{FF2B5EF4-FFF2-40B4-BE49-F238E27FC236}">
                <a16:creationId xmlns:a16="http://schemas.microsoft.com/office/drawing/2014/main" id="{24C11B5D-228E-AF48-B43E-D6490E2704FC}"/>
              </a:ext>
            </a:extLst>
          </p:cNvPr>
          <p:cNvSpPr>
            <a:spLocks noGrp="1"/>
          </p:cNvSpPr>
          <p:nvPr>
            <p:ph idx="1"/>
          </p:nvPr>
        </p:nvSpPr>
        <p:spPr>
          <a:xfrm>
            <a:off x="838200" y="2518500"/>
            <a:ext cx="9474200" cy="3123364"/>
          </a:xfrm>
        </p:spPr>
        <p:txBody>
          <a:bodyPr/>
          <a:lstStyle>
            <a:lvl1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1pPr>
            <a:lvl2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2pPr>
            <a:lvl3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3pPr>
            <a:lvl4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4pPr>
            <a:lvl5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1DE43D4-D3E9-8845-8D37-86AF8E34DED4}"/>
              </a:ext>
            </a:extLst>
          </p:cNvPr>
          <p:cNvSpPr>
            <a:spLocks noGrp="1"/>
          </p:cNvSpPr>
          <p:nvPr>
            <p:ph type="ctrTitle" hasCustomPrompt="1"/>
          </p:nvPr>
        </p:nvSpPr>
        <p:spPr>
          <a:xfrm>
            <a:off x="838200" y="774558"/>
            <a:ext cx="9474200" cy="701105"/>
          </a:xfrm>
        </p:spPr>
        <p:txBody>
          <a:bodyPr anchor="b"/>
          <a:lstStyle>
            <a:lvl1pPr algn="l">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09A277F6-AB39-1743-9C59-2D4571603E91}"/>
              </a:ext>
            </a:extLst>
          </p:cNvPr>
          <p:cNvSpPr>
            <a:spLocks noGrp="1"/>
          </p:cNvSpPr>
          <p:nvPr>
            <p:ph type="body" idx="10"/>
          </p:nvPr>
        </p:nvSpPr>
        <p:spPr>
          <a:xfrm>
            <a:off x="839788" y="1901961"/>
            <a:ext cx="9472612" cy="533152"/>
          </a:xfrm>
        </p:spPr>
        <p:txBody>
          <a:bodyPr anchor="b"/>
          <a:lstStyle>
            <a:lvl1pPr marL="0" indent="0">
              <a:buNone/>
              <a:defRPr sz="22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6" name="Picture 5">
            <a:extLst>
              <a:ext uri="{FF2B5EF4-FFF2-40B4-BE49-F238E27FC236}">
                <a16:creationId xmlns:a16="http://schemas.microsoft.com/office/drawing/2014/main" id="{0F7F93D4-0E36-5B42-8F4F-43F2DB040952}"/>
              </a:ext>
            </a:extLst>
          </p:cNvPr>
          <p:cNvPicPr>
            <a:picLocks noChangeAspect="1"/>
          </p:cNvPicPr>
          <p:nvPr userDrawn="1"/>
        </p:nvPicPr>
        <p:blipFill>
          <a:blip r:embed="rId3"/>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332891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aterm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1833B0-12CE-2E49-9140-23B11CF3B8B8}"/>
              </a:ext>
            </a:extLst>
          </p:cNvPr>
          <p:cNvPicPr>
            <a:picLocks noChangeAspect="1"/>
          </p:cNvPicPr>
          <p:nvPr userDrawn="1"/>
        </p:nvPicPr>
        <p:blipFill>
          <a:blip r:embed="rId2"/>
          <a:stretch>
            <a:fillRect/>
          </a:stretch>
        </p:blipFill>
        <p:spPr>
          <a:xfrm>
            <a:off x="0" y="-123496"/>
            <a:ext cx="12191999" cy="11676037"/>
          </a:xfrm>
          <a:prstGeom prst="rect">
            <a:avLst/>
          </a:prstGeom>
        </p:spPr>
      </p:pic>
      <p:sp>
        <p:nvSpPr>
          <p:cNvPr id="3" name="Content Placeholder 2">
            <a:extLst>
              <a:ext uri="{FF2B5EF4-FFF2-40B4-BE49-F238E27FC236}">
                <a16:creationId xmlns:a16="http://schemas.microsoft.com/office/drawing/2014/main" id="{24C11B5D-228E-AF48-B43E-D6490E2704FC}"/>
              </a:ext>
            </a:extLst>
          </p:cNvPr>
          <p:cNvSpPr>
            <a:spLocks noGrp="1"/>
          </p:cNvSpPr>
          <p:nvPr>
            <p:ph idx="1"/>
          </p:nvPr>
        </p:nvSpPr>
        <p:spPr>
          <a:xfrm>
            <a:off x="838200" y="1949076"/>
            <a:ext cx="9474200" cy="3745694"/>
          </a:xfrm>
        </p:spPr>
        <p:txBody>
          <a:bodyPr/>
          <a:lstStyle>
            <a:lvl1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1pPr>
            <a:lvl2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2pPr>
            <a:lvl3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3pPr>
            <a:lvl4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4pPr>
            <a:lvl5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1DE43D4-D3E9-8845-8D37-86AF8E34DED4}"/>
              </a:ext>
            </a:extLst>
          </p:cNvPr>
          <p:cNvSpPr>
            <a:spLocks noGrp="1"/>
          </p:cNvSpPr>
          <p:nvPr>
            <p:ph type="ctrTitle" hasCustomPrompt="1"/>
          </p:nvPr>
        </p:nvSpPr>
        <p:spPr>
          <a:xfrm>
            <a:off x="838200" y="774558"/>
            <a:ext cx="9474200" cy="701105"/>
          </a:xfrm>
        </p:spPr>
        <p:txBody>
          <a:bodyPr anchor="b"/>
          <a:lstStyle>
            <a:lvl1pPr algn="l">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E3259370-EE16-CA4D-A495-716726C38146}"/>
              </a:ext>
            </a:extLst>
          </p:cNvPr>
          <p:cNvPicPr>
            <a:picLocks noChangeAspect="1"/>
          </p:cNvPicPr>
          <p:nvPr userDrawn="1"/>
        </p:nvPicPr>
        <p:blipFill>
          <a:blip r:embed="rId3"/>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60395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F827209-CA34-2243-AE93-612EF732B6B1}"/>
              </a:ext>
            </a:extLst>
          </p:cNvPr>
          <p:cNvSpPr>
            <a:spLocks noGrp="1"/>
          </p:cNvSpPr>
          <p:nvPr>
            <p:ph type="ctrTitle" hasCustomPrompt="1"/>
          </p:nvPr>
        </p:nvSpPr>
        <p:spPr>
          <a:xfrm>
            <a:off x="1742830" y="2866077"/>
            <a:ext cx="8706340" cy="1125843"/>
          </a:xfrm>
        </p:spPr>
        <p:txBody>
          <a:bodyPr anchor="b"/>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359B9DEA-68F1-7445-996E-9730B045E9EE}"/>
              </a:ext>
            </a:extLst>
          </p:cNvPr>
          <p:cNvPicPr>
            <a:picLocks noChangeAspect="1"/>
          </p:cNvPicPr>
          <p:nvPr userDrawn="1"/>
        </p:nvPicPr>
        <p:blipFill>
          <a:blip r:embed="rId2"/>
          <a:stretch>
            <a:fillRect/>
          </a:stretch>
        </p:blipFill>
        <p:spPr>
          <a:xfrm>
            <a:off x="838200" y="6007242"/>
            <a:ext cx="1793874" cy="491118"/>
          </a:xfrm>
          <a:prstGeom prst="rect">
            <a:avLst/>
          </a:prstGeom>
        </p:spPr>
      </p:pic>
      <p:pic>
        <p:nvPicPr>
          <p:cNvPr id="5" name="Picture 4">
            <a:extLst>
              <a:ext uri="{FF2B5EF4-FFF2-40B4-BE49-F238E27FC236}">
                <a16:creationId xmlns:a16="http://schemas.microsoft.com/office/drawing/2014/main" id="{8BDF6339-112D-7242-AF1A-EE5E221971A5}"/>
              </a:ext>
            </a:extLst>
          </p:cNvPr>
          <p:cNvPicPr>
            <a:picLocks noChangeAspect="1"/>
          </p:cNvPicPr>
          <p:nvPr userDrawn="1"/>
        </p:nvPicPr>
        <p:blipFill>
          <a:blip r:embed="rId3"/>
          <a:stretch>
            <a:fillRect/>
          </a:stretch>
        </p:blipFill>
        <p:spPr>
          <a:xfrm>
            <a:off x="-389823" y="-9815260"/>
            <a:ext cx="13088145" cy="22116660"/>
          </a:xfrm>
          <a:prstGeom prst="rect">
            <a:avLst/>
          </a:prstGeom>
        </p:spPr>
      </p:pic>
    </p:spTree>
    <p:extLst>
      <p:ext uri="{BB962C8B-B14F-4D97-AF65-F5344CB8AC3E}">
        <p14:creationId xmlns:p14="http://schemas.microsoft.com/office/powerpoint/2010/main" val="90383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2BBF46B-B4AF-044B-9754-D99DFC964D71}"/>
              </a:ext>
            </a:extLst>
          </p:cNvPr>
          <p:cNvSpPr>
            <a:spLocks noGrp="1"/>
          </p:cNvSpPr>
          <p:nvPr>
            <p:ph idx="13"/>
          </p:nvPr>
        </p:nvSpPr>
        <p:spPr>
          <a:xfrm>
            <a:off x="838201" y="2054233"/>
            <a:ext cx="5070230" cy="3335247"/>
          </a:xfrm>
        </p:spPr>
        <p:txBody>
          <a:bodyPr/>
          <a:lstStyle>
            <a:lvl1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1pPr>
            <a:lvl2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2pPr>
            <a:lvl3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3pPr>
            <a:lvl4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4pPr>
            <a:lvl5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0834F0AE-3148-CC4C-B77F-DAE79C9476E1}"/>
              </a:ext>
            </a:extLst>
          </p:cNvPr>
          <p:cNvSpPr>
            <a:spLocks noGrp="1"/>
          </p:cNvSpPr>
          <p:nvPr>
            <p:ph idx="14"/>
          </p:nvPr>
        </p:nvSpPr>
        <p:spPr>
          <a:xfrm>
            <a:off x="6183924" y="2054233"/>
            <a:ext cx="5070230" cy="3335247"/>
          </a:xfrm>
        </p:spPr>
        <p:txBody>
          <a:bodyPr/>
          <a:lstStyle>
            <a:lvl1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1pPr>
            <a:lvl2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2pPr>
            <a:lvl3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3pPr>
            <a:lvl4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4pPr>
            <a:lvl5pPr>
              <a:lnSpc>
                <a:spcPct val="100000"/>
              </a:lnSpc>
              <a:buClr>
                <a:srgbClr val="FFC200"/>
              </a:buClr>
              <a:buSzPct val="102000"/>
              <a:buFont typeface="Wingdings" pitchFamily="2" charset="2"/>
              <a:buChar char="§"/>
              <a:defRPr sz="2000" b="0" i="0">
                <a:solidFill>
                  <a:srgbClr val="33333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C277384-F9B0-BD44-AD7C-D313CCFF9E33}"/>
              </a:ext>
            </a:extLst>
          </p:cNvPr>
          <p:cNvSpPr>
            <a:spLocks noGrp="1"/>
          </p:cNvSpPr>
          <p:nvPr>
            <p:ph type="ctrTitle" hasCustomPrompt="1"/>
          </p:nvPr>
        </p:nvSpPr>
        <p:spPr>
          <a:xfrm>
            <a:off x="838200" y="774558"/>
            <a:ext cx="10415954" cy="701105"/>
          </a:xfrm>
        </p:spPr>
        <p:txBody>
          <a:bodyPr anchor="b"/>
          <a:lstStyle>
            <a:lvl1pPr algn="l">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A0F3554F-FA76-F14B-9542-6FC86A20AD79}"/>
              </a:ext>
            </a:extLst>
          </p:cNvPr>
          <p:cNvPicPr>
            <a:picLocks noChangeAspect="1"/>
          </p:cNvPicPr>
          <p:nvPr userDrawn="1"/>
        </p:nvPicPr>
        <p:blipFill>
          <a:blip r:embed="rId2"/>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255157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2BBF46B-B4AF-044B-9754-D99DFC964D71}"/>
              </a:ext>
            </a:extLst>
          </p:cNvPr>
          <p:cNvSpPr>
            <a:spLocks noGrp="1"/>
          </p:cNvSpPr>
          <p:nvPr>
            <p:ph idx="13"/>
          </p:nvPr>
        </p:nvSpPr>
        <p:spPr>
          <a:xfrm>
            <a:off x="838201" y="2518499"/>
            <a:ext cx="5070230" cy="3531749"/>
          </a:xfrm>
        </p:spPr>
        <p:txBody>
          <a:bodyPr/>
          <a:lstStyle>
            <a:lvl1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1pPr>
            <a:lvl2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2pPr>
            <a:lvl3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3pPr>
            <a:lvl4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4pPr>
            <a:lvl5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0834F0AE-3148-CC4C-B77F-DAE79C9476E1}"/>
              </a:ext>
            </a:extLst>
          </p:cNvPr>
          <p:cNvSpPr>
            <a:spLocks noGrp="1"/>
          </p:cNvSpPr>
          <p:nvPr>
            <p:ph idx="14"/>
          </p:nvPr>
        </p:nvSpPr>
        <p:spPr>
          <a:xfrm>
            <a:off x="6183924" y="2518499"/>
            <a:ext cx="5070230" cy="3531749"/>
          </a:xfrm>
        </p:spPr>
        <p:txBody>
          <a:bodyPr/>
          <a:lstStyle>
            <a:lvl1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1pPr>
            <a:lvl2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2pPr>
            <a:lvl3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3pPr>
            <a:lvl4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4pPr>
            <a:lvl5pPr>
              <a:lnSpc>
                <a:spcPct val="100000"/>
              </a:lnSpc>
              <a:buClr>
                <a:srgbClr val="FFC200"/>
              </a:buClr>
              <a:defRPr sz="2000" b="0" i="0">
                <a:solidFill>
                  <a:srgbClr val="33333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C277384-F9B0-BD44-AD7C-D313CCFF9E33}"/>
              </a:ext>
            </a:extLst>
          </p:cNvPr>
          <p:cNvSpPr>
            <a:spLocks noGrp="1"/>
          </p:cNvSpPr>
          <p:nvPr>
            <p:ph type="ctrTitle" hasCustomPrompt="1"/>
          </p:nvPr>
        </p:nvSpPr>
        <p:spPr>
          <a:xfrm>
            <a:off x="838200" y="774558"/>
            <a:ext cx="10415954" cy="701105"/>
          </a:xfrm>
        </p:spPr>
        <p:txBody>
          <a:bodyPr anchor="b"/>
          <a:lstStyle>
            <a:lvl1pPr algn="l">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A4ABD4F7-A868-6E4D-A928-8F35B38B6581}"/>
              </a:ext>
            </a:extLst>
          </p:cNvPr>
          <p:cNvSpPr>
            <a:spLocks noGrp="1"/>
          </p:cNvSpPr>
          <p:nvPr>
            <p:ph type="body" idx="1"/>
          </p:nvPr>
        </p:nvSpPr>
        <p:spPr>
          <a:xfrm>
            <a:off x="839788" y="1901961"/>
            <a:ext cx="5068643" cy="533152"/>
          </a:xfrm>
        </p:spPr>
        <p:txBody>
          <a:bodyPr anchor="b"/>
          <a:lstStyle>
            <a:lvl1pPr marL="0" indent="0">
              <a:buNone/>
              <a:defRPr sz="22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9903B819-B708-7140-872B-C7DEB9DBB6C1}"/>
              </a:ext>
            </a:extLst>
          </p:cNvPr>
          <p:cNvSpPr>
            <a:spLocks noGrp="1"/>
          </p:cNvSpPr>
          <p:nvPr>
            <p:ph type="body" sz="quarter" idx="3"/>
          </p:nvPr>
        </p:nvSpPr>
        <p:spPr>
          <a:xfrm>
            <a:off x="6172200" y="1901961"/>
            <a:ext cx="5081954" cy="533152"/>
          </a:xfrm>
        </p:spPr>
        <p:txBody>
          <a:bodyPr anchor="b"/>
          <a:lstStyle>
            <a:lvl1pPr marL="0" indent="0">
              <a:buNone/>
              <a:defRPr sz="22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E2BC29D6-4FBF-1D47-A612-E798F25301B9}"/>
              </a:ext>
            </a:extLst>
          </p:cNvPr>
          <p:cNvPicPr>
            <a:picLocks noChangeAspect="1"/>
          </p:cNvPicPr>
          <p:nvPr userDrawn="1"/>
        </p:nvPicPr>
        <p:blipFill>
          <a:blip r:embed="rId2"/>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364718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8A1D5-AA13-6446-8CC0-18CE03161C1C}"/>
              </a:ext>
            </a:extLst>
          </p:cNvPr>
          <p:cNvPicPr>
            <a:picLocks noChangeAspect="1"/>
          </p:cNvPicPr>
          <p:nvPr userDrawn="1"/>
        </p:nvPicPr>
        <p:blipFill>
          <a:blip r:embed="rId2"/>
          <a:stretch>
            <a:fillRect/>
          </a:stretch>
        </p:blipFill>
        <p:spPr>
          <a:xfrm>
            <a:off x="0" y="-123496"/>
            <a:ext cx="12191999" cy="11676037"/>
          </a:xfrm>
          <a:prstGeom prst="rect">
            <a:avLst/>
          </a:prstGeom>
        </p:spPr>
      </p:pic>
      <p:sp>
        <p:nvSpPr>
          <p:cNvPr id="2" name="Title 1">
            <a:extLst>
              <a:ext uri="{FF2B5EF4-FFF2-40B4-BE49-F238E27FC236}">
                <a16:creationId xmlns:a16="http://schemas.microsoft.com/office/drawing/2014/main" id="{21B9600A-439F-1C42-AA52-81A187E35BA2}"/>
              </a:ext>
            </a:extLst>
          </p:cNvPr>
          <p:cNvSpPr>
            <a:spLocks noGrp="1"/>
          </p:cNvSpPr>
          <p:nvPr>
            <p:ph type="title"/>
          </p:nvPr>
        </p:nvSpPr>
        <p:spPr>
          <a:xfrm>
            <a:off x="2171075" y="2277416"/>
            <a:ext cx="7849849" cy="1861793"/>
          </a:xfrm>
        </p:spPr>
        <p:txBody>
          <a:bodyPr anchor="t"/>
          <a:lstStyle>
            <a:lvl1pPr>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D85AAFE7-2220-E942-92B2-22C19A6F51B8}"/>
              </a:ext>
            </a:extLst>
          </p:cNvPr>
          <p:cNvSpPr/>
          <p:nvPr userDrawn="1"/>
        </p:nvSpPr>
        <p:spPr>
          <a:xfrm>
            <a:off x="1438421" y="2087516"/>
            <a:ext cx="593432" cy="1015663"/>
          </a:xfrm>
          <a:prstGeom prst="rect">
            <a:avLst/>
          </a:prstGeom>
        </p:spPr>
        <p:txBody>
          <a:bodyPr wrap="none">
            <a:spAutoFit/>
          </a:bodyPr>
          <a:lstStyle/>
          <a:p>
            <a:pPr lvl="0"/>
            <a:r>
              <a:rPr lang="en-US" sz="6000" b="1" i="0">
                <a:solidFill>
                  <a:srgbClr val="36C2CB"/>
                </a:solidFill>
                <a:latin typeface="Antenna Bold" panose="02000503000000020004" pitchFamily="2" charset="77"/>
                <a:cs typeface="Arial" panose="020B0604020202020204" pitchFamily="34" charset="0"/>
              </a:rPr>
              <a:t>“</a:t>
            </a:r>
          </a:p>
        </p:txBody>
      </p:sp>
      <p:sp>
        <p:nvSpPr>
          <p:cNvPr id="6" name="Rectangle 5">
            <a:extLst>
              <a:ext uri="{FF2B5EF4-FFF2-40B4-BE49-F238E27FC236}">
                <a16:creationId xmlns:a16="http://schemas.microsoft.com/office/drawing/2014/main" id="{B071A2C6-7F9D-0948-A497-5C1EDDC93376}"/>
              </a:ext>
            </a:extLst>
          </p:cNvPr>
          <p:cNvSpPr/>
          <p:nvPr userDrawn="1"/>
        </p:nvSpPr>
        <p:spPr>
          <a:xfrm>
            <a:off x="10160146" y="3103179"/>
            <a:ext cx="593432" cy="1015663"/>
          </a:xfrm>
          <a:prstGeom prst="rect">
            <a:avLst/>
          </a:prstGeom>
        </p:spPr>
        <p:txBody>
          <a:bodyPr wrap="none">
            <a:spAutoFit/>
          </a:bodyPr>
          <a:lstStyle/>
          <a:p>
            <a:pPr lvl="0"/>
            <a:r>
              <a:rPr lang="en-US" sz="6000" b="1" i="0">
                <a:solidFill>
                  <a:srgbClr val="36C2CB"/>
                </a:solidFill>
                <a:latin typeface="Antenna Bold" panose="02000503000000020004" pitchFamily="2" charset="77"/>
                <a:cs typeface="Arial" panose="020B0604020202020204" pitchFamily="34" charset="0"/>
              </a:rPr>
              <a:t>”</a:t>
            </a:r>
          </a:p>
        </p:txBody>
      </p:sp>
      <p:pic>
        <p:nvPicPr>
          <p:cNvPr id="8" name="Picture 7">
            <a:extLst>
              <a:ext uri="{FF2B5EF4-FFF2-40B4-BE49-F238E27FC236}">
                <a16:creationId xmlns:a16="http://schemas.microsoft.com/office/drawing/2014/main" id="{80C8FDBA-9208-7940-98ED-34FD4568E663}"/>
              </a:ext>
            </a:extLst>
          </p:cNvPr>
          <p:cNvPicPr>
            <a:picLocks noChangeAspect="1"/>
          </p:cNvPicPr>
          <p:nvPr userDrawn="1"/>
        </p:nvPicPr>
        <p:blipFill>
          <a:blip r:embed="rId3"/>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114632224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B5DF65-F8DB-344F-9CC9-53E3AF143733}"/>
              </a:ext>
            </a:extLst>
          </p:cNvPr>
          <p:cNvSpPr>
            <a:spLocks noGrp="1"/>
          </p:cNvSpPr>
          <p:nvPr>
            <p:ph type="body" idx="1"/>
          </p:nvPr>
        </p:nvSpPr>
        <p:spPr>
          <a:xfrm>
            <a:off x="2150428" y="1847392"/>
            <a:ext cx="3681412" cy="396240"/>
          </a:xfrm>
        </p:spPr>
        <p:txBody>
          <a:bodyPr anchor="b">
            <a:normAutofit/>
          </a:bodyPr>
          <a:lstStyle>
            <a:lvl1pPr marL="0" indent="0">
              <a:buNone/>
              <a:defRPr sz="20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FD8BD6-B475-3443-A817-6C03697765CD}"/>
              </a:ext>
            </a:extLst>
          </p:cNvPr>
          <p:cNvSpPr>
            <a:spLocks noGrp="1"/>
          </p:cNvSpPr>
          <p:nvPr>
            <p:ph sz="half" idx="2"/>
          </p:nvPr>
        </p:nvSpPr>
        <p:spPr>
          <a:xfrm>
            <a:off x="2150428" y="2284272"/>
            <a:ext cx="3681412" cy="724880"/>
          </a:xfrm>
        </p:spPr>
        <p:txBody>
          <a:bodyPr>
            <a:normAutofit/>
          </a:bodyPr>
          <a:lstStyle>
            <a:lvl1pPr marL="0" indent="0">
              <a:buNone/>
              <a:defRPr sz="1400" b="0" i="0">
                <a:solidFill>
                  <a:srgbClr val="33333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82A88361-0D65-6145-BF84-68EAA12B572A}"/>
              </a:ext>
            </a:extLst>
          </p:cNvPr>
          <p:cNvSpPr>
            <a:spLocks noGrp="1"/>
          </p:cNvSpPr>
          <p:nvPr>
            <p:ph sz="half" idx="17"/>
          </p:nvPr>
        </p:nvSpPr>
        <p:spPr>
          <a:xfrm>
            <a:off x="839788" y="1847392"/>
            <a:ext cx="955065" cy="989710"/>
          </a:xfrm>
        </p:spPr>
        <p:txBody>
          <a:bodyPr>
            <a:normAutofit/>
          </a:bodyPr>
          <a:lstStyle>
            <a:lvl1pPr marL="0" indent="0">
              <a:buNone/>
              <a:defRPr sz="1600" b="0" i="0">
                <a:solidFill>
                  <a:srgbClr val="FFC2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1" name="Text Placeholder 2">
            <a:extLst>
              <a:ext uri="{FF2B5EF4-FFF2-40B4-BE49-F238E27FC236}">
                <a16:creationId xmlns:a16="http://schemas.microsoft.com/office/drawing/2014/main" id="{AADEF549-8EEE-9649-A750-30A5A0F6068D}"/>
              </a:ext>
            </a:extLst>
          </p:cNvPr>
          <p:cNvSpPr>
            <a:spLocks noGrp="1"/>
          </p:cNvSpPr>
          <p:nvPr>
            <p:ph type="body" idx="18"/>
          </p:nvPr>
        </p:nvSpPr>
        <p:spPr>
          <a:xfrm>
            <a:off x="2150428" y="3208832"/>
            <a:ext cx="3681412" cy="396240"/>
          </a:xfrm>
        </p:spPr>
        <p:txBody>
          <a:bodyPr anchor="b">
            <a:normAutofit/>
          </a:bodyPr>
          <a:lstStyle>
            <a:lvl1pPr marL="0" indent="0">
              <a:buNone/>
              <a:defRPr sz="20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FA55D6D4-6549-4842-9935-081D64736128}"/>
              </a:ext>
            </a:extLst>
          </p:cNvPr>
          <p:cNvSpPr>
            <a:spLocks noGrp="1"/>
          </p:cNvSpPr>
          <p:nvPr>
            <p:ph sz="half" idx="19"/>
          </p:nvPr>
        </p:nvSpPr>
        <p:spPr>
          <a:xfrm>
            <a:off x="2150428" y="3645712"/>
            <a:ext cx="3681412" cy="724880"/>
          </a:xfrm>
        </p:spPr>
        <p:txBody>
          <a:bodyPr>
            <a:normAutofit/>
          </a:bodyPr>
          <a:lstStyle>
            <a:lvl1pPr marL="0" indent="0">
              <a:buNone/>
              <a:defRPr sz="1400" b="0" i="0">
                <a:solidFill>
                  <a:srgbClr val="33333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Content Placeholder 3">
            <a:extLst>
              <a:ext uri="{FF2B5EF4-FFF2-40B4-BE49-F238E27FC236}">
                <a16:creationId xmlns:a16="http://schemas.microsoft.com/office/drawing/2014/main" id="{FD00D602-6CBC-7F42-8CAD-1FC232864C7E}"/>
              </a:ext>
            </a:extLst>
          </p:cNvPr>
          <p:cNvSpPr>
            <a:spLocks noGrp="1"/>
          </p:cNvSpPr>
          <p:nvPr>
            <p:ph sz="half" idx="20"/>
          </p:nvPr>
        </p:nvSpPr>
        <p:spPr>
          <a:xfrm>
            <a:off x="839788" y="3208832"/>
            <a:ext cx="955065" cy="989710"/>
          </a:xfrm>
        </p:spPr>
        <p:txBody>
          <a:bodyPr>
            <a:normAutofit/>
          </a:bodyPr>
          <a:lstStyle>
            <a:lvl1pPr marL="0" indent="0">
              <a:buNone/>
              <a:defRPr sz="1600" b="0" i="0">
                <a:solidFill>
                  <a:srgbClr val="FFC2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
            <a:extLst>
              <a:ext uri="{FF2B5EF4-FFF2-40B4-BE49-F238E27FC236}">
                <a16:creationId xmlns:a16="http://schemas.microsoft.com/office/drawing/2014/main" id="{C98EBD9F-6D1B-2649-BD97-07A5085B1B70}"/>
              </a:ext>
            </a:extLst>
          </p:cNvPr>
          <p:cNvSpPr>
            <a:spLocks noGrp="1"/>
          </p:cNvSpPr>
          <p:nvPr>
            <p:ph type="body" idx="21"/>
          </p:nvPr>
        </p:nvSpPr>
        <p:spPr>
          <a:xfrm>
            <a:off x="2150428" y="4549952"/>
            <a:ext cx="3681412" cy="396240"/>
          </a:xfrm>
        </p:spPr>
        <p:txBody>
          <a:bodyPr anchor="b">
            <a:normAutofit/>
          </a:bodyPr>
          <a:lstStyle>
            <a:lvl1pPr marL="0" indent="0">
              <a:buNone/>
              <a:defRPr sz="20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a:extLst>
              <a:ext uri="{FF2B5EF4-FFF2-40B4-BE49-F238E27FC236}">
                <a16:creationId xmlns:a16="http://schemas.microsoft.com/office/drawing/2014/main" id="{89544451-489C-744D-B3E4-3335B5E84ECC}"/>
              </a:ext>
            </a:extLst>
          </p:cNvPr>
          <p:cNvSpPr>
            <a:spLocks noGrp="1"/>
          </p:cNvSpPr>
          <p:nvPr>
            <p:ph sz="half" idx="22"/>
          </p:nvPr>
        </p:nvSpPr>
        <p:spPr>
          <a:xfrm>
            <a:off x="2150428" y="4986832"/>
            <a:ext cx="3681412" cy="724880"/>
          </a:xfrm>
        </p:spPr>
        <p:txBody>
          <a:bodyPr>
            <a:normAutofit/>
          </a:bodyPr>
          <a:lstStyle>
            <a:lvl1pPr marL="0" indent="0">
              <a:buNone/>
              <a:defRPr sz="1400" b="0" i="0">
                <a:solidFill>
                  <a:srgbClr val="33333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Content Placeholder 3">
            <a:extLst>
              <a:ext uri="{FF2B5EF4-FFF2-40B4-BE49-F238E27FC236}">
                <a16:creationId xmlns:a16="http://schemas.microsoft.com/office/drawing/2014/main" id="{657DC789-1172-4E42-A2EE-BDFA376D458D}"/>
              </a:ext>
            </a:extLst>
          </p:cNvPr>
          <p:cNvSpPr>
            <a:spLocks noGrp="1"/>
          </p:cNvSpPr>
          <p:nvPr>
            <p:ph sz="half" idx="23"/>
          </p:nvPr>
        </p:nvSpPr>
        <p:spPr>
          <a:xfrm>
            <a:off x="838201" y="4549952"/>
            <a:ext cx="955065" cy="989710"/>
          </a:xfrm>
        </p:spPr>
        <p:txBody>
          <a:bodyPr>
            <a:normAutofit/>
          </a:bodyPr>
          <a:lstStyle>
            <a:lvl1pPr marL="0" indent="0">
              <a:buNone/>
              <a:defRPr sz="1600" b="0" i="0">
                <a:solidFill>
                  <a:srgbClr val="FFC2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6EB76FB3-F1D7-8E45-BAFE-3F9F744B177D}"/>
              </a:ext>
            </a:extLst>
          </p:cNvPr>
          <p:cNvSpPr>
            <a:spLocks noGrp="1"/>
          </p:cNvSpPr>
          <p:nvPr>
            <p:ph type="body" idx="24"/>
          </p:nvPr>
        </p:nvSpPr>
        <p:spPr>
          <a:xfrm>
            <a:off x="7670800" y="1847392"/>
            <a:ext cx="3681412" cy="396240"/>
          </a:xfrm>
        </p:spPr>
        <p:txBody>
          <a:bodyPr anchor="b">
            <a:normAutofit/>
          </a:bodyPr>
          <a:lstStyle>
            <a:lvl1pPr marL="0" indent="0">
              <a:buNone/>
              <a:defRPr sz="20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Content Placeholder 3">
            <a:extLst>
              <a:ext uri="{FF2B5EF4-FFF2-40B4-BE49-F238E27FC236}">
                <a16:creationId xmlns:a16="http://schemas.microsoft.com/office/drawing/2014/main" id="{D840B6B0-50FC-9145-AC75-BD3C0D5AB388}"/>
              </a:ext>
            </a:extLst>
          </p:cNvPr>
          <p:cNvSpPr>
            <a:spLocks noGrp="1"/>
          </p:cNvSpPr>
          <p:nvPr>
            <p:ph sz="half" idx="25"/>
          </p:nvPr>
        </p:nvSpPr>
        <p:spPr>
          <a:xfrm>
            <a:off x="7670800" y="2284272"/>
            <a:ext cx="3681412" cy="724880"/>
          </a:xfrm>
        </p:spPr>
        <p:txBody>
          <a:bodyPr>
            <a:normAutofit/>
          </a:bodyPr>
          <a:lstStyle>
            <a:lvl1pPr marL="0" indent="0">
              <a:buNone/>
              <a:defRPr sz="1400" b="0" i="0">
                <a:solidFill>
                  <a:srgbClr val="33333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9" name="Content Placeholder 3">
            <a:extLst>
              <a:ext uri="{FF2B5EF4-FFF2-40B4-BE49-F238E27FC236}">
                <a16:creationId xmlns:a16="http://schemas.microsoft.com/office/drawing/2014/main" id="{3210EF5C-FC85-8B47-8A1F-848787059C5A}"/>
              </a:ext>
            </a:extLst>
          </p:cNvPr>
          <p:cNvSpPr>
            <a:spLocks noGrp="1"/>
          </p:cNvSpPr>
          <p:nvPr>
            <p:ph sz="half" idx="26"/>
          </p:nvPr>
        </p:nvSpPr>
        <p:spPr>
          <a:xfrm>
            <a:off x="6360160" y="1847392"/>
            <a:ext cx="955065" cy="989710"/>
          </a:xfrm>
        </p:spPr>
        <p:txBody>
          <a:bodyPr>
            <a:normAutofit/>
          </a:bodyPr>
          <a:lstStyle>
            <a:lvl1pPr marL="0" indent="0">
              <a:buNone/>
              <a:defRPr sz="1600" b="0" i="0">
                <a:solidFill>
                  <a:srgbClr val="FFC2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
            <a:extLst>
              <a:ext uri="{FF2B5EF4-FFF2-40B4-BE49-F238E27FC236}">
                <a16:creationId xmlns:a16="http://schemas.microsoft.com/office/drawing/2014/main" id="{BB49A8C7-47A7-094E-B39A-3C8F3E387FD2}"/>
              </a:ext>
            </a:extLst>
          </p:cNvPr>
          <p:cNvSpPr>
            <a:spLocks noGrp="1"/>
          </p:cNvSpPr>
          <p:nvPr>
            <p:ph type="body" idx="27"/>
          </p:nvPr>
        </p:nvSpPr>
        <p:spPr>
          <a:xfrm>
            <a:off x="7670800" y="3208832"/>
            <a:ext cx="3681412" cy="396240"/>
          </a:xfrm>
        </p:spPr>
        <p:txBody>
          <a:bodyPr anchor="b">
            <a:normAutofit/>
          </a:bodyPr>
          <a:lstStyle>
            <a:lvl1pPr marL="0" indent="0">
              <a:buNone/>
              <a:defRPr sz="20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3">
            <a:extLst>
              <a:ext uri="{FF2B5EF4-FFF2-40B4-BE49-F238E27FC236}">
                <a16:creationId xmlns:a16="http://schemas.microsoft.com/office/drawing/2014/main" id="{7A3C3ED7-70BB-AF40-ABC5-750275A6580C}"/>
              </a:ext>
            </a:extLst>
          </p:cNvPr>
          <p:cNvSpPr>
            <a:spLocks noGrp="1"/>
          </p:cNvSpPr>
          <p:nvPr>
            <p:ph sz="half" idx="28"/>
          </p:nvPr>
        </p:nvSpPr>
        <p:spPr>
          <a:xfrm>
            <a:off x="7670800" y="3645712"/>
            <a:ext cx="3681412" cy="724880"/>
          </a:xfrm>
        </p:spPr>
        <p:txBody>
          <a:bodyPr>
            <a:normAutofit/>
          </a:bodyPr>
          <a:lstStyle>
            <a:lvl1pPr marL="0" indent="0">
              <a:buNone/>
              <a:defRPr sz="1400" b="0" i="0">
                <a:solidFill>
                  <a:srgbClr val="33333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Content Placeholder 3">
            <a:extLst>
              <a:ext uri="{FF2B5EF4-FFF2-40B4-BE49-F238E27FC236}">
                <a16:creationId xmlns:a16="http://schemas.microsoft.com/office/drawing/2014/main" id="{72E75779-73BD-5844-9DEC-519C90C7878A}"/>
              </a:ext>
            </a:extLst>
          </p:cNvPr>
          <p:cNvSpPr>
            <a:spLocks noGrp="1"/>
          </p:cNvSpPr>
          <p:nvPr>
            <p:ph sz="half" idx="29"/>
          </p:nvPr>
        </p:nvSpPr>
        <p:spPr>
          <a:xfrm>
            <a:off x="6360160" y="3208832"/>
            <a:ext cx="955065" cy="989710"/>
          </a:xfrm>
        </p:spPr>
        <p:txBody>
          <a:bodyPr>
            <a:normAutofit/>
          </a:bodyPr>
          <a:lstStyle>
            <a:lvl1pPr marL="0" indent="0">
              <a:buNone/>
              <a:defRPr sz="1600" b="0" i="0">
                <a:solidFill>
                  <a:srgbClr val="FFC2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
            <a:extLst>
              <a:ext uri="{FF2B5EF4-FFF2-40B4-BE49-F238E27FC236}">
                <a16:creationId xmlns:a16="http://schemas.microsoft.com/office/drawing/2014/main" id="{6447ADA5-4E4D-D444-83A5-E5EFDE6D34C2}"/>
              </a:ext>
            </a:extLst>
          </p:cNvPr>
          <p:cNvSpPr>
            <a:spLocks noGrp="1"/>
          </p:cNvSpPr>
          <p:nvPr>
            <p:ph type="body" idx="30"/>
          </p:nvPr>
        </p:nvSpPr>
        <p:spPr>
          <a:xfrm>
            <a:off x="7670800" y="4549952"/>
            <a:ext cx="3681412" cy="396240"/>
          </a:xfrm>
        </p:spPr>
        <p:txBody>
          <a:bodyPr anchor="b">
            <a:normAutofit/>
          </a:bodyPr>
          <a:lstStyle>
            <a:lvl1pPr marL="0" indent="0">
              <a:buNone/>
              <a:defRPr sz="2000" b="1" i="0">
                <a:solidFill>
                  <a:srgbClr val="36C2C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47AE21EB-CD9F-4D42-A1C6-0B9815B25146}"/>
              </a:ext>
            </a:extLst>
          </p:cNvPr>
          <p:cNvSpPr>
            <a:spLocks noGrp="1"/>
          </p:cNvSpPr>
          <p:nvPr>
            <p:ph sz="half" idx="31"/>
          </p:nvPr>
        </p:nvSpPr>
        <p:spPr>
          <a:xfrm>
            <a:off x="7670800" y="4986832"/>
            <a:ext cx="3681412" cy="724880"/>
          </a:xfrm>
        </p:spPr>
        <p:txBody>
          <a:bodyPr>
            <a:normAutofit/>
          </a:bodyPr>
          <a:lstStyle>
            <a:lvl1pPr marL="0" indent="0">
              <a:buNone/>
              <a:defRPr sz="1400" b="0" i="0">
                <a:solidFill>
                  <a:srgbClr val="33333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Content Placeholder 3">
            <a:extLst>
              <a:ext uri="{FF2B5EF4-FFF2-40B4-BE49-F238E27FC236}">
                <a16:creationId xmlns:a16="http://schemas.microsoft.com/office/drawing/2014/main" id="{3C854DD1-8186-A54F-AFBF-5D565645590E}"/>
              </a:ext>
            </a:extLst>
          </p:cNvPr>
          <p:cNvSpPr>
            <a:spLocks noGrp="1"/>
          </p:cNvSpPr>
          <p:nvPr>
            <p:ph sz="half" idx="32"/>
          </p:nvPr>
        </p:nvSpPr>
        <p:spPr>
          <a:xfrm>
            <a:off x="6360160" y="4549952"/>
            <a:ext cx="955065" cy="989710"/>
          </a:xfrm>
        </p:spPr>
        <p:txBody>
          <a:bodyPr>
            <a:normAutofit/>
          </a:bodyPr>
          <a:lstStyle>
            <a:lvl1pPr marL="0" indent="0">
              <a:buNone/>
              <a:defRPr sz="1600" b="0" i="0">
                <a:solidFill>
                  <a:srgbClr val="FFC2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Title 1">
            <a:extLst>
              <a:ext uri="{FF2B5EF4-FFF2-40B4-BE49-F238E27FC236}">
                <a16:creationId xmlns:a16="http://schemas.microsoft.com/office/drawing/2014/main" id="{45A7A964-7C63-E648-98BB-40BEDBF36166}"/>
              </a:ext>
            </a:extLst>
          </p:cNvPr>
          <p:cNvSpPr>
            <a:spLocks noGrp="1"/>
          </p:cNvSpPr>
          <p:nvPr>
            <p:ph type="ctrTitle" hasCustomPrompt="1"/>
          </p:nvPr>
        </p:nvSpPr>
        <p:spPr>
          <a:xfrm>
            <a:off x="838200" y="774558"/>
            <a:ext cx="10415954" cy="701105"/>
          </a:xfrm>
        </p:spPr>
        <p:txBody>
          <a:bodyPr anchor="b"/>
          <a:lstStyle>
            <a:lvl1pPr algn="l">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pic>
        <p:nvPicPr>
          <p:cNvPr id="36" name="Picture 35">
            <a:extLst>
              <a:ext uri="{FF2B5EF4-FFF2-40B4-BE49-F238E27FC236}">
                <a16:creationId xmlns:a16="http://schemas.microsoft.com/office/drawing/2014/main" id="{731FACB4-C09D-CB42-9196-E9651C826B05}"/>
              </a:ext>
            </a:extLst>
          </p:cNvPr>
          <p:cNvPicPr>
            <a:picLocks noChangeAspect="1"/>
          </p:cNvPicPr>
          <p:nvPr userDrawn="1"/>
        </p:nvPicPr>
        <p:blipFill>
          <a:blip r:embed="rId2"/>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389016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1CE2E-CEF4-5E41-AECD-BE3261760070}"/>
              </a:ext>
            </a:extLst>
          </p:cNvPr>
          <p:cNvPicPr>
            <a:picLocks noChangeAspect="1"/>
          </p:cNvPicPr>
          <p:nvPr userDrawn="1"/>
        </p:nvPicPr>
        <p:blipFill>
          <a:blip r:embed="rId2"/>
          <a:stretch>
            <a:fillRect/>
          </a:stretch>
        </p:blipFill>
        <p:spPr>
          <a:xfrm>
            <a:off x="0" y="-123496"/>
            <a:ext cx="12191999" cy="11676037"/>
          </a:xfrm>
          <a:prstGeom prst="rect">
            <a:avLst/>
          </a:prstGeom>
        </p:spPr>
      </p:pic>
      <p:sp>
        <p:nvSpPr>
          <p:cNvPr id="6" name="Title 1">
            <a:extLst>
              <a:ext uri="{FF2B5EF4-FFF2-40B4-BE49-F238E27FC236}">
                <a16:creationId xmlns:a16="http://schemas.microsoft.com/office/drawing/2014/main" id="{B87C7C9D-1904-BE42-A901-84F22F692EAE}"/>
              </a:ext>
            </a:extLst>
          </p:cNvPr>
          <p:cNvSpPr>
            <a:spLocks noGrp="1"/>
          </p:cNvSpPr>
          <p:nvPr>
            <p:ph type="ctrTitle" hasCustomPrompt="1"/>
          </p:nvPr>
        </p:nvSpPr>
        <p:spPr>
          <a:xfrm>
            <a:off x="698500" y="774558"/>
            <a:ext cx="10134600" cy="701105"/>
          </a:xfrm>
        </p:spPr>
        <p:txBody>
          <a:bodyPr anchor="b"/>
          <a:lstStyle>
            <a:lvl1pPr algn="l">
              <a:defRPr sz="3600" b="1" i="0">
                <a:solidFill>
                  <a:srgbClr val="005463"/>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84318532-11FA-F241-9C6C-D31CDDA8E455}"/>
              </a:ext>
            </a:extLst>
          </p:cNvPr>
          <p:cNvPicPr>
            <a:picLocks noChangeAspect="1"/>
          </p:cNvPicPr>
          <p:nvPr userDrawn="1"/>
        </p:nvPicPr>
        <p:blipFill>
          <a:blip r:embed="rId3"/>
          <a:stretch>
            <a:fillRect/>
          </a:stretch>
        </p:blipFill>
        <p:spPr>
          <a:xfrm>
            <a:off x="706486" y="5861750"/>
            <a:ext cx="2040609" cy="793570"/>
          </a:xfrm>
          <a:prstGeom prst="rect">
            <a:avLst/>
          </a:prstGeom>
        </p:spPr>
      </p:pic>
    </p:spTree>
    <p:extLst>
      <p:ext uri="{BB962C8B-B14F-4D97-AF65-F5344CB8AC3E}">
        <p14:creationId xmlns:p14="http://schemas.microsoft.com/office/powerpoint/2010/main" val="3568870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5AAB1-09A7-FC44-86FE-EB9CEAFDA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A40EA-36F9-B740-A78A-6CF918A7D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A05E1-417C-5344-BB86-15D2F6005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077AA-7B70-6E48-A0E1-89C35BD847CB}" type="datetimeFigureOut">
              <a:rPr lang="en-US" smtClean="0"/>
              <a:t>9/15/21</a:t>
            </a:fld>
            <a:endParaRPr lang="en-US"/>
          </a:p>
        </p:txBody>
      </p:sp>
      <p:sp>
        <p:nvSpPr>
          <p:cNvPr id="5" name="Footer Placeholder 4">
            <a:extLst>
              <a:ext uri="{FF2B5EF4-FFF2-40B4-BE49-F238E27FC236}">
                <a16:creationId xmlns:a16="http://schemas.microsoft.com/office/drawing/2014/main" id="{3CF6E284-2DDD-F94F-86F6-860F1BB7E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713C4F-0B6D-AF43-8CD2-BA53AAF14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E44D-9C27-4F45-9A85-76C5C2011265}" type="slidenum">
              <a:rPr lang="en-US" smtClean="0"/>
              <a:t>‹#›</a:t>
            </a:fld>
            <a:endParaRPr lang="en-US"/>
          </a:p>
        </p:txBody>
      </p:sp>
    </p:spTree>
    <p:extLst>
      <p:ext uri="{BB962C8B-B14F-4D97-AF65-F5344CB8AC3E}">
        <p14:creationId xmlns:p14="http://schemas.microsoft.com/office/powerpoint/2010/main" val="395406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1" r:id="rId4"/>
    <p:sldLayoutId id="2147483652" r:id="rId5"/>
    <p:sldLayoutId id="2147483668" r:id="rId6"/>
    <p:sldLayoutId id="2147483665" r:id="rId7"/>
    <p:sldLayoutId id="2147483667" r:id="rId8"/>
    <p:sldLayoutId id="2147483654" r:id="rId9"/>
    <p:sldLayoutId id="2147483655" r:id="rId10"/>
    <p:sldLayoutId id="2147483657" r:id="rId11"/>
    <p:sldLayoutId id="2147483662" r:id="rId12"/>
    <p:sldLayoutId id="2147483670" r:id="rId13"/>
  </p:sldLayoutIdLst>
  <p:txStyles>
    <p:titleStyle>
      <a:lvl1pPr algn="l" defTabSz="914400" rtl="0" eaLnBrk="1" latinLnBrk="0" hangingPunct="1">
        <a:lnSpc>
          <a:spcPct val="90000"/>
        </a:lnSpc>
        <a:spcBef>
          <a:spcPct val="0"/>
        </a:spcBef>
        <a:buNone/>
        <a:defRPr sz="4400" b="1" i="0" kern="1200">
          <a:solidFill>
            <a:srgbClr val="00546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FC200"/>
        </a:buClr>
        <a:buSzPct val="102000"/>
        <a:buFont typeface="Wingdings" pitchFamily="2" charset="2"/>
        <a:buChar char="§"/>
        <a:defRPr sz="2800" b="0" i="0" kern="1200">
          <a:solidFill>
            <a:srgbClr val="33333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C200"/>
        </a:buClr>
        <a:buSzPct val="102000"/>
        <a:buFont typeface="Wingdings" pitchFamily="2" charset="2"/>
        <a:buChar char="§"/>
        <a:defRPr sz="2400" b="0" i="0" kern="1200">
          <a:solidFill>
            <a:srgbClr val="33333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C200"/>
        </a:buClr>
        <a:buSzPct val="102000"/>
        <a:buFont typeface="Wingdings" pitchFamily="2" charset="2"/>
        <a:buChar char="§"/>
        <a:defRPr sz="2000" b="0" i="0" kern="1200">
          <a:solidFill>
            <a:srgbClr val="33333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C200"/>
        </a:buClr>
        <a:buSzPct val="102000"/>
        <a:buFont typeface="Wingdings" pitchFamily="2" charset="2"/>
        <a:buChar char="§"/>
        <a:defRPr sz="1800" b="0" i="0" kern="1200">
          <a:solidFill>
            <a:srgbClr val="33333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C200"/>
        </a:buClr>
        <a:buSzPct val="102000"/>
        <a:buFont typeface="Wingdings" pitchFamily="2" charset="2"/>
        <a:buChar char="§"/>
        <a:defRPr sz="1800" b="0" i="0" kern="1200">
          <a:solidFill>
            <a:srgbClr val="33333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igicybersecurity.com/" TargetMode="External"/><Relationship Id="rId2" Type="http://schemas.openxmlformats.org/officeDocument/2006/relationships/hyperlink" Target="https://nam04.safelinks.protection.outlook.com/?url=http%3A%2F%2Fr20.rs6.net%2Ftn.jsp%3Ff%3D001wc4RA0zn79mATJm2jZf_zsJ7MUG9kXndLxe7LN-sU73IvrBlaxU3xlvNA9aExxF2_-QI1YoE-vrfTZT7f7j8RB2-gvBDJ2_jbH0C8ylXBZU1XTYZhyWQb2AhfNrNPNArQ4LjH3KOl4o88iSxixCU838bRQ3KvE10460HPCXDlXA%3D%26c%3DGEVc_J_tAUL7FbmPXYd_658UHCkx6AKH5ol2rH4BA41CEOd0LkOHEA%3D%3D%26ch%3DZ3BOs9UohJQeqOHbUQKLMh9di-fKtOP-MkV1frnOg7Jz7ZoP22mG1Q%3D%3D&amp;data=04%7C01%7Cjvilla%40igius.com%7Cefb503bc283342ac34f108d8c6c06df1%7C6ca0c57ea16e4e88b94076a67b774c80%7C0%7C0%7C637477877075591979%7CUnknown%7CTWFpbGZsb3d8eyJWIjoiMC4wLjAwMDAiLCJQIjoiV2luMzIiLCJBTiI6Ik1haWwiLCJXVCI6Mn0%3D%7C1000&amp;sdata=WMhcJ0LSEqbtlikqUkhXzVhqfc0WvVbI9vGN1uasto4%3D&amp;reserved=0"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glasses looking at the camera&#10;&#10;Description automatically generated">
            <a:extLst>
              <a:ext uri="{FF2B5EF4-FFF2-40B4-BE49-F238E27FC236}">
                <a16:creationId xmlns:a16="http://schemas.microsoft.com/office/drawing/2014/main" id="{A9680BFC-9253-9141-8818-E8A0DD9B138A}"/>
              </a:ext>
            </a:extLst>
          </p:cNvPr>
          <p:cNvPicPr>
            <a:picLocks noGrp="1" noChangeAspect="1"/>
          </p:cNvPicPr>
          <p:nvPr>
            <p:ph type="pic" sz="quarter" idx="10"/>
          </p:nvPr>
        </p:nvPicPr>
        <p:blipFill rotWithShape="1">
          <a:blip r:embed="rId3"/>
          <a:srcRect l="3609" t="1920" r="31722"/>
          <a:stretch/>
        </p:blipFill>
        <p:spPr>
          <a:xfrm>
            <a:off x="4152900" y="0"/>
            <a:ext cx="8039100" cy="6858000"/>
          </a:xfrm>
        </p:spPr>
      </p:pic>
      <p:sp>
        <p:nvSpPr>
          <p:cNvPr id="5" name="Title 4">
            <a:extLst>
              <a:ext uri="{FF2B5EF4-FFF2-40B4-BE49-F238E27FC236}">
                <a16:creationId xmlns:a16="http://schemas.microsoft.com/office/drawing/2014/main" id="{ED95DE26-5BBA-F848-BAD5-A941B0C39D5B}"/>
              </a:ext>
            </a:extLst>
          </p:cNvPr>
          <p:cNvSpPr>
            <a:spLocks noGrp="1"/>
          </p:cNvSpPr>
          <p:nvPr>
            <p:ph type="ctrTitle"/>
          </p:nvPr>
        </p:nvSpPr>
        <p:spPr>
          <a:xfrm>
            <a:off x="485063" y="2003898"/>
            <a:ext cx="3219288" cy="2850204"/>
          </a:xfrm>
        </p:spPr>
        <p:txBody>
          <a:bodyPr>
            <a:normAutofit/>
          </a:bodyPr>
          <a:lstStyle/>
          <a:p>
            <a:r>
              <a:rPr lang="en-US">
                <a:solidFill>
                  <a:srgbClr val="FFC200"/>
                </a:solidFill>
              </a:rPr>
              <a:t>IGI Business Overview</a:t>
            </a:r>
          </a:p>
        </p:txBody>
      </p:sp>
      <p:sp>
        <p:nvSpPr>
          <p:cNvPr id="13" name="Rectangle 12">
            <a:extLst>
              <a:ext uri="{FF2B5EF4-FFF2-40B4-BE49-F238E27FC236}">
                <a16:creationId xmlns:a16="http://schemas.microsoft.com/office/drawing/2014/main" id="{9120DDAA-443D-1442-83BD-E94992D5D87B}"/>
              </a:ext>
            </a:extLst>
          </p:cNvPr>
          <p:cNvSpPr/>
          <p:nvPr/>
        </p:nvSpPr>
        <p:spPr>
          <a:xfrm>
            <a:off x="10243932" y="6106602"/>
            <a:ext cx="1948067" cy="751398"/>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665389-D368-7840-A6E4-3550C73DEB7F}"/>
              </a:ext>
            </a:extLst>
          </p:cNvPr>
          <p:cNvPicPr>
            <a:picLocks noChangeAspect="1"/>
          </p:cNvPicPr>
          <p:nvPr/>
        </p:nvPicPr>
        <p:blipFill>
          <a:blip r:embed="rId4"/>
          <a:stretch>
            <a:fillRect/>
          </a:stretch>
        </p:blipFill>
        <p:spPr>
          <a:xfrm>
            <a:off x="10283364" y="6145740"/>
            <a:ext cx="1700222" cy="661197"/>
          </a:xfrm>
          <a:prstGeom prst="rect">
            <a:avLst/>
          </a:prstGeom>
        </p:spPr>
      </p:pic>
    </p:spTree>
    <p:extLst>
      <p:ext uri="{BB962C8B-B14F-4D97-AF65-F5344CB8AC3E}">
        <p14:creationId xmlns:p14="http://schemas.microsoft.com/office/powerpoint/2010/main" val="335916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77D971-29BE-43A8-8C16-FB58275343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5" name="Shape 242">
            <a:extLst>
              <a:ext uri="{FF2B5EF4-FFF2-40B4-BE49-F238E27FC236}">
                <a16:creationId xmlns:a16="http://schemas.microsoft.com/office/drawing/2014/main" id="{951D4B01-68CB-4611-B478-14086B47F417}"/>
              </a:ext>
            </a:extLst>
          </p:cNvPr>
          <p:cNvSpPr/>
          <p:nvPr/>
        </p:nvSpPr>
        <p:spPr>
          <a:xfrm>
            <a:off x="1955020" y="1353895"/>
            <a:ext cx="2236200" cy="2235899"/>
          </a:xfrm>
          <a:prstGeom prst="ellipse">
            <a:avLst/>
          </a:prstGeom>
          <a:noFill/>
          <a:ln w="9525" cap="flat" cmpd="sng">
            <a:solidFill>
              <a:srgbClr val="CFD8DC"/>
            </a:solidFill>
            <a:prstDash val="dash"/>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054D"/>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DFC926D-D6D1-40D9-877E-FD88C9202AD1}"/>
              </a:ext>
            </a:extLst>
          </p:cNvPr>
          <p:cNvPicPr>
            <a:picLocks noChangeAspect="1"/>
          </p:cNvPicPr>
          <p:nvPr/>
        </p:nvPicPr>
        <p:blipFill>
          <a:blip r:embed="rId2"/>
          <a:stretch>
            <a:fillRect/>
          </a:stretch>
        </p:blipFill>
        <p:spPr>
          <a:xfrm>
            <a:off x="1877878" y="1173898"/>
            <a:ext cx="2344828" cy="2344828"/>
          </a:xfrm>
          <a:prstGeom prst="rect">
            <a:avLst/>
          </a:prstGeom>
        </p:spPr>
      </p:pic>
      <p:sp>
        <p:nvSpPr>
          <p:cNvPr id="7" name="Shape 245">
            <a:extLst>
              <a:ext uri="{FF2B5EF4-FFF2-40B4-BE49-F238E27FC236}">
                <a16:creationId xmlns:a16="http://schemas.microsoft.com/office/drawing/2014/main" id="{4AF70D1D-565C-43D5-ABFF-5A05EB765B9C}"/>
              </a:ext>
            </a:extLst>
          </p:cNvPr>
          <p:cNvSpPr/>
          <p:nvPr/>
        </p:nvSpPr>
        <p:spPr>
          <a:xfrm>
            <a:off x="4649337" y="2716544"/>
            <a:ext cx="2446379" cy="2446073"/>
          </a:xfrm>
          <a:prstGeom prst="ellipse">
            <a:avLst/>
          </a:prstGeom>
          <a:noFill/>
          <a:ln w="9525" cap="flat" cmpd="sng">
            <a:solidFill>
              <a:srgbClr val="CFD8DC"/>
            </a:solidFill>
            <a:prstDash val="dash"/>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054D"/>
              </a:solidFill>
              <a:effectLst/>
              <a:uLnTx/>
              <a:uFillTx/>
              <a:latin typeface="Calibri" panose="020F0502020204030204"/>
              <a:ea typeface="+mn-ea"/>
              <a:cs typeface="+mn-cs"/>
            </a:endParaRPr>
          </a:p>
        </p:txBody>
      </p:sp>
      <p:cxnSp>
        <p:nvCxnSpPr>
          <p:cNvPr id="9" name="Shape 249">
            <a:extLst>
              <a:ext uri="{FF2B5EF4-FFF2-40B4-BE49-F238E27FC236}">
                <a16:creationId xmlns:a16="http://schemas.microsoft.com/office/drawing/2014/main" id="{C29E3BEE-5E68-4CFE-AF6D-2C6CA15823DF}"/>
              </a:ext>
            </a:extLst>
          </p:cNvPr>
          <p:cNvCxnSpPr>
            <a:cxnSpLocks/>
          </p:cNvCxnSpPr>
          <p:nvPr/>
        </p:nvCxnSpPr>
        <p:spPr>
          <a:xfrm>
            <a:off x="4119849" y="2935930"/>
            <a:ext cx="661148" cy="397441"/>
          </a:xfrm>
          <a:prstGeom prst="straightConnector1">
            <a:avLst/>
          </a:prstGeom>
          <a:noFill/>
          <a:ln w="57150" cap="flat" cmpd="sng">
            <a:solidFill>
              <a:schemeClr val="tx1">
                <a:lumMod val="50000"/>
                <a:lumOff val="50000"/>
              </a:schemeClr>
            </a:solidFill>
            <a:prstDash val="solid"/>
            <a:round/>
            <a:headEnd type="none" w="lg" len="lg"/>
            <a:tailEnd type="none" w="lg" len="lg"/>
          </a:ln>
        </p:spPr>
      </p:cxnSp>
      <p:cxnSp>
        <p:nvCxnSpPr>
          <p:cNvPr id="10" name="Shape 250">
            <a:extLst>
              <a:ext uri="{FF2B5EF4-FFF2-40B4-BE49-F238E27FC236}">
                <a16:creationId xmlns:a16="http://schemas.microsoft.com/office/drawing/2014/main" id="{EFD81017-03EA-4516-9699-E5FF610EA9C8}"/>
              </a:ext>
            </a:extLst>
          </p:cNvPr>
          <p:cNvCxnSpPr>
            <a:cxnSpLocks/>
          </p:cNvCxnSpPr>
          <p:nvPr/>
        </p:nvCxnSpPr>
        <p:spPr>
          <a:xfrm flipV="1">
            <a:off x="6848084" y="2640502"/>
            <a:ext cx="556719" cy="524192"/>
          </a:xfrm>
          <a:prstGeom prst="straightConnector1">
            <a:avLst/>
          </a:prstGeom>
          <a:noFill/>
          <a:ln w="57150" cap="flat" cmpd="sng">
            <a:solidFill>
              <a:schemeClr val="tx1">
                <a:lumMod val="50000"/>
                <a:lumOff val="50000"/>
              </a:schemeClr>
            </a:solidFill>
            <a:prstDash val="solid"/>
            <a:round/>
            <a:headEnd type="none" w="lg" len="lg"/>
            <a:tailEnd type="none" w="lg" len="lg"/>
          </a:ln>
        </p:spPr>
      </p:cxnSp>
      <p:pic>
        <p:nvPicPr>
          <p:cNvPr id="11" name="Picture 10" descr="A picture containing table, thing, indoor&#10;&#10;Description generated with very high confidence">
            <a:extLst>
              <a:ext uri="{FF2B5EF4-FFF2-40B4-BE49-F238E27FC236}">
                <a16:creationId xmlns:a16="http://schemas.microsoft.com/office/drawing/2014/main" id="{B1DB2E39-3EE5-4AE5-9B32-79C2BF5D763D}"/>
              </a:ext>
            </a:extLst>
          </p:cNvPr>
          <p:cNvPicPr>
            <a:picLocks noChangeAspect="1"/>
          </p:cNvPicPr>
          <p:nvPr/>
        </p:nvPicPr>
        <p:blipFill>
          <a:blip r:embed="rId3"/>
          <a:stretch>
            <a:fillRect/>
          </a:stretch>
        </p:blipFill>
        <p:spPr>
          <a:xfrm>
            <a:off x="4146180" y="3017970"/>
            <a:ext cx="3485714" cy="2085714"/>
          </a:xfrm>
          <a:prstGeom prst="rect">
            <a:avLst/>
          </a:prstGeom>
        </p:spPr>
      </p:pic>
      <p:sp>
        <p:nvSpPr>
          <p:cNvPr id="12" name="Rectangle 11">
            <a:extLst>
              <a:ext uri="{FF2B5EF4-FFF2-40B4-BE49-F238E27FC236}">
                <a16:creationId xmlns:a16="http://schemas.microsoft.com/office/drawing/2014/main" id="{33617C83-4FE0-48C0-9026-0845863144B3}"/>
              </a:ext>
            </a:extLst>
          </p:cNvPr>
          <p:cNvSpPr/>
          <p:nvPr/>
        </p:nvSpPr>
        <p:spPr>
          <a:xfrm>
            <a:off x="1574261" y="3176772"/>
            <a:ext cx="3241382" cy="163121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Identify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Every connected device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Continuous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Including IoT devices</a:t>
            </a:r>
          </a:p>
        </p:txBody>
      </p:sp>
      <p:sp>
        <p:nvSpPr>
          <p:cNvPr id="13" name="Rectangle 12">
            <a:extLst>
              <a:ext uri="{FF2B5EF4-FFF2-40B4-BE49-F238E27FC236}">
                <a16:creationId xmlns:a16="http://schemas.microsoft.com/office/drawing/2014/main" id="{167D027F-009F-4104-8986-FA1C3ABF22FD}"/>
              </a:ext>
            </a:extLst>
          </p:cNvPr>
          <p:cNvSpPr/>
          <p:nvPr/>
        </p:nvSpPr>
        <p:spPr>
          <a:xfrm>
            <a:off x="4177088" y="4786780"/>
            <a:ext cx="3481137" cy="2062103"/>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Monitor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24/7 visibility</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No network impact</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Internal and external scanning </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0482BB-94B9-45BF-90D0-1491803202E2}"/>
              </a:ext>
            </a:extLst>
          </p:cNvPr>
          <p:cNvSpPr/>
          <p:nvPr/>
        </p:nvSpPr>
        <p:spPr>
          <a:xfrm>
            <a:off x="7631220" y="3098209"/>
            <a:ext cx="3722579" cy="160043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Notify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Nodeware dashboard or API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a:solidFill>
                  <a:srgbClr val="041137"/>
                </a:solidFill>
                <a:latin typeface="Arial" panose="020B0604020202020204" pitchFamily="34" charset="0"/>
                <a:cs typeface="Arial" panose="020B0604020202020204" pitchFamily="34" charset="0"/>
              </a:rPr>
              <a:t>A</a:t>
            </a:r>
            <a:r>
              <a:rPr kumimoji="0" lang="en-US" sz="1400" b="0" i="0" u="none" strike="noStrike" kern="1200" cap="none" spc="0" normalizeH="0" baseline="0" noProof="0" err="1">
                <a:ln>
                  <a:noFill/>
                </a:ln>
                <a:solidFill>
                  <a:srgbClr val="041137"/>
                </a:solidFill>
                <a:effectLst/>
                <a:uLnTx/>
                <a:uFillTx/>
                <a:latin typeface="Arial" panose="020B0604020202020204" pitchFamily="34" charset="0"/>
                <a:cs typeface="Arial" panose="020B0604020202020204" pitchFamily="34" charset="0"/>
              </a:rPr>
              <a:t>lerts</a:t>
            </a: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41137"/>
                </a:solidFill>
                <a:effectLst/>
                <a:uLnTx/>
                <a:uFillTx/>
                <a:latin typeface="Arial" panose="020B0604020202020204" pitchFamily="34" charset="0"/>
                <a:cs typeface="Arial" panose="020B0604020202020204" pitchFamily="34" charset="0"/>
              </a:rPr>
              <a:t> Remediation steps</a:t>
            </a:r>
          </a:p>
        </p:txBody>
      </p:sp>
      <p:pic>
        <p:nvPicPr>
          <p:cNvPr id="15" name="Picture 14" descr="A screenshot of a cell phone&#10;&#10;Description generated with very high confidence">
            <a:extLst>
              <a:ext uri="{FF2B5EF4-FFF2-40B4-BE49-F238E27FC236}">
                <a16:creationId xmlns:a16="http://schemas.microsoft.com/office/drawing/2014/main" id="{B597E87A-ABD1-4753-875B-AB2095DDDC6E}"/>
              </a:ext>
            </a:extLst>
          </p:cNvPr>
          <p:cNvPicPr>
            <a:picLocks noChangeAspect="1"/>
          </p:cNvPicPr>
          <p:nvPr/>
        </p:nvPicPr>
        <p:blipFill>
          <a:blip r:embed="rId4"/>
          <a:stretch>
            <a:fillRect/>
          </a:stretch>
        </p:blipFill>
        <p:spPr>
          <a:xfrm>
            <a:off x="7407574" y="871841"/>
            <a:ext cx="2406052" cy="1415325"/>
          </a:xfrm>
          <a:prstGeom prst="rect">
            <a:avLst/>
          </a:prstGeom>
        </p:spPr>
      </p:pic>
      <p:sp>
        <p:nvSpPr>
          <p:cNvPr id="16" name="Shape 247">
            <a:extLst>
              <a:ext uri="{FF2B5EF4-FFF2-40B4-BE49-F238E27FC236}">
                <a16:creationId xmlns:a16="http://schemas.microsoft.com/office/drawing/2014/main" id="{88974E74-EA45-4F9C-AFE7-6866871A2D08}"/>
              </a:ext>
            </a:extLst>
          </p:cNvPr>
          <p:cNvSpPr/>
          <p:nvPr/>
        </p:nvSpPr>
        <p:spPr>
          <a:xfrm>
            <a:off x="7216607" y="982411"/>
            <a:ext cx="2649299" cy="2649000"/>
          </a:xfrm>
          <a:prstGeom prst="ellipse">
            <a:avLst/>
          </a:prstGeom>
          <a:noFill/>
          <a:ln w="9525" cap="flat" cmpd="sng">
            <a:solidFill>
              <a:srgbClr val="CFD8DC"/>
            </a:solidFill>
            <a:prstDash val="dash"/>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9054D"/>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1A2FB13-E958-4921-925A-2319D589D889}"/>
              </a:ext>
            </a:extLst>
          </p:cNvPr>
          <p:cNvSpPr txBox="1"/>
          <p:nvPr/>
        </p:nvSpPr>
        <p:spPr>
          <a:xfrm>
            <a:off x="2448459" y="2082289"/>
            <a:ext cx="12602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9054D"/>
                </a:solidFill>
                <a:effectLst/>
                <a:uLnTx/>
                <a:uFillTx/>
                <a:latin typeface="Calibri Light" panose="020F0302020204030204"/>
                <a:ea typeface="+mn-ea"/>
                <a:cs typeface="+mn-cs"/>
              </a:rPr>
              <a:t>Nodeware Virtual or Hardware Sensor</a:t>
            </a:r>
          </a:p>
        </p:txBody>
      </p:sp>
      <p:pic>
        <p:nvPicPr>
          <p:cNvPr id="18" name="Picture 17" descr="A close up of a sign&#10;&#10;Description generated with high confidence">
            <a:extLst>
              <a:ext uri="{FF2B5EF4-FFF2-40B4-BE49-F238E27FC236}">
                <a16:creationId xmlns:a16="http://schemas.microsoft.com/office/drawing/2014/main" id="{DD53282B-DF1E-4AA0-A146-4FCE3243D636}"/>
              </a:ext>
            </a:extLst>
          </p:cNvPr>
          <p:cNvPicPr>
            <a:picLocks noChangeAspect="1"/>
          </p:cNvPicPr>
          <p:nvPr/>
        </p:nvPicPr>
        <p:blipFill>
          <a:blip r:embed="rId5"/>
          <a:stretch>
            <a:fillRect/>
          </a:stretch>
        </p:blipFill>
        <p:spPr>
          <a:xfrm>
            <a:off x="8104143" y="1636474"/>
            <a:ext cx="1768993" cy="1768993"/>
          </a:xfrm>
          <a:prstGeom prst="rect">
            <a:avLst/>
          </a:prstGeom>
        </p:spPr>
      </p:pic>
      <p:pic>
        <p:nvPicPr>
          <p:cNvPr id="19" name="Picture 18" descr="A picture containing indoor, electronics, sitting&#10;&#10;Description generated with high confidence">
            <a:extLst>
              <a:ext uri="{FF2B5EF4-FFF2-40B4-BE49-F238E27FC236}">
                <a16:creationId xmlns:a16="http://schemas.microsoft.com/office/drawing/2014/main" id="{02E7AE77-D5D6-4DB3-9D85-3B009A0958A7}"/>
              </a:ext>
            </a:extLst>
          </p:cNvPr>
          <p:cNvPicPr>
            <a:picLocks noChangeAspect="1"/>
          </p:cNvPicPr>
          <p:nvPr/>
        </p:nvPicPr>
        <p:blipFill>
          <a:blip r:embed="rId6"/>
          <a:stretch>
            <a:fillRect/>
          </a:stretch>
        </p:blipFill>
        <p:spPr>
          <a:xfrm>
            <a:off x="2683839" y="2389936"/>
            <a:ext cx="778561" cy="583921"/>
          </a:xfrm>
          <a:prstGeom prst="rect">
            <a:avLst/>
          </a:prstGeom>
        </p:spPr>
      </p:pic>
      <p:pic>
        <p:nvPicPr>
          <p:cNvPr id="21" name="Picture 20">
            <a:extLst>
              <a:ext uri="{FF2B5EF4-FFF2-40B4-BE49-F238E27FC236}">
                <a16:creationId xmlns:a16="http://schemas.microsoft.com/office/drawing/2014/main" id="{40670423-8678-B54F-A491-2CD33D40A781}"/>
              </a:ext>
            </a:extLst>
          </p:cNvPr>
          <p:cNvPicPr>
            <a:picLocks noChangeAspect="1"/>
          </p:cNvPicPr>
          <p:nvPr/>
        </p:nvPicPr>
        <p:blipFill>
          <a:blip r:embed="rId7"/>
          <a:stretch>
            <a:fillRect/>
          </a:stretch>
        </p:blipFill>
        <p:spPr>
          <a:xfrm>
            <a:off x="706486" y="5838008"/>
            <a:ext cx="2040609" cy="793570"/>
          </a:xfrm>
          <a:prstGeom prst="rect">
            <a:avLst/>
          </a:prstGeom>
        </p:spPr>
      </p:pic>
      <p:sp>
        <p:nvSpPr>
          <p:cNvPr id="22" name="Title 2">
            <a:extLst>
              <a:ext uri="{FF2B5EF4-FFF2-40B4-BE49-F238E27FC236}">
                <a16:creationId xmlns:a16="http://schemas.microsoft.com/office/drawing/2014/main" id="{0F357B1C-D8E6-6F47-BCAB-C57A1DDB12AA}"/>
              </a:ext>
            </a:extLst>
          </p:cNvPr>
          <p:cNvSpPr txBox="1">
            <a:spLocks/>
          </p:cNvSpPr>
          <p:nvPr/>
        </p:nvSpPr>
        <p:spPr>
          <a:xfrm>
            <a:off x="874294" y="536674"/>
            <a:ext cx="9474200" cy="701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5463"/>
                </a:solidFill>
                <a:latin typeface="Arial" panose="020B0604020202020204" pitchFamily="34" charset="0"/>
                <a:ea typeface="+mj-ea"/>
                <a:cs typeface="Arial" panose="020B0604020202020204" pitchFamily="34" charset="0"/>
              </a:defRPr>
            </a:lvl1pPr>
          </a:lstStyle>
          <a:p>
            <a:r>
              <a:rPr lang="en-US" sz="3600"/>
              <a:t>Nodeware Architecture</a:t>
            </a:r>
          </a:p>
        </p:txBody>
      </p:sp>
    </p:spTree>
    <p:extLst>
      <p:ext uri="{BB962C8B-B14F-4D97-AF65-F5344CB8AC3E}">
        <p14:creationId xmlns:p14="http://schemas.microsoft.com/office/powerpoint/2010/main" val="2990630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BB86F2-B977-E246-99AD-178A1F9D1222}"/>
              </a:ext>
            </a:extLst>
          </p:cNvPr>
          <p:cNvSpPr>
            <a:spLocks noGrp="1"/>
          </p:cNvSpPr>
          <p:nvPr>
            <p:ph idx="1"/>
          </p:nvPr>
        </p:nvSpPr>
        <p:spPr>
          <a:xfrm>
            <a:off x="838200" y="1180214"/>
            <a:ext cx="9474200" cy="4297735"/>
          </a:xfrm>
        </p:spPr>
        <p:txBody>
          <a:bodyPr>
            <a:normAutofit fontScale="92500" lnSpcReduction="20000"/>
          </a:bodyPr>
          <a:lstStyle/>
          <a:p>
            <a:r>
              <a:rPr lang="en-US" dirty="0"/>
              <a:t>Growing, public cybersecurity company (OTCQB:IMCI), positioned for continued success in the rapidly growing cyber industry</a:t>
            </a:r>
          </a:p>
          <a:p>
            <a:r>
              <a:rPr lang="en-US" dirty="0">
                <a:cs typeface="Arial"/>
              </a:rPr>
              <a:t>Strategic plan for roll-up of niche cybersecurity companies</a:t>
            </a:r>
          </a:p>
          <a:p>
            <a:pPr lvl="1"/>
            <a:r>
              <a:rPr lang="en-US" dirty="0"/>
              <a:t>Mid-market consolidation strategy can drive rapid top line growth and shareholder value</a:t>
            </a:r>
          </a:p>
          <a:p>
            <a:r>
              <a:rPr lang="en-US" dirty="0">
                <a:cs typeface="Arial"/>
              </a:rPr>
              <a:t>Growing, recurring cybersecurity services revenue</a:t>
            </a:r>
          </a:p>
          <a:p>
            <a:r>
              <a:rPr lang="en-US" dirty="0">
                <a:cs typeface="Arial"/>
              </a:rPr>
              <a:t>20 years of cybersecurity background and pedigree</a:t>
            </a:r>
          </a:p>
          <a:p>
            <a:r>
              <a:rPr lang="en-US" dirty="0"/>
              <a:t>Uniquely positioned with expert service delivery team and its own patented and patent-pending SaaS platform </a:t>
            </a:r>
          </a:p>
          <a:p>
            <a:r>
              <a:rPr lang="en-US" dirty="0"/>
              <a:t>Channel relationships - </a:t>
            </a:r>
            <a:r>
              <a:rPr lang="en-US" dirty="0" err="1"/>
              <a:t>Telarus</a:t>
            </a:r>
            <a:r>
              <a:rPr lang="en-US" dirty="0"/>
              <a:t>, SYNNEX, Staples, Perspecta</a:t>
            </a:r>
            <a:endParaRPr lang="en-US" dirty="0">
              <a:cs typeface="Arial"/>
            </a:endParaRPr>
          </a:p>
          <a:p>
            <a:r>
              <a:rPr lang="en-US" dirty="0">
                <a:cs typeface="Arial"/>
              </a:rPr>
              <a:t>In house &amp; domestic development teams</a:t>
            </a:r>
          </a:p>
          <a:p>
            <a:r>
              <a:rPr lang="en-US" dirty="0">
                <a:cs typeface="Arial"/>
              </a:rPr>
              <a:t>Key team members have significant M&amp;A experience</a:t>
            </a:r>
          </a:p>
          <a:p>
            <a:r>
              <a:rPr lang="en-US" dirty="0">
                <a:cs typeface="Arial"/>
              </a:rPr>
              <a:t>IGI leadership and management teams anticipate overseeing successful transitions </a:t>
            </a:r>
          </a:p>
          <a:p>
            <a:endParaRPr lang="en-US" dirty="0"/>
          </a:p>
        </p:txBody>
      </p:sp>
      <p:sp>
        <p:nvSpPr>
          <p:cNvPr id="3" name="Title 2">
            <a:extLst>
              <a:ext uri="{FF2B5EF4-FFF2-40B4-BE49-F238E27FC236}">
                <a16:creationId xmlns:a16="http://schemas.microsoft.com/office/drawing/2014/main" id="{B305863C-F358-D741-B76D-0F8D49C7CADE}"/>
              </a:ext>
            </a:extLst>
          </p:cNvPr>
          <p:cNvSpPr>
            <a:spLocks noGrp="1"/>
          </p:cNvSpPr>
          <p:nvPr>
            <p:ph type="ctrTitle"/>
          </p:nvPr>
        </p:nvSpPr>
        <p:spPr>
          <a:xfrm>
            <a:off x="838200" y="327990"/>
            <a:ext cx="9474200" cy="701105"/>
          </a:xfrm>
        </p:spPr>
        <p:txBody>
          <a:bodyPr/>
          <a:lstStyle/>
          <a:p>
            <a:r>
              <a:rPr lang="en-US"/>
              <a:t>Why IGI</a:t>
            </a:r>
          </a:p>
        </p:txBody>
      </p:sp>
    </p:spTree>
    <p:extLst>
      <p:ext uri="{BB962C8B-B14F-4D97-AF65-F5344CB8AC3E}">
        <p14:creationId xmlns:p14="http://schemas.microsoft.com/office/powerpoint/2010/main" val="351569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0D31-8A36-4F9B-806E-29E42D10848E}"/>
              </a:ext>
            </a:extLst>
          </p:cNvPr>
          <p:cNvPicPr>
            <a:picLocks noChangeAspect="1"/>
          </p:cNvPicPr>
          <p:nvPr/>
        </p:nvPicPr>
        <p:blipFill>
          <a:blip r:embed="rId2"/>
          <a:stretch>
            <a:fillRect/>
          </a:stretch>
        </p:blipFill>
        <p:spPr>
          <a:xfrm>
            <a:off x="3446133" y="0"/>
            <a:ext cx="5299733" cy="6858000"/>
          </a:xfrm>
          <a:prstGeom prst="rect">
            <a:avLst/>
          </a:prstGeom>
        </p:spPr>
      </p:pic>
    </p:spTree>
    <p:extLst>
      <p:ext uri="{BB962C8B-B14F-4D97-AF65-F5344CB8AC3E}">
        <p14:creationId xmlns:p14="http://schemas.microsoft.com/office/powerpoint/2010/main" val="364630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21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086F50-DCC3-CE49-A555-7A8FFACAE14C}"/>
              </a:ext>
            </a:extLst>
          </p:cNvPr>
          <p:cNvSpPr>
            <a:spLocks noGrp="1"/>
          </p:cNvSpPr>
          <p:nvPr>
            <p:ph idx="1"/>
          </p:nvPr>
        </p:nvSpPr>
        <p:spPr>
          <a:xfrm>
            <a:off x="838200" y="1660318"/>
            <a:ext cx="10375232" cy="4134366"/>
          </a:xfrm>
        </p:spPr>
        <p:txBody>
          <a:bodyPr>
            <a:normAutofit fontScale="92500" lnSpcReduction="20000"/>
          </a:bodyPr>
          <a:lstStyle/>
          <a:p>
            <a:pPr marL="0" indent="0">
              <a:buNone/>
            </a:pPr>
            <a:r>
              <a:rPr lang="en-US" sz="1600" dirty="0"/>
              <a:t>This information contains forward-looking statements that are based upon current expectations or beliefs, as well as a number of assumptions about future events. Although we believe that the expectations reflected in the forward-looking statements and the assumptions upon which they are based are reasonable, we can give no assurance or guarantee that such expectations and assumptions will prove to have been correct.  Forward-looking statements are generally identifiable by the use of words like "may," "will," "should," "could," "expect," "anticipate," "estimate," "believe," "intend," or "project" or the negative of these words or other variations on these words or comparable terminology.  The reader is cautioned not to put undue reliance on these forward-looking statements, as these statements are subject to numerous factors and uncertainties, including but not limited to: COVID, the ability of our products and services to detect and prevent cybersecurity threats, our ability to maintain our listing on the OTCQB Market, our ability to maintain and expand our business partnerships, adverse economic conditions, competition, federal, state and local government regulation, international governmental regulation, inadequate capital, inability to carry out research, development and commercialization plans, loss or retirement of key executives and other specific risks, including those discussed under the heading “Risk Factors” in our Annual Reports and Quarterly Reports filed with the Securities and Exchange Commission.  To the extent that statements in this document are not strictly historical, including statements as to revenue projections, business strategy, outlook, objectives, future milestones, plans, intentions, goals, future financial conditions, events conditioned on stockholder or other approval, or otherwise as to future events, such statements are forward-looking, and are made pursuant to the safe harbor provisions of the Private Securities Litigation Reform Act of 1995.  The forward-looking statements contained in this document are subject to certain risks and uncertainties that could cause actual results to differ materially from the statements made.  Readers are advised to review our filings with the Securities and Exchange Commission that can be accessed over the Internet at the SEC's website located at </a:t>
            </a:r>
            <a:r>
              <a:rPr lang="en-US" sz="1600" u="sng" dirty="0">
                <a:hlinkClick r:id="rId2"/>
              </a:rPr>
              <a:t>http://www.sec.gov</a:t>
            </a:r>
            <a:r>
              <a:rPr lang="en-US" sz="1600" dirty="0"/>
              <a:t>, as well as IMCI's website located at </a:t>
            </a:r>
            <a:r>
              <a:rPr lang="en-US" sz="1600" u="sng" dirty="0">
                <a:hlinkClick r:id="rId3"/>
              </a:rPr>
              <a:t>http://www.igicybersecurity.com</a:t>
            </a:r>
            <a:r>
              <a:rPr lang="en-US" sz="1600" dirty="0"/>
              <a:t>.</a:t>
            </a:r>
          </a:p>
        </p:txBody>
      </p:sp>
      <p:sp>
        <p:nvSpPr>
          <p:cNvPr id="3" name="Title 2">
            <a:extLst>
              <a:ext uri="{FF2B5EF4-FFF2-40B4-BE49-F238E27FC236}">
                <a16:creationId xmlns:a16="http://schemas.microsoft.com/office/drawing/2014/main" id="{01084597-D6F0-B940-BF28-8B16DB08693A}"/>
              </a:ext>
            </a:extLst>
          </p:cNvPr>
          <p:cNvSpPr>
            <a:spLocks noGrp="1"/>
          </p:cNvSpPr>
          <p:nvPr>
            <p:ph type="ctrTitle"/>
          </p:nvPr>
        </p:nvSpPr>
        <p:spPr>
          <a:xfrm>
            <a:off x="625641" y="533927"/>
            <a:ext cx="11201401" cy="701105"/>
          </a:xfrm>
        </p:spPr>
        <p:txBody>
          <a:bodyPr>
            <a:noAutofit/>
          </a:bodyPr>
          <a:lstStyle/>
          <a:p>
            <a:r>
              <a:rPr lang="en-US" sz="3200" dirty="0"/>
              <a:t>Cautionary Note Regarding Forward-Looking Statements</a:t>
            </a:r>
          </a:p>
        </p:txBody>
      </p:sp>
    </p:spTree>
    <p:extLst>
      <p:ext uri="{BB962C8B-B14F-4D97-AF65-F5344CB8AC3E}">
        <p14:creationId xmlns:p14="http://schemas.microsoft.com/office/powerpoint/2010/main" val="3394630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54135920-1151-1C44-B32E-65C21C2B4E82}"/>
              </a:ext>
            </a:extLst>
          </p:cNvPr>
          <p:cNvSpPr>
            <a:spLocks noGrp="1"/>
          </p:cNvSpPr>
          <p:nvPr>
            <p:ph idx="1"/>
          </p:nvPr>
        </p:nvSpPr>
        <p:spPr>
          <a:xfrm>
            <a:off x="838200" y="2701159"/>
            <a:ext cx="11048567" cy="2942895"/>
          </a:xfrm>
        </p:spPr>
        <p:txBody>
          <a:bodyPr vert="horz" lIns="91440" tIns="45720" rIns="91440" bIns="45720" numCol="2" rtlCol="0" anchor="t">
            <a:noAutofit/>
          </a:bodyPr>
          <a:lstStyle/>
          <a:p>
            <a:pPr>
              <a:lnSpc>
                <a:spcPct val="120000"/>
              </a:lnSpc>
            </a:pPr>
            <a:r>
              <a:rPr lang="en-US" sz="1800" dirty="0">
                <a:latin typeface="Arial"/>
                <a:ea typeface="+mj-lt"/>
                <a:cs typeface="+mj-lt"/>
              </a:rPr>
              <a:t>Public holding company structure (OTCQB:IMCI) </a:t>
            </a:r>
          </a:p>
          <a:p>
            <a:pPr>
              <a:lnSpc>
                <a:spcPct val="120000"/>
              </a:lnSpc>
            </a:pPr>
            <a:r>
              <a:rPr lang="en-US" sz="1800" dirty="0">
                <a:latin typeface="Arial"/>
                <a:ea typeface="+mj-lt"/>
                <a:cs typeface="+mj-lt"/>
              </a:rPr>
              <a:t>IGI Cybersecurity</a:t>
            </a:r>
          </a:p>
          <a:p>
            <a:pPr>
              <a:lnSpc>
                <a:spcPct val="120000"/>
              </a:lnSpc>
            </a:pPr>
            <a:r>
              <a:rPr lang="en-US" sz="1800" dirty="0">
                <a:latin typeface="Arial"/>
                <a:ea typeface="+mj-lt"/>
                <a:cs typeface="+mj-lt"/>
              </a:rPr>
              <a:t>IGI </a:t>
            </a:r>
            <a:r>
              <a:rPr lang="en-US" sz="1800" dirty="0" err="1">
                <a:latin typeface="Arial"/>
                <a:ea typeface="+mj-lt"/>
                <a:cs typeface="+mj-lt"/>
              </a:rPr>
              <a:t>CyberLabs</a:t>
            </a:r>
            <a:endParaRPr lang="en-US" sz="1800" dirty="0">
              <a:latin typeface="Arial"/>
              <a:ea typeface="+mj-lt"/>
              <a:cs typeface="+mj-lt"/>
            </a:endParaRPr>
          </a:p>
          <a:p>
            <a:pPr>
              <a:lnSpc>
                <a:spcPct val="120000"/>
              </a:lnSpc>
            </a:pPr>
            <a:r>
              <a:rPr lang="en-US" sz="1800" dirty="0">
                <a:latin typeface="Arial"/>
                <a:ea typeface="+mj-lt"/>
                <a:cs typeface="+mj-lt"/>
              </a:rPr>
              <a:t>Highly developed channel structure in place</a:t>
            </a:r>
          </a:p>
          <a:p>
            <a:pPr>
              <a:lnSpc>
                <a:spcPct val="120000"/>
              </a:lnSpc>
            </a:pPr>
            <a:r>
              <a:rPr lang="en-US" sz="1800" dirty="0">
                <a:latin typeface="Arial"/>
                <a:ea typeface="+mj-lt"/>
                <a:cs typeface="+mj-lt"/>
              </a:rPr>
              <a:t>SMB to mid-size enterprise customers across North America</a:t>
            </a:r>
          </a:p>
          <a:p>
            <a:pPr>
              <a:lnSpc>
                <a:spcPct val="120000"/>
              </a:lnSpc>
            </a:pPr>
            <a:r>
              <a:rPr lang="en-US" sz="1800" dirty="0">
                <a:latin typeface="Arial"/>
                <a:cs typeface="Arial"/>
              </a:rPr>
              <a:t>Focused on increasing shareholder value and profitability</a:t>
            </a:r>
          </a:p>
          <a:p>
            <a:pPr>
              <a:lnSpc>
                <a:spcPct val="120000"/>
              </a:lnSpc>
            </a:pPr>
            <a:r>
              <a:rPr lang="en-US" sz="1800" dirty="0">
                <a:latin typeface="Arial"/>
                <a:cs typeface="Arial"/>
              </a:rPr>
              <a:t>Strategic plan for mid-market roll-up of cybersecurity companies</a:t>
            </a:r>
            <a:endParaRPr lang="en-US" sz="1800" dirty="0"/>
          </a:p>
        </p:txBody>
      </p:sp>
      <p:sp>
        <p:nvSpPr>
          <p:cNvPr id="5" name="Title 4">
            <a:extLst>
              <a:ext uri="{FF2B5EF4-FFF2-40B4-BE49-F238E27FC236}">
                <a16:creationId xmlns:a16="http://schemas.microsoft.com/office/drawing/2014/main" id="{ED95DE26-5BBA-F848-BAD5-A941B0C39D5B}"/>
              </a:ext>
            </a:extLst>
          </p:cNvPr>
          <p:cNvSpPr>
            <a:spLocks noGrp="1"/>
          </p:cNvSpPr>
          <p:nvPr>
            <p:ph type="ctrTitle"/>
          </p:nvPr>
        </p:nvSpPr>
        <p:spPr/>
        <p:txBody>
          <a:bodyPr>
            <a:normAutofit/>
          </a:bodyPr>
          <a:lstStyle/>
          <a:p>
            <a:r>
              <a:rPr lang="en-US"/>
              <a:t>About IGI</a:t>
            </a:r>
          </a:p>
        </p:txBody>
      </p:sp>
      <p:sp>
        <p:nvSpPr>
          <p:cNvPr id="2" name="Text Placeholder 1">
            <a:extLst>
              <a:ext uri="{FF2B5EF4-FFF2-40B4-BE49-F238E27FC236}">
                <a16:creationId xmlns:a16="http://schemas.microsoft.com/office/drawing/2014/main" id="{D6E6824E-E8B9-9F44-BEEF-1CD5C275F698}"/>
              </a:ext>
            </a:extLst>
          </p:cNvPr>
          <p:cNvSpPr>
            <a:spLocks noGrp="1"/>
          </p:cNvSpPr>
          <p:nvPr>
            <p:ph type="body" idx="10"/>
          </p:nvPr>
        </p:nvSpPr>
        <p:spPr>
          <a:xfrm>
            <a:off x="838200" y="1345324"/>
            <a:ext cx="10019145" cy="1064043"/>
          </a:xfrm>
        </p:spPr>
        <p:txBody>
          <a:bodyPr>
            <a:normAutofit/>
          </a:bodyPr>
          <a:lstStyle/>
          <a:p>
            <a:pPr>
              <a:lnSpc>
                <a:spcPct val="120000"/>
              </a:lnSpc>
            </a:pPr>
            <a:r>
              <a:rPr lang="en-US">
                <a:ea typeface="+mj-lt"/>
                <a:cs typeface="+mj-lt"/>
              </a:rPr>
              <a:t>Cybersecurity company uniquely positioned with recurring revenue in Professional Services and SaaS platforms</a:t>
            </a:r>
          </a:p>
        </p:txBody>
      </p:sp>
    </p:spTree>
    <p:extLst>
      <p:ext uri="{BB962C8B-B14F-4D97-AF65-F5344CB8AC3E}">
        <p14:creationId xmlns:p14="http://schemas.microsoft.com/office/powerpoint/2010/main" val="380387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36AB4-BBBC-3942-8959-2F601CCBD82A}"/>
              </a:ext>
            </a:extLst>
          </p:cNvPr>
          <p:cNvSpPr>
            <a:spLocks noGrp="1"/>
          </p:cNvSpPr>
          <p:nvPr>
            <p:ph type="ctrTitle"/>
          </p:nvPr>
        </p:nvSpPr>
        <p:spPr>
          <a:xfrm>
            <a:off x="0" y="318899"/>
            <a:ext cx="12192000" cy="701105"/>
          </a:xfrm>
        </p:spPr>
        <p:txBody>
          <a:bodyPr/>
          <a:lstStyle/>
          <a:p>
            <a:pPr algn="ctr"/>
            <a:r>
              <a:rPr lang="en-US"/>
              <a:t>IGI Leadership Team</a:t>
            </a:r>
          </a:p>
        </p:txBody>
      </p:sp>
      <p:sp>
        <p:nvSpPr>
          <p:cNvPr id="15" name="Rectangle 14">
            <a:extLst>
              <a:ext uri="{FF2B5EF4-FFF2-40B4-BE49-F238E27FC236}">
                <a16:creationId xmlns:a16="http://schemas.microsoft.com/office/drawing/2014/main" id="{26671483-58FB-B144-8C93-822CF33F4E6C}"/>
              </a:ext>
            </a:extLst>
          </p:cNvPr>
          <p:cNvSpPr/>
          <p:nvPr/>
        </p:nvSpPr>
        <p:spPr>
          <a:xfrm>
            <a:off x="1673134" y="1277420"/>
            <a:ext cx="3700078" cy="1231106"/>
          </a:xfrm>
          <a:prstGeom prst="rect">
            <a:avLst/>
          </a:prstGeom>
        </p:spPr>
        <p:txBody>
          <a:bodyPr wrap="square" lIns="91440" tIns="45720" rIns="91440" bIns="45720" numCol="1"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463"/>
                </a:solidFill>
                <a:effectLst/>
                <a:uLnTx/>
                <a:uFillTx/>
                <a:latin typeface="Arial" panose="020B0604020202020204" pitchFamily="34" charset="0"/>
                <a:ea typeface="Times New Roman" panose="02020603050405020304" pitchFamily="18" charset="0"/>
                <a:cs typeface="Arial" panose="020B0604020202020204" pitchFamily="34" charset="0"/>
              </a:rPr>
              <a:t>James Villa, CEO, Board Member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41137"/>
                </a:solidFill>
                <a:effectLst/>
                <a:uLnTx/>
                <a:uFillTx/>
                <a:latin typeface="Arial" panose="020B0604020202020204" pitchFamily="34" charset="0"/>
                <a:ea typeface="Times New Roman" panose="02020603050405020304" pitchFamily="18" charset="0"/>
                <a:cs typeface="Arial" panose="020B0604020202020204" pitchFamily="34" charset="0"/>
              </a:rPr>
              <a:t>Jim serves as Chief Executive Officer and is on the Board of Directors of IGI. Jim has over 30 years of professional experience investing, raising capital, and consulting with a variety of public and privately held organizations.</a:t>
            </a:r>
          </a:p>
        </p:txBody>
      </p:sp>
      <p:sp>
        <p:nvSpPr>
          <p:cNvPr id="18" name="Rectangle 17">
            <a:extLst>
              <a:ext uri="{FF2B5EF4-FFF2-40B4-BE49-F238E27FC236}">
                <a16:creationId xmlns:a16="http://schemas.microsoft.com/office/drawing/2014/main" id="{DA503936-7879-D34A-B135-A4333EE51E29}"/>
              </a:ext>
            </a:extLst>
          </p:cNvPr>
          <p:cNvSpPr/>
          <p:nvPr/>
        </p:nvSpPr>
        <p:spPr>
          <a:xfrm>
            <a:off x="1675039" y="4379323"/>
            <a:ext cx="3847456" cy="1046440"/>
          </a:xfrm>
          <a:prstGeom prst="rect">
            <a:avLst/>
          </a:prstGeom>
        </p:spPr>
        <p:txBody>
          <a:bodyPr wrap="square"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463"/>
                </a:solidFill>
                <a:effectLst/>
                <a:uLnTx/>
                <a:uFillTx/>
                <a:latin typeface="Arial" panose="020B0604020202020204" pitchFamily="34" charset="0"/>
                <a:ea typeface="+mn-ea"/>
                <a:cs typeface="Arial" panose="020B0604020202020204" pitchFamily="34" charset="0"/>
              </a:rPr>
              <a:t>Rich Popper, VP, Business Development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41137"/>
                </a:solidFill>
                <a:effectLst/>
                <a:uLnTx/>
                <a:uFillTx/>
                <a:latin typeface="Arial" panose="020B0604020202020204" pitchFamily="34" charset="0"/>
                <a:ea typeface="+mn-ea"/>
                <a:cs typeface="Arial" panose="020B0604020202020204" pitchFamily="34" charset="0"/>
              </a:rPr>
              <a:t>Rich brings over 30 years of experience in technology in executive roles that encompass business &amp; channel development, operations, M&amp;A and software product management. </a:t>
            </a:r>
          </a:p>
        </p:txBody>
      </p:sp>
      <p:pic>
        <p:nvPicPr>
          <p:cNvPr id="19" name="Picture 18" descr="A person wearing a suit and tie&#10;&#10;Description automatically generated">
            <a:extLst>
              <a:ext uri="{FF2B5EF4-FFF2-40B4-BE49-F238E27FC236}">
                <a16:creationId xmlns:a16="http://schemas.microsoft.com/office/drawing/2014/main" id="{4EDAF340-3F90-A241-9EBA-66BF07C3B940}"/>
              </a:ext>
            </a:extLst>
          </p:cNvPr>
          <p:cNvPicPr>
            <a:picLocks noChangeAspect="1"/>
          </p:cNvPicPr>
          <p:nvPr/>
        </p:nvPicPr>
        <p:blipFill rotWithShape="1">
          <a:blip r:embed="rId3"/>
          <a:srcRect l="9851" t="11394" r="362" b="28555"/>
          <a:stretch/>
        </p:blipFill>
        <p:spPr>
          <a:xfrm>
            <a:off x="203730" y="1270418"/>
            <a:ext cx="1322025" cy="1326113"/>
          </a:xfrm>
          <a:prstGeom prst="rect">
            <a:avLst/>
          </a:prstGeom>
        </p:spPr>
      </p:pic>
      <p:pic>
        <p:nvPicPr>
          <p:cNvPr id="20" name="Picture 19" descr="A person in a blue shirt&#10;&#10;Description automatically generated">
            <a:extLst>
              <a:ext uri="{FF2B5EF4-FFF2-40B4-BE49-F238E27FC236}">
                <a16:creationId xmlns:a16="http://schemas.microsoft.com/office/drawing/2014/main" id="{5D7C74BC-7F82-D042-9D9F-741A1D53063D}"/>
              </a:ext>
            </a:extLst>
          </p:cNvPr>
          <p:cNvPicPr>
            <a:picLocks noChangeAspect="1"/>
          </p:cNvPicPr>
          <p:nvPr/>
        </p:nvPicPr>
        <p:blipFill rotWithShape="1">
          <a:blip r:embed="rId4"/>
          <a:srcRect l="19235" t="13855" r="3850" b="34709"/>
          <a:stretch/>
        </p:blipFill>
        <p:spPr>
          <a:xfrm>
            <a:off x="5709609" y="1259960"/>
            <a:ext cx="1322025" cy="1326113"/>
          </a:xfrm>
          <a:prstGeom prst="rect">
            <a:avLst/>
          </a:prstGeom>
        </p:spPr>
      </p:pic>
      <p:pic>
        <p:nvPicPr>
          <p:cNvPr id="21" name="Picture 20" descr="A person in a blue shirt&#10;&#10;Description automatically generated">
            <a:extLst>
              <a:ext uri="{FF2B5EF4-FFF2-40B4-BE49-F238E27FC236}">
                <a16:creationId xmlns:a16="http://schemas.microsoft.com/office/drawing/2014/main" id="{425CC95D-4498-C840-93FA-98F3F899D4F7}"/>
              </a:ext>
            </a:extLst>
          </p:cNvPr>
          <p:cNvPicPr>
            <a:picLocks noChangeAspect="1"/>
          </p:cNvPicPr>
          <p:nvPr/>
        </p:nvPicPr>
        <p:blipFill rotWithShape="1">
          <a:blip r:embed="rId5"/>
          <a:srcRect l="947" t="9429" r="5704" b="28140"/>
          <a:stretch/>
        </p:blipFill>
        <p:spPr>
          <a:xfrm>
            <a:off x="203730" y="2716634"/>
            <a:ext cx="1322025" cy="1326113"/>
          </a:xfrm>
          <a:prstGeom prst="rect">
            <a:avLst/>
          </a:prstGeom>
        </p:spPr>
      </p:pic>
      <p:pic>
        <p:nvPicPr>
          <p:cNvPr id="22" name="Picture 21" descr="A person in a blue shirt&#10;&#10;Description automatically generated">
            <a:extLst>
              <a:ext uri="{FF2B5EF4-FFF2-40B4-BE49-F238E27FC236}">
                <a16:creationId xmlns:a16="http://schemas.microsoft.com/office/drawing/2014/main" id="{8ACB6E10-AE49-1342-B2DC-D9D493561339}"/>
              </a:ext>
            </a:extLst>
          </p:cNvPr>
          <p:cNvPicPr>
            <a:picLocks noChangeAspect="1"/>
          </p:cNvPicPr>
          <p:nvPr/>
        </p:nvPicPr>
        <p:blipFill rotWithShape="1">
          <a:blip r:embed="rId6"/>
          <a:srcRect l="3865" t="13447" r="8475" b="28194"/>
          <a:stretch/>
        </p:blipFill>
        <p:spPr>
          <a:xfrm>
            <a:off x="206343" y="4150128"/>
            <a:ext cx="1322025" cy="1320164"/>
          </a:xfrm>
          <a:prstGeom prst="rect">
            <a:avLst/>
          </a:prstGeom>
        </p:spPr>
      </p:pic>
      <p:sp>
        <p:nvSpPr>
          <p:cNvPr id="23" name="TextBox 22">
            <a:extLst>
              <a:ext uri="{FF2B5EF4-FFF2-40B4-BE49-F238E27FC236}">
                <a16:creationId xmlns:a16="http://schemas.microsoft.com/office/drawing/2014/main" id="{7200DAC9-22B9-874A-8DAB-A0EB427D389A}"/>
              </a:ext>
            </a:extLst>
          </p:cNvPr>
          <p:cNvSpPr txBox="1"/>
          <p:nvPr/>
        </p:nvSpPr>
        <p:spPr>
          <a:xfrm>
            <a:off x="7179013" y="1345099"/>
            <a:ext cx="4695582" cy="10464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463"/>
                </a:solidFill>
                <a:effectLst/>
                <a:uLnTx/>
                <a:uFillTx/>
                <a:latin typeface="Arial" panose="020B0604020202020204" pitchFamily="34" charset="0"/>
                <a:ea typeface="Times New Roman" panose="02020603050405020304" pitchFamily="18" charset="0"/>
                <a:cs typeface="Arial" panose="020B0604020202020204" pitchFamily="34" charset="0"/>
              </a:rPr>
              <a:t>Andrew Hoyen, President/COO, Board Member</a:t>
            </a:r>
            <a:endParaRPr kumimoji="0" lang="en-US" sz="1400" b="0" i="0" u="none" strike="noStrike" kern="1200" cap="none" spc="0" normalizeH="0" baseline="0" noProof="0">
              <a:ln>
                <a:noFill/>
              </a:ln>
              <a:solidFill>
                <a:srgbClr val="005463"/>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41137"/>
                </a:solidFill>
                <a:effectLst/>
                <a:uLnTx/>
                <a:uFillTx/>
                <a:latin typeface="Arial" panose="020B0604020202020204" pitchFamily="34" charset="0"/>
                <a:ea typeface="Times New Roman" panose="02020603050405020304" pitchFamily="18" charset="0"/>
                <a:cs typeface="Arial" panose="020B0604020202020204" pitchFamily="34" charset="0"/>
              </a:rPr>
              <a:t>Andrew serves as President &amp; COO and is on the Board of Directors of IGI. He brings over 25 years of experience from a variety of executive roles at Fortune 100 companies like Eastman Kodak, Carestream, and Toyota.</a:t>
            </a:r>
          </a:p>
        </p:txBody>
      </p:sp>
      <p:pic>
        <p:nvPicPr>
          <p:cNvPr id="24" name="Picture 23">
            <a:extLst>
              <a:ext uri="{FF2B5EF4-FFF2-40B4-BE49-F238E27FC236}">
                <a16:creationId xmlns:a16="http://schemas.microsoft.com/office/drawing/2014/main" id="{27A1122C-BDB9-F84A-8686-5EC684CBEB45}"/>
              </a:ext>
            </a:extLst>
          </p:cNvPr>
          <p:cNvPicPr>
            <a:picLocks noChangeAspect="1"/>
          </p:cNvPicPr>
          <p:nvPr/>
        </p:nvPicPr>
        <p:blipFill>
          <a:blip r:embed="rId7"/>
          <a:stretch>
            <a:fillRect/>
          </a:stretch>
        </p:blipFill>
        <p:spPr>
          <a:xfrm>
            <a:off x="5709609" y="2765943"/>
            <a:ext cx="1326113" cy="1326113"/>
          </a:xfrm>
          <a:prstGeom prst="rect">
            <a:avLst/>
          </a:prstGeom>
        </p:spPr>
      </p:pic>
      <p:sp>
        <p:nvSpPr>
          <p:cNvPr id="25" name="Rectangle 24">
            <a:extLst>
              <a:ext uri="{FF2B5EF4-FFF2-40B4-BE49-F238E27FC236}">
                <a16:creationId xmlns:a16="http://schemas.microsoft.com/office/drawing/2014/main" id="{CC9ED190-21C9-284A-B4CC-E89F70AD2A90}"/>
              </a:ext>
            </a:extLst>
          </p:cNvPr>
          <p:cNvSpPr/>
          <p:nvPr/>
        </p:nvSpPr>
        <p:spPr>
          <a:xfrm>
            <a:off x="7179013" y="2818027"/>
            <a:ext cx="4771675" cy="1231106"/>
          </a:xfrm>
          <a:prstGeom prst="rect">
            <a:avLst/>
          </a:prstGeom>
        </p:spPr>
        <p:txBody>
          <a:bodyPr wrap="square"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dirty="0">
                <a:solidFill>
                  <a:srgbClr val="005463"/>
                </a:solidFill>
                <a:latin typeface="Arial" panose="020B0604020202020204" pitchFamily="34" charset="0"/>
                <a:cs typeface="Arial" panose="020B0604020202020204" pitchFamily="34" charset="0"/>
              </a:rPr>
              <a:t>Stuart Cohen, President, IGI </a:t>
            </a:r>
            <a:r>
              <a:rPr lang="en-US" sz="1400" b="1" dirty="0" err="1">
                <a:solidFill>
                  <a:srgbClr val="005463"/>
                </a:solidFill>
                <a:latin typeface="Arial" panose="020B0604020202020204" pitchFamily="34" charset="0"/>
                <a:cs typeface="Arial" panose="020B0604020202020204" pitchFamily="34" charset="0"/>
              </a:rPr>
              <a:t>CyberLabs</a:t>
            </a:r>
            <a:endParaRPr kumimoji="0" lang="en-US" sz="1400" b="1" i="0" u="none" strike="noStrike" kern="1200" cap="none" spc="0" normalizeH="0" baseline="0" noProof="0" dirty="0">
              <a:ln>
                <a:noFill/>
              </a:ln>
              <a:solidFill>
                <a:srgbClr val="005463"/>
              </a:solidFill>
              <a:effectLst/>
              <a:uLnTx/>
              <a:uFillTx/>
              <a:latin typeface="Arial" panose="020B0604020202020204" pitchFamily="34" charset="0"/>
              <a:ea typeface="+mn-ea"/>
              <a:cs typeface="Arial" panose="020B0604020202020204" pitchFamily="34" charset="0"/>
            </a:endParaRPr>
          </a:p>
          <a:p>
            <a:pPr lvl="0" algn="just">
              <a:defRPr/>
            </a:pPr>
            <a:r>
              <a:rPr kumimoji="0" lang="en-US" sz="1200" b="0" i="0" u="none" strike="noStrike" kern="1200" cap="none" spc="0" normalizeH="0" baseline="0" noProof="0" dirty="0">
                <a:ln>
                  <a:noFill/>
                </a:ln>
                <a:solidFill>
                  <a:srgbClr val="041137"/>
                </a:solidFill>
                <a:effectLst/>
                <a:uLnTx/>
                <a:uFillTx/>
                <a:latin typeface="Arial" panose="020B0604020202020204" pitchFamily="34" charset="0"/>
                <a:ea typeface="+mn-ea"/>
                <a:cs typeface="Arial" panose="020B0604020202020204" pitchFamily="34" charset="0"/>
              </a:rPr>
              <a:t>Stuart brings 35 years </a:t>
            </a:r>
            <a:r>
              <a:rPr lang="en-US" sz="1200" dirty="0">
                <a:solidFill>
                  <a:srgbClr val="041137"/>
                </a:solidFill>
                <a:latin typeface="Arial" panose="020B0604020202020204" pitchFamily="34" charset="0"/>
                <a:cs typeface="Arial" panose="020B0604020202020204" pitchFamily="34" charset="0"/>
              </a:rPr>
              <a:t>of industry experience in high tech, open source, and cybersecurity collaboration. As the Founder of The Cybersecurity Collaborative and a former VP at the </a:t>
            </a:r>
            <a:r>
              <a:rPr lang="en-US" sz="1200" dirty="0" err="1">
                <a:solidFill>
                  <a:srgbClr val="041137"/>
                </a:solidFill>
                <a:latin typeface="Arial" panose="020B0604020202020204" pitchFamily="34" charset="0"/>
                <a:cs typeface="Arial" panose="020B0604020202020204" pitchFamily="34" charset="0"/>
              </a:rPr>
              <a:t>CyberRisk</a:t>
            </a:r>
            <a:r>
              <a:rPr lang="en-US" sz="1200" dirty="0">
                <a:solidFill>
                  <a:srgbClr val="041137"/>
                </a:solidFill>
                <a:latin typeface="Arial" panose="020B0604020202020204" pitchFamily="34" charset="0"/>
                <a:cs typeface="Arial" panose="020B0604020202020204" pitchFamily="34" charset="0"/>
              </a:rPr>
              <a:t> Alliance &amp; IBM, Stuart brings a wealth of knowledge to IGI’s cybersecurity software and SaaS focused subsidiary.</a:t>
            </a:r>
            <a:endParaRPr kumimoji="0" lang="en-US" sz="1200" b="0" i="0" u="none" strike="noStrike" kern="1200" cap="none" spc="0" normalizeH="0" baseline="0" noProof="0" dirty="0">
              <a:ln>
                <a:noFill/>
              </a:ln>
              <a:solidFill>
                <a:srgbClr val="041137"/>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FEB44DD4-A5C0-C940-91B0-2DDC4ED900A8}"/>
              </a:ext>
            </a:extLst>
          </p:cNvPr>
          <p:cNvSpPr/>
          <p:nvPr/>
        </p:nvSpPr>
        <p:spPr>
          <a:xfrm>
            <a:off x="1675039" y="2818027"/>
            <a:ext cx="3847456" cy="1231106"/>
          </a:xfrm>
          <a:prstGeom prst="rect">
            <a:avLst/>
          </a:prstGeom>
        </p:spPr>
        <p:txBody>
          <a:bodyPr wrap="square">
            <a:spAutoFit/>
          </a:bodyPr>
          <a:lstStyle/>
          <a:p>
            <a:pPr lvl="0" algn="just">
              <a:defRPr/>
            </a:pPr>
            <a:r>
              <a:rPr lang="en-US" sz="1400" b="1">
                <a:solidFill>
                  <a:srgbClr val="005463"/>
                </a:solidFill>
                <a:latin typeface="Arial" panose="020B0604020202020204" pitchFamily="34" charset="0"/>
                <a:ea typeface="Times New Roman" panose="02020603050405020304" pitchFamily="18" charset="0"/>
                <a:cs typeface="Arial" panose="020B0604020202020204" pitchFamily="34" charset="0"/>
              </a:rPr>
              <a:t>Rich Glickman, VP, Finance &amp; CAO</a:t>
            </a:r>
            <a:endParaRPr lang="en-US" sz="1400">
              <a:solidFill>
                <a:srgbClr val="005463"/>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n-US" sz="1200">
                <a:solidFill>
                  <a:srgbClr val="041137"/>
                </a:solidFill>
                <a:latin typeface="Arial" panose="020B0604020202020204" pitchFamily="34" charset="0"/>
                <a:ea typeface="Times New Roman" panose="02020603050405020304" pitchFamily="18" charset="0"/>
                <a:cs typeface="Arial" panose="020B0604020202020204" pitchFamily="34" charset="0"/>
              </a:rPr>
              <a:t>Rich’s background in finance and accounting spans over 30 years at various private and publicly held companies. His primary responsibilities include accounting, financial reporting, financial analyses, and various special projects. </a:t>
            </a:r>
            <a:endParaRPr lang="en-US" sz="1200" b="1">
              <a:solidFill>
                <a:srgbClr val="041137"/>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3DB90163-C0CE-E346-9D79-48F56ADB4BF2}"/>
              </a:ext>
            </a:extLst>
          </p:cNvPr>
          <p:cNvSpPr/>
          <p:nvPr/>
        </p:nvSpPr>
        <p:spPr>
          <a:xfrm>
            <a:off x="7179014" y="4260442"/>
            <a:ext cx="4806644" cy="1046440"/>
          </a:xfrm>
          <a:prstGeom prst="rect">
            <a:avLst/>
          </a:prstGeom>
        </p:spPr>
        <p:txBody>
          <a:bodyPr wrap="square">
            <a:spAutoFit/>
          </a:bodyPr>
          <a:lstStyle/>
          <a:p>
            <a:pPr lvl="0" algn="just">
              <a:defRPr/>
            </a:pPr>
            <a:r>
              <a:rPr lang="en-US" sz="1400" b="1">
                <a:solidFill>
                  <a:srgbClr val="041137"/>
                </a:solidFill>
                <a:latin typeface="Arial" panose="020B0604020202020204" pitchFamily="34" charset="0"/>
                <a:ea typeface="Times New Roman" panose="02020603050405020304" pitchFamily="18" charset="0"/>
                <a:cs typeface="Arial" panose="020B0604020202020204" pitchFamily="34" charset="0"/>
              </a:rPr>
              <a:t>Chad Walter, VP, Sales &amp; Marketing</a:t>
            </a:r>
            <a:endParaRPr lang="en-US" sz="1400">
              <a:solidFill>
                <a:srgbClr val="041137"/>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n-US" sz="1200">
                <a:solidFill>
                  <a:srgbClr val="041137"/>
                </a:solidFill>
                <a:latin typeface="Arial" panose="020B0604020202020204" pitchFamily="34" charset="0"/>
                <a:ea typeface="Times New Roman" panose="02020603050405020304" pitchFamily="18" charset="0"/>
                <a:cs typeface="Arial" panose="020B0604020202020204" pitchFamily="34" charset="0"/>
              </a:rPr>
              <a:t>Chad brings over 25 years of leadership in cybersecurity sales, marketing, and business development to his role at IGI. His vast knowledge of all the areas related to technology and cybersecurity provide the leadership necessary to drive outcomes.</a:t>
            </a:r>
          </a:p>
        </p:txBody>
      </p:sp>
      <p:pic>
        <p:nvPicPr>
          <p:cNvPr id="28" name="Picture 27" descr="A person smiling for the camera&#10;&#10;Description automatically generated">
            <a:extLst>
              <a:ext uri="{FF2B5EF4-FFF2-40B4-BE49-F238E27FC236}">
                <a16:creationId xmlns:a16="http://schemas.microsoft.com/office/drawing/2014/main" id="{2319E561-F31A-6343-8BF7-3F409A59D053}"/>
              </a:ext>
            </a:extLst>
          </p:cNvPr>
          <p:cNvPicPr>
            <a:picLocks noChangeAspect="1"/>
          </p:cNvPicPr>
          <p:nvPr/>
        </p:nvPicPr>
        <p:blipFill rotWithShape="1">
          <a:blip r:embed="rId8"/>
          <a:srcRect l="15002" t="12951" r="4185" b="33253"/>
          <a:stretch/>
        </p:blipFill>
        <p:spPr>
          <a:xfrm>
            <a:off x="5721641" y="4208358"/>
            <a:ext cx="1322025" cy="1320164"/>
          </a:xfrm>
          <a:prstGeom prst="rect">
            <a:avLst/>
          </a:prstGeom>
        </p:spPr>
      </p:pic>
    </p:spTree>
    <p:extLst>
      <p:ext uri="{BB962C8B-B14F-4D97-AF65-F5344CB8AC3E}">
        <p14:creationId xmlns:p14="http://schemas.microsoft.com/office/powerpoint/2010/main" val="17493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B3AC48-4B2B-F341-B6A7-6C80492FC5C9}"/>
              </a:ext>
            </a:extLst>
          </p:cNvPr>
          <p:cNvSpPr>
            <a:spLocks noGrp="1"/>
          </p:cNvSpPr>
          <p:nvPr>
            <p:ph type="ctrTitle"/>
          </p:nvPr>
        </p:nvSpPr>
        <p:spPr>
          <a:xfrm>
            <a:off x="838200" y="211033"/>
            <a:ext cx="9474200" cy="701105"/>
          </a:xfrm>
        </p:spPr>
        <p:txBody>
          <a:bodyPr/>
          <a:lstStyle/>
          <a:p>
            <a:r>
              <a:rPr lang="en-US"/>
              <a:t>Market and Competitive Landscape </a:t>
            </a:r>
          </a:p>
        </p:txBody>
      </p:sp>
      <p:sp>
        <p:nvSpPr>
          <p:cNvPr id="5" name="TextBox 4">
            <a:extLst>
              <a:ext uri="{FF2B5EF4-FFF2-40B4-BE49-F238E27FC236}">
                <a16:creationId xmlns:a16="http://schemas.microsoft.com/office/drawing/2014/main" id="{5AA2A637-DA58-43AC-A210-870E0BF25C94}"/>
              </a:ext>
            </a:extLst>
          </p:cNvPr>
          <p:cNvSpPr txBox="1"/>
          <p:nvPr/>
        </p:nvSpPr>
        <p:spPr>
          <a:xfrm>
            <a:off x="838199" y="1024350"/>
            <a:ext cx="9027276" cy="707886"/>
          </a:xfrm>
          <a:prstGeom prst="rect">
            <a:avLst/>
          </a:prstGeom>
          <a:noFill/>
        </p:spPr>
        <p:txBody>
          <a:bodyPr wrap="square">
            <a:spAutoFit/>
          </a:bodyPr>
          <a:lstStyle/>
          <a:p>
            <a:pPr marL="0" indent="0">
              <a:buNone/>
            </a:pPr>
            <a:r>
              <a:rPr lang="en-US" sz="2000" b="1">
                <a:solidFill>
                  <a:srgbClr val="36C2CB"/>
                </a:solidFill>
                <a:latin typeface="Arial"/>
                <a:cs typeface="Arial"/>
              </a:rPr>
              <a:t>Cybersecurity is a vastly expanding industry that has grown from a $3.5B market in 2004 to what is forecasted to be a $170B market by 2022   </a:t>
            </a:r>
          </a:p>
        </p:txBody>
      </p:sp>
      <p:sp>
        <p:nvSpPr>
          <p:cNvPr id="6" name="Content Placeholder 5">
            <a:extLst>
              <a:ext uri="{FF2B5EF4-FFF2-40B4-BE49-F238E27FC236}">
                <a16:creationId xmlns:a16="http://schemas.microsoft.com/office/drawing/2014/main" id="{204E9087-F62D-464F-AEE5-C510FAF0E58F}"/>
              </a:ext>
            </a:extLst>
          </p:cNvPr>
          <p:cNvSpPr>
            <a:spLocks noGrp="1"/>
          </p:cNvSpPr>
          <p:nvPr>
            <p:ph idx="1"/>
          </p:nvPr>
        </p:nvSpPr>
        <p:spPr>
          <a:xfrm>
            <a:off x="838199" y="1949075"/>
            <a:ext cx="10339137" cy="4018587"/>
          </a:xfrm>
        </p:spPr>
        <p:txBody>
          <a:bodyPr>
            <a:normAutofit lnSpcReduction="10000"/>
          </a:bodyPr>
          <a:lstStyle/>
          <a:p>
            <a:pPr fontAlgn="base"/>
            <a:r>
              <a:rPr lang="en-US" sz="1400"/>
              <a:t>Increased tech; shift to the cloud; and work from anywhere have increased the attack surface significantly​</a:t>
            </a:r>
          </a:p>
          <a:p>
            <a:pPr fontAlgn="base"/>
            <a:r>
              <a:rPr lang="en-US" sz="1400"/>
              <a:t>Continued shifts to remote work and the cloud are playing an outsized role.​</a:t>
            </a:r>
          </a:p>
          <a:p>
            <a:pPr lvl="1" fontAlgn="base"/>
            <a:r>
              <a:rPr lang="en-US" sz="1400"/>
              <a:t>McKinsey found that the pandemic accelerated the pace of digital transformation by seven years​</a:t>
            </a:r>
          </a:p>
          <a:p>
            <a:pPr lvl="1" fontAlgn="base"/>
            <a:r>
              <a:rPr lang="en-US" sz="1400"/>
              <a:t>Gartner predicts 70% of all enterprise workloads will be deployed in the cloud by 2023, up from 40% in 2020​</a:t>
            </a:r>
          </a:p>
          <a:p>
            <a:pPr lvl="1" fontAlgn="base"/>
            <a:r>
              <a:rPr lang="en-US" sz="1400"/>
              <a:t>Worldwide public cloud services are predicted to grow from $387.7 billion in 2021 to $805.5 billion in 2025, according to Gartner​</a:t>
            </a:r>
          </a:p>
          <a:p>
            <a:pPr fontAlgn="base"/>
            <a:r>
              <a:rPr lang="en-US" sz="1400"/>
              <a:t>Per Gartner, 61% of CIOs surveyed plan to increase security spending in 2021.​</a:t>
            </a:r>
          </a:p>
          <a:p>
            <a:pPr lvl="1" fontAlgn="base"/>
            <a:r>
              <a:rPr lang="en-US" sz="1400"/>
              <a:t>Fueled by increasing compliance to regulations at the state, national, and international levels​</a:t>
            </a:r>
          </a:p>
          <a:p>
            <a:pPr fontAlgn="base"/>
            <a:r>
              <a:rPr lang="en-US" sz="1400"/>
              <a:t>Over 60% of all breaches are in the SME market​</a:t>
            </a:r>
          </a:p>
          <a:p>
            <a:pPr fontAlgn="base"/>
            <a:r>
              <a:rPr lang="en-US" sz="1400"/>
              <a:t>Gartner predicts that 75% of all spending for security software and hardware will be spent on security outsourcing services.</a:t>
            </a:r>
            <a:r>
              <a:rPr lang="en-US" sz="1400" b="1"/>
              <a:t> </a:t>
            </a:r>
            <a:r>
              <a:rPr lang="en-US" sz="1400"/>
              <a:t>​</a:t>
            </a:r>
          </a:p>
          <a:p>
            <a:pPr fontAlgn="base"/>
            <a:r>
              <a:rPr lang="en-US" sz="1400"/>
              <a:t>Vulnerability management SaaS competition​</a:t>
            </a:r>
          </a:p>
          <a:p>
            <a:pPr lvl="1" fontAlgn="base"/>
            <a:r>
              <a:rPr lang="en-US" sz="1400"/>
              <a:t>Expensive, hard to use and many are not 24x7 solutions​</a:t>
            </a:r>
          </a:p>
          <a:p>
            <a:pPr lvl="1" fontAlgn="base"/>
            <a:r>
              <a:rPr lang="en-US" sz="1400"/>
              <a:t>Fragmented competitive supplier base​</a:t>
            </a:r>
          </a:p>
          <a:p>
            <a:pPr lvl="1" fontAlgn="base"/>
            <a:r>
              <a:rPr lang="en-US" sz="1400"/>
              <a:t>National firms tend to offer only off the shelf solutions</a:t>
            </a:r>
          </a:p>
        </p:txBody>
      </p:sp>
    </p:spTree>
    <p:extLst>
      <p:ext uri="{BB962C8B-B14F-4D97-AF65-F5344CB8AC3E}">
        <p14:creationId xmlns:p14="http://schemas.microsoft.com/office/powerpoint/2010/main" val="2665046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A7BF76-0B4A-1949-B6C8-959A7615B8D5}"/>
              </a:ext>
            </a:extLst>
          </p:cNvPr>
          <p:cNvSpPr>
            <a:spLocks noGrp="1"/>
          </p:cNvSpPr>
          <p:nvPr>
            <p:ph idx="1"/>
          </p:nvPr>
        </p:nvSpPr>
        <p:spPr>
          <a:xfrm>
            <a:off x="760268" y="1559454"/>
            <a:ext cx="10072832" cy="4061146"/>
          </a:xfrm>
        </p:spPr>
        <p:txBody>
          <a:bodyPr vert="horz" lIns="91440" tIns="45720" rIns="91440" bIns="45720" rtlCol="0" anchor="t">
            <a:normAutofit/>
          </a:bodyPr>
          <a:lstStyle/>
          <a:p>
            <a:pPr marL="0" indent="0">
              <a:lnSpc>
                <a:spcPct val="120000"/>
              </a:lnSpc>
              <a:buNone/>
            </a:pPr>
            <a:r>
              <a:rPr lang="en-US" sz="2200" b="1">
                <a:solidFill>
                  <a:srgbClr val="36C2CB"/>
                </a:solidFill>
                <a:latin typeface="Arial"/>
                <a:cs typeface="Arial"/>
              </a:rPr>
              <a:t>Develop and market cybersecurity solutions that address customers’ needs and fill technology gaps </a:t>
            </a:r>
            <a:r>
              <a:rPr lang="en-US" sz="2200">
                <a:solidFill>
                  <a:schemeClr val="tx2"/>
                </a:solidFill>
                <a:latin typeface="Arial"/>
                <a:cs typeface="Arial"/>
              </a:rPr>
              <a:t>	</a:t>
            </a:r>
            <a:r>
              <a:rPr lang="en-US">
                <a:solidFill>
                  <a:schemeClr val="tx2"/>
                </a:solidFill>
                <a:latin typeface="Arial"/>
                <a:cs typeface="Arial"/>
              </a:rPr>
              <a:t>		</a:t>
            </a:r>
          </a:p>
          <a:p>
            <a:pPr marL="0" indent="0">
              <a:lnSpc>
                <a:spcPct val="120000"/>
              </a:lnSpc>
              <a:buFontTx/>
              <a:buNone/>
              <a:defRPr/>
            </a:pPr>
            <a:r>
              <a:rPr lang="en-US" b="1">
                <a:solidFill>
                  <a:srgbClr val="005463"/>
                </a:solidFill>
                <a:latin typeface="Arial"/>
                <a:cs typeface="Arial"/>
              </a:rPr>
              <a:t>Innovators</a:t>
            </a:r>
          </a:p>
          <a:p>
            <a:pPr lvl="1">
              <a:defRPr/>
            </a:pPr>
            <a:r>
              <a:rPr lang="en-US">
                <a:latin typeface="Arial"/>
                <a:cs typeface="Arial"/>
              </a:rPr>
              <a:t>Our people take bold ideas and then build them, so organizations can save time and money, and ultimately be better protected</a:t>
            </a:r>
          </a:p>
          <a:p>
            <a:pPr marL="0" indent="0">
              <a:buNone/>
            </a:pPr>
            <a:r>
              <a:rPr lang="en-US" b="1">
                <a:solidFill>
                  <a:srgbClr val="005463"/>
                </a:solidFill>
                <a:latin typeface="Arial"/>
                <a:cs typeface="Arial"/>
              </a:rPr>
              <a:t>Product Development and Deployment</a:t>
            </a:r>
          </a:p>
          <a:p>
            <a:pPr lvl="1"/>
            <a:r>
              <a:rPr lang="en-US">
                <a:latin typeface="Arial"/>
                <a:cs typeface="Arial"/>
              </a:rPr>
              <a:t>Continuously evaluating the market for gaps or enhanced solutions to develop</a:t>
            </a:r>
          </a:p>
          <a:p>
            <a:pPr marL="0" indent="0">
              <a:buNone/>
            </a:pPr>
            <a:r>
              <a:rPr lang="en-US" b="1">
                <a:solidFill>
                  <a:srgbClr val="005463"/>
                </a:solidFill>
                <a:latin typeface="Arial"/>
                <a:cs typeface="Arial"/>
              </a:rPr>
              <a:t>Aggregators</a:t>
            </a:r>
            <a:r>
              <a:rPr lang="en-US">
                <a:solidFill>
                  <a:srgbClr val="005463"/>
                </a:solidFill>
                <a:latin typeface="Arial"/>
                <a:cs typeface="Arial"/>
              </a:rPr>
              <a:t> </a:t>
            </a:r>
          </a:p>
          <a:p>
            <a:pPr lvl="1"/>
            <a:r>
              <a:rPr lang="en-US">
                <a:latin typeface="Arial"/>
                <a:cs typeface="Arial"/>
              </a:rPr>
              <a:t>Continuously developing solutions that fit into the cybersecurity technology stack</a:t>
            </a:r>
          </a:p>
        </p:txBody>
      </p:sp>
      <p:sp>
        <p:nvSpPr>
          <p:cNvPr id="3" name="Title 2">
            <a:extLst>
              <a:ext uri="{FF2B5EF4-FFF2-40B4-BE49-F238E27FC236}">
                <a16:creationId xmlns:a16="http://schemas.microsoft.com/office/drawing/2014/main" id="{8151DC88-36DB-1C40-B76F-316929A8BD28}"/>
              </a:ext>
            </a:extLst>
          </p:cNvPr>
          <p:cNvSpPr>
            <a:spLocks noGrp="1"/>
          </p:cNvSpPr>
          <p:nvPr>
            <p:ph type="ctrTitle"/>
          </p:nvPr>
        </p:nvSpPr>
        <p:spPr>
          <a:xfrm>
            <a:off x="760268" y="566740"/>
            <a:ext cx="9474200" cy="701105"/>
          </a:xfrm>
        </p:spPr>
        <p:txBody>
          <a:bodyPr>
            <a:normAutofit/>
          </a:bodyPr>
          <a:lstStyle/>
          <a:p>
            <a:r>
              <a:rPr lang="en-US">
                <a:latin typeface="Arial"/>
                <a:cs typeface="Arial"/>
              </a:rPr>
              <a:t>IGI </a:t>
            </a:r>
            <a:r>
              <a:rPr lang="en-US" err="1">
                <a:latin typeface="Arial"/>
                <a:cs typeface="Arial"/>
              </a:rPr>
              <a:t>CyberLabs</a:t>
            </a:r>
            <a:endParaRPr lang="en-US">
              <a:latin typeface="Arial"/>
              <a:cs typeface="Arial"/>
            </a:endParaRPr>
          </a:p>
        </p:txBody>
      </p:sp>
    </p:spTree>
    <p:extLst>
      <p:ext uri="{BB962C8B-B14F-4D97-AF65-F5344CB8AC3E}">
        <p14:creationId xmlns:p14="http://schemas.microsoft.com/office/powerpoint/2010/main" val="24465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3CC46F-81F6-7840-865B-514E74CCED6F}"/>
              </a:ext>
            </a:extLst>
          </p:cNvPr>
          <p:cNvSpPr>
            <a:spLocks noGrp="1"/>
          </p:cNvSpPr>
          <p:nvPr>
            <p:ph idx="1"/>
          </p:nvPr>
        </p:nvSpPr>
        <p:spPr>
          <a:xfrm>
            <a:off x="838200" y="2518500"/>
            <a:ext cx="4245429" cy="3123364"/>
          </a:xfrm>
        </p:spPr>
        <p:txBody>
          <a:bodyPr>
            <a:normAutofit/>
          </a:bodyPr>
          <a:lstStyle/>
          <a:p>
            <a:pPr>
              <a:lnSpc>
                <a:spcPct val="120000"/>
              </a:lnSpc>
              <a:spcBef>
                <a:spcPts val="0"/>
              </a:spcBef>
            </a:pPr>
            <a:r>
              <a:rPr lang="en-US" sz="1600" dirty="0">
                <a:latin typeface="Arial"/>
                <a:cs typeface="Arial"/>
              </a:rPr>
              <a:t>Wholly-owned subsidiary of IGI</a:t>
            </a:r>
          </a:p>
          <a:p>
            <a:pPr>
              <a:lnSpc>
                <a:spcPct val="120000"/>
              </a:lnSpc>
              <a:spcBef>
                <a:spcPts val="0"/>
              </a:spcBef>
            </a:pPr>
            <a:r>
              <a:rPr lang="en-US" sz="1600" dirty="0">
                <a:latin typeface="Arial"/>
                <a:cs typeface="Arial"/>
              </a:rPr>
              <a:t>Uniquely positioned with patented SaaS platform </a:t>
            </a:r>
          </a:p>
          <a:p>
            <a:pPr marL="228600" lvl="1">
              <a:lnSpc>
                <a:spcPct val="120000"/>
              </a:lnSpc>
              <a:spcBef>
                <a:spcPts val="0"/>
              </a:spcBef>
            </a:pPr>
            <a:r>
              <a:rPr lang="en-US" sz="1600" dirty="0">
                <a:latin typeface="Arial"/>
                <a:cs typeface="Arial"/>
              </a:rPr>
              <a:t>Additional IP portfolio being developed</a:t>
            </a:r>
          </a:p>
          <a:p>
            <a:pPr>
              <a:lnSpc>
                <a:spcPct val="120000"/>
              </a:lnSpc>
              <a:spcBef>
                <a:spcPts val="0"/>
              </a:spcBef>
            </a:pPr>
            <a:r>
              <a:rPr lang="en-US" sz="1600" dirty="0">
                <a:latin typeface="Arial"/>
                <a:cs typeface="Arial"/>
              </a:rPr>
              <a:t>Channel relationships - </a:t>
            </a:r>
            <a:r>
              <a:rPr lang="en-US" sz="1600" dirty="0" err="1">
                <a:latin typeface="Arial"/>
                <a:cs typeface="Arial"/>
              </a:rPr>
              <a:t>Telarus</a:t>
            </a:r>
            <a:r>
              <a:rPr lang="en-US" sz="1600" dirty="0">
                <a:latin typeface="Arial"/>
                <a:cs typeface="Arial"/>
              </a:rPr>
              <a:t>, SYNNEX, Staples, Perspecta</a:t>
            </a:r>
          </a:p>
          <a:p>
            <a:pPr>
              <a:lnSpc>
                <a:spcPct val="120000"/>
              </a:lnSpc>
              <a:spcBef>
                <a:spcPts val="0"/>
              </a:spcBef>
            </a:pPr>
            <a:r>
              <a:rPr lang="en-US" sz="1600" dirty="0">
                <a:latin typeface="Arial"/>
                <a:cs typeface="Arial"/>
              </a:rPr>
              <a:t>In house &amp; domestic development teams</a:t>
            </a:r>
          </a:p>
          <a:p>
            <a:pPr>
              <a:lnSpc>
                <a:spcPct val="120000"/>
              </a:lnSpc>
              <a:spcBef>
                <a:spcPts val="0"/>
              </a:spcBef>
            </a:pPr>
            <a:r>
              <a:rPr lang="en-US" sz="1600" dirty="0">
                <a:latin typeface="Arial"/>
                <a:cs typeface="Arial"/>
              </a:rPr>
              <a:t>Key team members have significant M&amp;A experience</a:t>
            </a:r>
          </a:p>
        </p:txBody>
      </p:sp>
      <p:sp>
        <p:nvSpPr>
          <p:cNvPr id="3" name="Title 2">
            <a:extLst>
              <a:ext uri="{FF2B5EF4-FFF2-40B4-BE49-F238E27FC236}">
                <a16:creationId xmlns:a16="http://schemas.microsoft.com/office/drawing/2014/main" id="{4B1F16BC-29A9-BA48-9C41-76D0A724060A}"/>
              </a:ext>
            </a:extLst>
          </p:cNvPr>
          <p:cNvSpPr>
            <a:spLocks noGrp="1"/>
          </p:cNvSpPr>
          <p:nvPr>
            <p:ph type="ctrTitle"/>
          </p:nvPr>
        </p:nvSpPr>
        <p:spPr/>
        <p:txBody>
          <a:bodyPr/>
          <a:lstStyle/>
          <a:p>
            <a:r>
              <a:rPr lang="en-US"/>
              <a:t>IGI </a:t>
            </a:r>
            <a:r>
              <a:rPr lang="en-US" err="1"/>
              <a:t>CyberLabs</a:t>
            </a:r>
            <a:endParaRPr lang="en-US"/>
          </a:p>
        </p:txBody>
      </p:sp>
      <p:sp>
        <p:nvSpPr>
          <p:cNvPr id="4" name="Text Placeholder 3">
            <a:extLst>
              <a:ext uri="{FF2B5EF4-FFF2-40B4-BE49-F238E27FC236}">
                <a16:creationId xmlns:a16="http://schemas.microsoft.com/office/drawing/2014/main" id="{E014800A-7F5C-5A46-8B10-A44C369BE53D}"/>
              </a:ext>
            </a:extLst>
          </p:cNvPr>
          <p:cNvSpPr>
            <a:spLocks noGrp="1"/>
          </p:cNvSpPr>
          <p:nvPr>
            <p:ph type="body" idx="10"/>
          </p:nvPr>
        </p:nvSpPr>
        <p:spPr/>
        <p:txBody>
          <a:bodyPr/>
          <a:lstStyle/>
          <a:p>
            <a:r>
              <a:rPr lang="en-US"/>
              <a:t>Why </a:t>
            </a:r>
            <a:r>
              <a:rPr lang="en-US" err="1"/>
              <a:t>CyberLabs</a:t>
            </a:r>
            <a:r>
              <a:rPr lang="en-US"/>
              <a:t>?</a:t>
            </a:r>
          </a:p>
        </p:txBody>
      </p:sp>
      <p:sp>
        <p:nvSpPr>
          <p:cNvPr id="5" name="Text Placeholder 3">
            <a:extLst>
              <a:ext uri="{FF2B5EF4-FFF2-40B4-BE49-F238E27FC236}">
                <a16:creationId xmlns:a16="http://schemas.microsoft.com/office/drawing/2014/main" id="{649A2B4B-AEC4-6C47-8338-B991388DD83F}"/>
              </a:ext>
            </a:extLst>
          </p:cNvPr>
          <p:cNvSpPr txBox="1">
            <a:spLocks/>
          </p:cNvSpPr>
          <p:nvPr/>
        </p:nvSpPr>
        <p:spPr>
          <a:xfrm>
            <a:off x="5868988" y="1901961"/>
            <a:ext cx="5844650" cy="5331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tx2"/>
              </a:buClr>
              <a:buSzPct val="102000"/>
              <a:buFont typeface="Wingdings" pitchFamily="2" charset="2"/>
              <a:buNone/>
              <a:defRPr sz="2200" b="1"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SzPct val="102000"/>
              <a:buFont typeface="Wingdings" pitchFamily="2" charset="2"/>
              <a:buNone/>
              <a:defRPr sz="2000" b="1" i="0" kern="1200">
                <a:solidFill>
                  <a:srgbClr val="33333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SzPct val="102000"/>
              <a:buFont typeface="Wingdings" pitchFamily="2" charset="2"/>
              <a:buNone/>
              <a:defRPr sz="1800" b="1" i="0" kern="1200">
                <a:solidFill>
                  <a:srgbClr val="33333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SzPct val="102000"/>
              <a:buFont typeface="Wingdings" pitchFamily="2" charset="2"/>
              <a:buNone/>
              <a:defRPr sz="1600" b="1" i="0" kern="1200">
                <a:solidFill>
                  <a:srgbClr val="33333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SzPct val="102000"/>
              <a:buFont typeface="Wingdings" pitchFamily="2" charset="2"/>
              <a:buNone/>
              <a:defRPr sz="1600" b="1" i="0" kern="1200">
                <a:solidFill>
                  <a:srgbClr val="333334"/>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rgbClr val="005463"/>
                </a:solidFill>
              </a:rPr>
              <a:t>Why Nodeware</a:t>
            </a:r>
            <a:r>
              <a:rPr lang="en-US" baseline="30000">
                <a:solidFill>
                  <a:srgbClr val="005463"/>
                </a:solidFill>
              </a:rPr>
              <a:t>®</a:t>
            </a:r>
            <a:r>
              <a:rPr lang="en-US">
                <a:solidFill>
                  <a:srgbClr val="005463"/>
                </a:solidFill>
              </a:rPr>
              <a:t>?</a:t>
            </a:r>
          </a:p>
        </p:txBody>
      </p:sp>
      <p:sp>
        <p:nvSpPr>
          <p:cNvPr id="6" name="Subtitle 10">
            <a:extLst>
              <a:ext uri="{FF2B5EF4-FFF2-40B4-BE49-F238E27FC236}">
                <a16:creationId xmlns:a16="http://schemas.microsoft.com/office/drawing/2014/main" id="{74FB2A05-E004-B94E-B5C0-3E3C033D502F}"/>
              </a:ext>
            </a:extLst>
          </p:cNvPr>
          <p:cNvSpPr txBox="1">
            <a:spLocks/>
          </p:cNvSpPr>
          <p:nvPr/>
        </p:nvSpPr>
        <p:spPr>
          <a:xfrm>
            <a:off x="5867399" y="2518500"/>
            <a:ext cx="5845629" cy="312336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SzPct val="102000"/>
              <a:buFont typeface="Wingdings" pitchFamily="2" charset="2"/>
              <a:buChar char="§"/>
              <a:defRPr sz="2000" b="0" i="0" kern="1200">
                <a:solidFill>
                  <a:srgbClr val="33333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2000"/>
              <a:buFont typeface="Wingdings" pitchFamily="2" charset="2"/>
              <a:buChar char="§"/>
              <a:defRPr sz="2000" b="0" i="0" kern="1200">
                <a:solidFill>
                  <a:srgbClr val="33333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2000"/>
              <a:buFont typeface="Wingdings" pitchFamily="2" charset="2"/>
              <a:buChar char="§"/>
              <a:defRPr sz="2000" b="0" i="0" kern="1200">
                <a:solidFill>
                  <a:srgbClr val="33333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2000"/>
              <a:buFont typeface="Wingdings" pitchFamily="2" charset="2"/>
              <a:buChar char="§"/>
              <a:defRPr sz="2000" b="0" i="0" kern="1200">
                <a:solidFill>
                  <a:srgbClr val="33333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2000"/>
              <a:buFont typeface="Wingdings" pitchFamily="2" charset="2"/>
              <a:buChar char="§"/>
              <a:defRPr sz="2000" b="0" i="0" kern="1200">
                <a:solidFill>
                  <a:srgbClr val="33333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36C2CB"/>
              </a:buClr>
            </a:pPr>
            <a:r>
              <a:rPr lang="en-US" sz="1600">
                <a:latin typeface="Arial"/>
                <a:cs typeface="Arial"/>
              </a:rPr>
              <a:t>Patented </a:t>
            </a:r>
            <a:r>
              <a:rPr lang="en-US" sz="1600" err="1">
                <a:latin typeface="Arial"/>
                <a:cs typeface="Arial"/>
              </a:rPr>
              <a:t>Nodeware</a:t>
            </a:r>
            <a:r>
              <a:rPr lang="en-US" sz="1600">
                <a:latin typeface="Arial"/>
                <a:cs typeface="Arial"/>
              </a:rPr>
              <a:t> SaaS platform is just the beginning of the cyber software solutions our people are working on for the benefit of the masses</a:t>
            </a:r>
          </a:p>
          <a:p>
            <a:pPr>
              <a:spcBef>
                <a:spcPts val="0"/>
              </a:spcBef>
              <a:buClr>
                <a:srgbClr val="36C2CB"/>
              </a:buClr>
            </a:pPr>
            <a:r>
              <a:rPr lang="en-US" sz="1600">
                <a:latin typeface="Arial"/>
                <a:cs typeface="Arial"/>
              </a:rPr>
              <a:t>Sell </a:t>
            </a:r>
            <a:r>
              <a:rPr lang="en-US" sz="1600" err="1">
                <a:latin typeface="Arial"/>
                <a:cs typeface="Arial"/>
              </a:rPr>
              <a:t>Nodeware</a:t>
            </a:r>
            <a:r>
              <a:rPr lang="en-US" sz="1600">
                <a:latin typeface="Arial"/>
                <a:cs typeface="Arial"/>
              </a:rPr>
              <a:t> as stand-alone, part of cyber services engagement, or integrate with third party security platforms for broader reach</a:t>
            </a:r>
          </a:p>
          <a:p>
            <a:pPr>
              <a:spcBef>
                <a:spcPts val="0"/>
              </a:spcBef>
              <a:buClr>
                <a:srgbClr val="36C2CB"/>
              </a:buClr>
            </a:pPr>
            <a:r>
              <a:rPr lang="en-US" sz="1600" err="1">
                <a:latin typeface="Arial"/>
                <a:cs typeface="Arial"/>
              </a:rPr>
              <a:t>Nodeware</a:t>
            </a:r>
            <a:r>
              <a:rPr lang="en-US" sz="1600">
                <a:latin typeface="Arial"/>
                <a:cs typeface="Arial"/>
              </a:rPr>
              <a:t> was developed by cybersecurity practitioners and combines new device recognition with vulnerability scanning</a:t>
            </a:r>
          </a:p>
          <a:p>
            <a:pPr>
              <a:spcBef>
                <a:spcPts val="0"/>
              </a:spcBef>
              <a:buClr>
                <a:srgbClr val="36C2CB"/>
              </a:buClr>
            </a:pPr>
            <a:r>
              <a:rPr lang="en-US" sz="1600">
                <a:latin typeface="Arial"/>
                <a:cs typeface="Arial"/>
              </a:rPr>
              <a:t>It enables businesses to easily monitor their network, identify security gaps, and access detailed reports in order to achieve security compliance and protect their networks</a:t>
            </a:r>
            <a:endParaRPr lang="en-US" sz="1600"/>
          </a:p>
        </p:txBody>
      </p:sp>
    </p:spTree>
    <p:extLst>
      <p:ext uri="{BB962C8B-B14F-4D97-AF65-F5344CB8AC3E}">
        <p14:creationId xmlns:p14="http://schemas.microsoft.com/office/powerpoint/2010/main" val="177855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0F9053-B524-6041-A321-EBDA2EBF5048}"/>
              </a:ext>
            </a:extLst>
          </p:cNvPr>
          <p:cNvSpPr>
            <a:spLocks noGrp="1"/>
          </p:cNvSpPr>
          <p:nvPr>
            <p:ph idx="1"/>
          </p:nvPr>
        </p:nvSpPr>
        <p:spPr/>
        <p:txBody>
          <a:bodyPr>
            <a:normAutofit lnSpcReduction="10000"/>
          </a:bodyPr>
          <a:lstStyle/>
          <a:p>
            <a:r>
              <a:rPr lang="en-US" dirty="0"/>
              <a:t>IBM: Cost of data breaches hit 17-year high</a:t>
            </a:r>
          </a:p>
          <a:p>
            <a:pPr lvl="1"/>
            <a:r>
              <a:rPr lang="en-US" dirty="0"/>
              <a:t>Data breaches cost companies an estimated $4.24 million per incident on average — a 17-year high, according to a Wednesday report from IBM</a:t>
            </a:r>
          </a:p>
          <a:p>
            <a:pPr lvl="1"/>
            <a:r>
              <a:rPr lang="en-US" dirty="0"/>
              <a:t>Cybercrime costs small and medium businesses on average $2.2 million a year</a:t>
            </a:r>
          </a:p>
          <a:p>
            <a:r>
              <a:rPr lang="en-US" dirty="0"/>
              <a:t>There was a 424% increase in new small business cyber breaches in 2020</a:t>
            </a:r>
          </a:p>
          <a:p>
            <a:pPr lvl="1"/>
            <a:r>
              <a:rPr lang="en-US" dirty="0"/>
              <a:t>43% of cyber attacks target small businesses</a:t>
            </a:r>
          </a:p>
          <a:p>
            <a:pPr lvl="1"/>
            <a:r>
              <a:rPr lang="en-US" dirty="0"/>
              <a:t>60% of small businesses that are victims of a cyber attack go out of business within six months</a:t>
            </a:r>
          </a:p>
          <a:p>
            <a:r>
              <a:rPr lang="en-US" dirty="0"/>
              <a:t>14% of small businesses rate their ability to mitigate cyber risks and attacks as highly effective</a:t>
            </a:r>
          </a:p>
          <a:p>
            <a:pPr marL="0" indent="0">
              <a:buNone/>
            </a:pPr>
            <a:endParaRPr lang="en-US" dirty="0"/>
          </a:p>
          <a:p>
            <a:endParaRPr lang="en-US" dirty="0"/>
          </a:p>
        </p:txBody>
      </p:sp>
      <p:sp>
        <p:nvSpPr>
          <p:cNvPr id="3" name="Title 2">
            <a:extLst>
              <a:ext uri="{FF2B5EF4-FFF2-40B4-BE49-F238E27FC236}">
                <a16:creationId xmlns:a16="http://schemas.microsoft.com/office/drawing/2014/main" id="{EB9A4238-CD1A-E04F-99E9-F9182DC428DB}"/>
              </a:ext>
            </a:extLst>
          </p:cNvPr>
          <p:cNvSpPr>
            <a:spLocks noGrp="1"/>
          </p:cNvSpPr>
          <p:nvPr>
            <p:ph type="ctrTitle"/>
          </p:nvPr>
        </p:nvSpPr>
        <p:spPr/>
        <p:txBody>
          <a:bodyPr/>
          <a:lstStyle/>
          <a:p>
            <a:r>
              <a:rPr lang="en-US"/>
              <a:t>SMB’s: Under Attack &amp; Underserved</a:t>
            </a:r>
          </a:p>
        </p:txBody>
      </p:sp>
    </p:spTree>
    <p:extLst>
      <p:ext uri="{BB962C8B-B14F-4D97-AF65-F5344CB8AC3E}">
        <p14:creationId xmlns:p14="http://schemas.microsoft.com/office/powerpoint/2010/main" val="182359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5;p40">
            <a:extLst>
              <a:ext uri="{FF2B5EF4-FFF2-40B4-BE49-F238E27FC236}">
                <a16:creationId xmlns:a16="http://schemas.microsoft.com/office/drawing/2014/main" id="{A83E4C87-2DFA-434A-8AD6-BAE34F74F2EE}"/>
              </a:ext>
            </a:extLst>
          </p:cNvPr>
          <p:cNvSpPr txBox="1"/>
          <p:nvPr/>
        </p:nvSpPr>
        <p:spPr>
          <a:xfrm>
            <a:off x="56962" y="607833"/>
            <a:ext cx="12192000" cy="1104040"/>
          </a:xfrm>
          <a:prstGeom prst="rect">
            <a:avLst/>
          </a:prstGeom>
          <a:noFill/>
          <a:ln>
            <a:noFill/>
          </a:ln>
        </p:spPr>
        <p:txBody>
          <a:bodyPr spcFirstLastPara="1" wrap="square" lIns="91425" tIns="45700" rIns="91425" bIns="45700" anchor="ctr" anchorCtr="0">
            <a:noAutofit/>
          </a:bodyPr>
          <a:lstStyle/>
          <a:p>
            <a:pPr algn="ctr">
              <a:lnSpc>
                <a:spcPct val="80000"/>
              </a:lnSpc>
              <a:buClr>
                <a:schemeClr val="lt1"/>
              </a:buClr>
              <a:buSzPts val="5500"/>
            </a:pPr>
            <a:r>
              <a:rPr lang="en-US" sz="3600" b="1" i="0" u="none" strike="noStrike" cap="none" err="1">
                <a:solidFill>
                  <a:schemeClr val="lt1"/>
                </a:solidFill>
                <a:latin typeface="Arial"/>
                <a:ea typeface="Helvetica Neue"/>
                <a:cs typeface="Arial"/>
                <a:sym typeface="Helvetica Neue"/>
              </a:rPr>
              <a:t>Nodeware</a:t>
            </a:r>
            <a:r>
              <a:rPr lang="en-US" sz="3600" b="1" i="0" u="none" strike="noStrike" cap="none" baseline="30000">
                <a:solidFill>
                  <a:schemeClr val="lt1"/>
                </a:solidFill>
                <a:latin typeface="Arial"/>
                <a:ea typeface="Helvetica Neue"/>
                <a:cs typeface="Arial"/>
                <a:sym typeface="Helvetica Neue"/>
              </a:rPr>
              <a:t>®</a:t>
            </a:r>
            <a:r>
              <a:rPr lang="en-US" sz="3600" b="1">
                <a:solidFill>
                  <a:schemeClr val="lt1"/>
                </a:solidFill>
                <a:latin typeface="Arial"/>
                <a:ea typeface="Helvetica Neue"/>
                <a:cs typeface="Arial"/>
                <a:sym typeface="Helvetica Neue"/>
              </a:rPr>
              <a:t>  </a:t>
            </a:r>
            <a:r>
              <a:rPr lang="en-US" sz="3600" b="1">
                <a:solidFill>
                  <a:schemeClr val="bg1"/>
                </a:solidFill>
                <a:latin typeface="Arial"/>
                <a:cs typeface="Arial"/>
                <a:sym typeface="Helvetica Neue"/>
              </a:rPr>
              <a:t>SaaS</a:t>
            </a:r>
            <a:r>
              <a:rPr lang="en-US" sz="3600" b="1">
                <a:solidFill>
                  <a:schemeClr val="bg1"/>
                </a:solidFill>
                <a:latin typeface="Arial"/>
                <a:ea typeface="Helvetica Neue"/>
                <a:cs typeface="Arial"/>
                <a:sym typeface="Helvetica Neue"/>
              </a:rPr>
              <a:t> Vulnerability</a:t>
            </a:r>
            <a:r>
              <a:rPr lang="en-US" sz="3600" b="1" i="0" u="none" strike="noStrike" cap="none">
                <a:solidFill>
                  <a:schemeClr val="bg1"/>
                </a:solidFill>
                <a:latin typeface="Arial"/>
                <a:ea typeface="Helvetica Neue"/>
                <a:cs typeface="Arial"/>
                <a:sym typeface="Helvetica Neue"/>
              </a:rPr>
              <a:t> Management</a:t>
            </a:r>
            <a:endParaRPr sz="3600" b="1" i="0" u="none" strike="noStrike" cap="none">
              <a:solidFill>
                <a:schemeClr val="bg1"/>
              </a:solidFill>
              <a:latin typeface="Arial"/>
              <a:ea typeface="Helvetica Neue"/>
              <a:cs typeface="Arial"/>
              <a:sym typeface="Helvetica Neue"/>
            </a:endParaRPr>
          </a:p>
        </p:txBody>
      </p:sp>
      <p:sp>
        <p:nvSpPr>
          <p:cNvPr id="4" name="Google Shape;256;p40">
            <a:extLst>
              <a:ext uri="{FF2B5EF4-FFF2-40B4-BE49-F238E27FC236}">
                <a16:creationId xmlns:a16="http://schemas.microsoft.com/office/drawing/2014/main" id="{150C911A-F92C-A144-8AD0-4E3C8ED2CCB2}"/>
              </a:ext>
            </a:extLst>
          </p:cNvPr>
          <p:cNvSpPr txBox="1"/>
          <p:nvPr/>
        </p:nvSpPr>
        <p:spPr>
          <a:xfrm>
            <a:off x="1203236" y="2360290"/>
            <a:ext cx="4892764" cy="3247142"/>
          </a:xfrm>
          <a:prstGeom prst="rect">
            <a:avLst/>
          </a:prstGeom>
          <a:noFill/>
          <a:ln>
            <a:noFill/>
          </a:ln>
        </p:spPr>
        <p:txBody>
          <a:bodyPr spcFirstLastPara="1" wrap="square" lIns="91425" tIns="45700" rIns="91425" bIns="45700" numCol="1" anchor="ctr" anchorCtr="0">
            <a:noAutofit/>
          </a:bodyPr>
          <a:lstStyle/>
          <a:p>
            <a:pPr marL="158750" marR="0" lvl="0" algn="l" rtl="0">
              <a:lnSpc>
                <a:spcPct val="150000"/>
              </a:lnSpc>
              <a:spcBef>
                <a:spcPts val="0"/>
              </a:spcBef>
              <a:spcAft>
                <a:spcPts val="0"/>
              </a:spcAft>
              <a:buClr>
                <a:schemeClr val="lt1"/>
              </a:buClr>
              <a:buSzPts val="2500"/>
            </a:pPr>
            <a:endParaRPr sz="1600" b="0" i="0" u="none" strike="noStrike" cap="none">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endParaRPr>
          </a:p>
          <a:p>
            <a:pPr>
              <a:lnSpc>
                <a:spcPct val="150000"/>
              </a:lnSpc>
              <a:buClr>
                <a:schemeClr val="lt1"/>
              </a:buClr>
              <a:buSzPts val="2500"/>
            </a:pP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rPr>
              <a:t>Simple and easy to use for MSPs or IT Admins; no security certification required</a:t>
            </a:r>
          </a:p>
          <a:p>
            <a:pPr>
              <a:lnSpc>
                <a:spcPct val="150000"/>
              </a:lnSpc>
              <a:buClr>
                <a:schemeClr val="lt1"/>
              </a:buClr>
              <a:buSzPts val="2500"/>
            </a:pP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endParaRPr>
          </a:p>
          <a:p>
            <a:pPr>
              <a:lnSpc>
                <a:spcPct val="150000"/>
              </a:lnSpc>
              <a:buClr>
                <a:schemeClr val="lt1"/>
              </a:buClr>
              <a:buSzPts val="2500"/>
            </a:pP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rPr>
              <a:t>Provides </a:t>
            </a: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rPr>
              <a:t>MRR and easy to bundle with services</a:t>
            </a:r>
          </a:p>
          <a:p>
            <a:pPr>
              <a:lnSpc>
                <a:spcPct val="150000"/>
              </a:lnSpc>
              <a:buClr>
                <a:schemeClr val="lt1"/>
              </a:buClr>
              <a:buSzPts val="2500"/>
            </a:pP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endParaRPr>
          </a:p>
          <a:p>
            <a:pPr>
              <a:lnSpc>
                <a:spcPct val="150000"/>
              </a:lnSpc>
              <a:buClr>
                <a:schemeClr val="lt1"/>
              </a:buClr>
              <a:buSzPts val="2500"/>
            </a:pP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rPr>
              <a:t>Scalable across multiple networks and customers</a:t>
            </a:r>
          </a:p>
          <a:p>
            <a:pPr>
              <a:lnSpc>
                <a:spcPct val="150000"/>
              </a:lnSpc>
              <a:buClr>
                <a:schemeClr val="lt1"/>
              </a:buClr>
              <a:buSzPts val="2500"/>
            </a:pP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endParaRPr>
          </a:p>
          <a:p>
            <a:pPr>
              <a:lnSpc>
                <a:spcPct val="150000"/>
              </a:lnSpc>
              <a:buClr>
                <a:schemeClr val="lt1"/>
              </a:buClr>
              <a:buSzPts val="2500"/>
            </a:pP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rPr>
              <a:t>Ability for MSPs to manage multiple customer environments in single pane of glass</a:t>
            </a: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endParaRPr>
          </a:p>
          <a:p>
            <a:pPr>
              <a:lnSpc>
                <a:spcPct val="150000"/>
              </a:lnSpc>
              <a:buClr>
                <a:schemeClr val="lt1"/>
              </a:buClr>
              <a:buSzPts val="2500"/>
            </a:pP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endParaRPr>
          </a:p>
          <a:p>
            <a:pPr>
              <a:lnSpc>
                <a:spcPct val="150000"/>
              </a:lnSpc>
              <a:buClr>
                <a:schemeClr val="lt1"/>
              </a:buClr>
              <a:buSzPts val="2500"/>
            </a:pPr>
            <a:endParaRPr sz="1600" b="0" i="0" u="none" strike="noStrike" cap="none">
              <a:solidFill>
                <a:schemeClr val="bg1"/>
              </a:solidFill>
              <a:latin typeface="Arial" panose="020B0604020202020204" pitchFamily="34" charset="0"/>
              <a:ea typeface="Open Sans Light" panose="020B0306030504020204" pitchFamily="34" charset="0"/>
              <a:cs typeface="Arial" panose="020B0604020202020204" pitchFamily="34" charset="0"/>
              <a:sym typeface="Arial"/>
            </a:endParaRPr>
          </a:p>
        </p:txBody>
      </p:sp>
      <p:sp>
        <p:nvSpPr>
          <p:cNvPr id="5" name="Rectangle 4">
            <a:extLst>
              <a:ext uri="{FF2B5EF4-FFF2-40B4-BE49-F238E27FC236}">
                <a16:creationId xmlns:a16="http://schemas.microsoft.com/office/drawing/2014/main" id="{A2D64F38-6705-EE41-87A2-9C70EFC34759}"/>
              </a:ext>
            </a:extLst>
          </p:cNvPr>
          <p:cNvSpPr/>
          <p:nvPr/>
        </p:nvSpPr>
        <p:spPr>
          <a:xfrm>
            <a:off x="7065702" y="2117300"/>
            <a:ext cx="4759289" cy="3746347"/>
          </a:xfrm>
          <a:prstGeom prst="rect">
            <a:avLst/>
          </a:prstGeom>
        </p:spPr>
        <p:txBody>
          <a:bodyPr wrap="square">
            <a:spAutoFit/>
          </a:bodyPr>
          <a:lstStyle/>
          <a:p>
            <a:pPr>
              <a:lnSpc>
                <a:spcPct val="150000"/>
              </a:lnSpc>
              <a:buClr>
                <a:srgbClr val="5C5D5D"/>
              </a:buClr>
              <a:buSzPts val="2400"/>
            </a:pP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rPr>
              <a:t>Scan during normal business hours with no impact to the network</a:t>
            </a:r>
          </a:p>
          <a:p>
            <a:pPr>
              <a:lnSpc>
                <a:spcPct val="150000"/>
              </a:lnSpc>
              <a:buClr>
                <a:srgbClr val="5C5D5D"/>
              </a:buClr>
              <a:buSzPts val="2400"/>
            </a:pP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endParaRPr>
          </a:p>
          <a:p>
            <a:pPr>
              <a:lnSpc>
                <a:spcPct val="150000"/>
              </a:lnSpc>
              <a:buClr>
                <a:srgbClr val="5C5D5D"/>
              </a:buClr>
              <a:buSzPts val="2400"/>
            </a:pPr>
            <a:r>
              <a:rPr lang="en-US" sz="1600">
                <a:solidFill>
                  <a:schemeClr val="bg1"/>
                </a:solidFill>
                <a:latin typeface="Arial" panose="020B0604020202020204" pitchFamily="34" charset="0"/>
                <a:cs typeface="Arial" panose="020B0604020202020204" pitchFamily="34" charset="0"/>
              </a:rPr>
              <a:t>New device recognition and alerts</a:t>
            </a:r>
          </a:p>
          <a:p>
            <a:pPr>
              <a:lnSpc>
                <a:spcPct val="150000"/>
              </a:lnSpc>
              <a:buClr>
                <a:srgbClr val="5C5D5D"/>
              </a:buClr>
              <a:buSzPts val="2400"/>
            </a:pPr>
            <a:endParaRPr lang="en-US" sz="1600">
              <a:solidFill>
                <a:schemeClr val="bg1"/>
              </a:solidFill>
              <a:latin typeface="Arial" panose="020B0604020202020204" pitchFamily="34" charset="0"/>
              <a:cs typeface="Arial" panose="020B0604020202020204" pitchFamily="34" charset="0"/>
            </a:endParaRPr>
          </a:p>
          <a:p>
            <a:pPr>
              <a:lnSpc>
                <a:spcPct val="150000"/>
              </a:lnSpc>
              <a:buClr>
                <a:srgbClr val="5C5D5D"/>
              </a:buClr>
              <a:buSzPts val="2400"/>
            </a:pPr>
            <a:r>
              <a:rPr lang="en-US" sz="1600">
                <a:solidFill>
                  <a:schemeClr val="bg1"/>
                </a:solidFill>
                <a:latin typeface="Arial" panose="020B0604020202020204" pitchFamily="34" charset="0"/>
                <a:cs typeface="Arial" panose="020B0604020202020204" pitchFamily="34" charset="0"/>
              </a:rPr>
              <a:t>Patented &amp; developed by cybersecurity practitioners</a:t>
            </a:r>
          </a:p>
          <a:p>
            <a:pPr>
              <a:lnSpc>
                <a:spcPct val="150000"/>
              </a:lnSpc>
              <a:buClr>
                <a:schemeClr val="lt1"/>
              </a:buClr>
              <a:buSzPts val="2500"/>
            </a:pPr>
            <a:endPar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endParaRPr>
          </a:p>
          <a:p>
            <a:pPr>
              <a:lnSpc>
                <a:spcPct val="150000"/>
              </a:lnSpc>
              <a:buClr>
                <a:schemeClr val="lt1"/>
              </a:buClr>
              <a:buSzPts val="2500"/>
            </a:pPr>
            <a:r>
              <a:rPr lang="en-US" sz="1600">
                <a:solidFill>
                  <a:schemeClr val="bg1"/>
                </a:solidFill>
                <a:latin typeface="Arial" panose="020B0604020202020204" pitchFamily="34" charset="0"/>
                <a:ea typeface="Open Sans Light" panose="020B0306030504020204" pitchFamily="34" charset="0"/>
                <a:cs typeface="Arial" panose="020B0604020202020204" pitchFamily="34" charset="0"/>
                <a:sym typeface="Helvetica Neue"/>
              </a:rPr>
              <a:t>Quick and easy software installation with integration options</a:t>
            </a:r>
          </a:p>
        </p:txBody>
      </p:sp>
      <p:pic>
        <p:nvPicPr>
          <p:cNvPr id="6" name="Graphic 5" descr="Badge Tick outline">
            <a:extLst>
              <a:ext uri="{FF2B5EF4-FFF2-40B4-BE49-F238E27FC236}">
                <a16:creationId xmlns:a16="http://schemas.microsoft.com/office/drawing/2014/main" id="{A5C55A20-90CF-7D45-9FC1-9550F55386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009" y="2223124"/>
            <a:ext cx="702751" cy="702751"/>
          </a:xfrm>
          <a:prstGeom prst="rect">
            <a:avLst/>
          </a:prstGeom>
        </p:spPr>
      </p:pic>
      <p:pic>
        <p:nvPicPr>
          <p:cNvPr id="7" name="Graphic 6" descr="Lock outline">
            <a:extLst>
              <a:ext uri="{FF2B5EF4-FFF2-40B4-BE49-F238E27FC236}">
                <a16:creationId xmlns:a16="http://schemas.microsoft.com/office/drawing/2014/main" id="{83AB681C-2283-954F-AEE8-B535DCAA9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7090" y="3884252"/>
            <a:ext cx="702751" cy="702751"/>
          </a:xfrm>
          <a:prstGeom prst="rect">
            <a:avLst/>
          </a:prstGeom>
        </p:spPr>
      </p:pic>
      <p:pic>
        <p:nvPicPr>
          <p:cNvPr id="8" name="Graphic 7" descr="Shield outline">
            <a:extLst>
              <a:ext uri="{FF2B5EF4-FFF2-40B4-BE49-F238E27FC236}">
                <a16:creationId xmlns:a16="http://schemas.microsoft.com/office/drawing/2014/main" id="{4A68767D-F202-9444-ABAB-079938A69D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7090" y="2223124"/>
            <a:ext cx="702751" cy="702751"/>
          </a:xfrm>
          <a:prstGeom prst="rect">
            <a:avLst/>
          </a:prstGeom>
        </p:spPr>
      </p:pic>
      <p:pic>
        <p:nvPicPr>
          <p:cNvPr id="9" name="Graphic 8" descr="Monitor outline">
            <a:extLst>
              <a:ext uri="{FF2B5EF4-FFF2-40B4-BE49-F238E27FC236}">
                <a16:creationId xmlns:a16="http://schemas.microsoft.com/office/drawing/2014/main" id="{63ACE4FB-D80D-6B47-88D9-0583510E9E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7090" y="3053688"/>
            <a:ext cx="702751" cy="702751"/>
          </a:xfrm>
          <a:prstGeom prst="rect">
            <a:avLst/>
          </a:prstGeom>
        </p:spPr>
      </p:pic>
      <p:pic>
        <p:nvPicPr>
          <p:cNvPr id="10" name="Graphic 9" descr="Gears outline">
            <a:extLst>
              <a:ext uri="{FF2B5EF4-FFF2-40B4-BE49-F238E27FC236}">
                <a16:creationId xmlns:a16="http://schemas.microsoft.com/office/drawing/2014/main" id="{0B16760A-B918-0941-A72F-306D385D26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7090" y="4714816"/>
            <a:ext cx="702751" cy="702751"/>
          </a:xfrm>
          <a:prstGeom prst="rect">
            <a:avLst/>
          </a:prstGeom>
        </p:spPr>
      </p:pic>
      <p:pic>
        <p:nvPicPr>
          <p:cNvPr id="11" name="Graphic 10" descr="Money outline">
            <a:extLst>
              <a:ext uri="{FF2B5EF4-FFF2-40B4-BE49-F238E27FC236}">
                <a16:creationId xmlns:a16="http://schemas.microsoft.com/office/drawing/2014/main" id="{8C897258-8C86-C342-8D3E-80557F22B7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7009" y="3068011"/>
            <a:ext cx="702751" cy="702751"/>
          </a:xfrm>
          <a:prstGeom prst="rect">
            <a:avLst/>
          </a:prstGeom>
        </p:spPr>
      </p:pic>
      <p:pic>
        <p:nvPicPr>
          <p:cNvPr id="12" name="Graphic 11" descr="Linear Graph with solid fill">
            <a:extLst>
              <a:ext uri="{FF2B5EF4-FFF2-40B4-BE49-F238E27FC236}">
                <a16:creationId xmlns:a16="http://schemas.microsoft.com/office/drawing/2014/main" id="{671F19B4-9C82-FE40-89FD-AFDCD6B451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7008" y="3912898"/>
            <a:ext cx="702751" cy="702751"/>
          </a:xfrm>
          <a:prstGeom prst="rect">
            <a:avLst/>
          </a:prstGeom>
        </p:spPr>
      </p:pic>
      <p:pic>
        <p:nvPicPr>
          <p:cNvPr id="13" name="Graphic 12" descr="Group of women outline">
            <a:extLst>
              <a:ext uri="{FF2B5EF4-FFF2-40B4-BE49-F238E27FC236}">
                <a16:creationId xmlns:a16="http://schemas.microsoft.com/office/drawing/2014/main" id="{9AE73DA7-10D8-784A-BB0D-004E604455C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7007" y="4775524"/>
            <a:ext cx="702751" cy="702751"/>
          </a:xfrm>
          <a:prstGeom prst="rect">
            <a:avLst/>
          </a:prstGeom>
        </p:spPr>
      </p:pic>
    </p:spTree>
    <p:extLst>
      <p:ext uri="{BB962C8B-B14F-4D97-AF65-F5344CB8AC3E}">
        <p14:creationId xmlns:p14="http://schemas.microsoft.com/office/powerpoint/2010/main" val="3072506188"/>
      </p:ext>
    </p:extLst>
  </p:cSld>
  <p:clrMapOvr>
    <a:masterClrMapping/>
  </p:clrMapOvr>
</p:sld>
</file>

<file path=ppt/theme/theme1.xml><?xml version="1.0" encoding="utf-8"?>
<a:theme xmlns:a="http://schemas.openxmlformats.org/drawingml/2006/main" name="Office Theme">
  <a:themeElements>
    <a:clrScheme name="Trusona">
      <a:dk1>
        <a:srgbClr val="19054D"/>
      </a:dk1>
      <a:lt1>
        <a:srgbClr val="FFFFFF"/>
      </a:lt1>
      <a:dk2>
        <a:srgbClr val="7A45C7"/>
      </a:dk2>
      <a:lt2>
        <a:srgbClr val="E4E5E4"/>
      </a:lt2>
      <a:accent1>
        <a:srgbClr val="7A45C7"/>
      </a:accent1>
      <a:accent2>
        <a:srgbClr val="19054D"/>
      </a:accent2>
      <a:accent3>
        <a:srgbClr val="C21252"/>
      </a:accent3>
      <a:accent4>
        <a:srgbClr val="EDB823"/>
      </a:accent4>
      <a:accent5>
        <a:srgbClr val="E0E1E0"/>
      </a:accent5>
      <a:accent6>
        <a:srgbClr val="FEFFF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usona_PPT_Template" id="{CC6D918F-ADB0-F14E-8870-21926A24FF80}" vid="{4671A728-35BC-D04B-B9EE-9A81EBAFFF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62FF47CCE2B14CAA66060B92F95977" ma:contentTypeVersion="10" ma:contentTypeDescription="Create a new document." ma:contentTypeScope="" ma:versionID="1358c4bfc904f9f9a3bc065f3d70445a">
  <xsd:schema xmlns:xsd="http://www.w3.org/2001/XMLSchema" xmlns:xs="http://www.w3.org/2001/XMLSchema" xmlns:p="http://schemas.microsoft.com/office/2006/metadata/properties" xmlns:ns2="19ef1f07-0fe4-4c9f-85f9-1401be8aca97" xmlns:ns3="2b50a0c4-ee6d-4259-927a-e0afc6215df3" targetNamespace="http://schemas.microsoft.com/office/2006/metadata/properties" ma:root="true" ma:fieldsID="af126819555625992590eebb9d745e5a" ns2:_="" ns3:_="">
    <xsd:import namespace="19ef1f07-0fe4-4c9f-85f9-1401be8aca97"/>
    <xsd:import namespace="2b50a0c4-ee6d-4259-927a-e0afc6215d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f1f07-0fe4-4c9f-85f9-1401be8ac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50a0c4-ee6d-4259-927a-e0afc6215d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b50a0c4-ee6d-4259-927a-e0afc6215df3">
      <UserInfo>
        <DisplayName>Andrew Hoyen</DisplayName>
        <AccountId>156</AccountId>
        <AccountType/>
      </UserInfo>
      <UserInfo>
        <DisplayName>Rich Popper</DisplayName>
        <AccountId>203</AccountId>
        <AccountType/>
      </UserInfo>
      <UserInfo>
        <DisplayName>James Villa</DisplayName>
        <AccountId>9</AccountId>
        <AccountType/>
      </UserInfo>
      <UserInfo>
        <DisplayName>Megan Brandow</DisplayName>
        <AccountId>224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718E6-A417-40B6-A5A6-A08792929C95}">
  <ds:schemaRefs>
    <ds:schemaRef ds:uri="19ef1f07-0fe4-4c9f-85f9-1401be8aca97"/>
    <ds:schemaRef ds:uri="2b50a0c4-ee6d-4259-927a-e0afc6215d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F1EAC7-054D-4CEA-9F75-F302E5165EA2}">
  <ds:schemaRefs>
    <ds:schemaRef ds:uri="http://purl.org/dc/elements/1.1/"/>
    <ds:schemaRef ds:uri="http://schemas.microsoft.com/office/2006/documentManagement/types"/>
    <ds:schemaRef ds:uri="http://purl.org/dc/dcmitype/"/>
    <ds:schemaRef ds:uri="http://schemas.microsoft.com/office/infopath/2007/PartnerControls"/>
    <ds:schemaRef ds:uri="2b50a0c4-ee6d-4259-927a-e0afc6215df3"/>
    <ds:schemaRef ds:uri="http://schemas.microsoft.com/office/2006/metadata/properties"/>
    <ds:schemaRef ds:uri="http://purl.org/dc/terms/"/>
    <ds:schemaRef ds:uri="http://schemas.openxmlformats.org/package/2006/metadata/core-properties"/>
    <ds:schemaRef ds:uri="19ef1f07-0fe4-4c9f-85f9-1401be8aca97"/>
    <ds:schemaRef ds:uri="http://www.w3.org/XML/1998/namespace"/>
  </ds:schemaRefs>
</ds:datastoreItem>
</file>

<file path=customXml/itemProps3.xml><?xml version="1.0" encoding="utf-8"?>
<ds:datastoreItem xmlns:ds="http://schemas.openxmlformats.org/officeDocument/2006/customXml" ds:itemID="{CF656BDF-835A-4676-9916-B4C150B83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372</TotalTime>
  <Words>1592</Words>
  <Application>Microsoft Macintosh PowerPoint</Application>
  <PresentationFormat>Widescreen</PresentationFormat>
  <Paragraphs>131</Paragraphs>
  <Slides>13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Antenna Bold</vt:lpstr>
      <vt:lpstr>Arial</vt:lpstr>
      <vt:lpstr>Calibri</vt:lpstr>
      <vt:lpstr>Calibri Light</vt:lpstr>
      <vt:lpstr>Wingdings</vt:lpstr>
      <vt:lpstr>Office Theme</vt:lpstr>
      <vt:lpstr>IGI Business Overview</vt:lpstr>
      <vt:lpstr>Cautionary Note Regarding Forward-Looking Statements</vt:lpstr>
      <vt:lpstr>About IGI</vt:lpstr>
      <vt:lpstr>IGI Leadership Team</vt:lpstr>
      <vt:lpstr>Market and Competitive Landscape </vt:lpstr>
      <vt:lpstr>IGI CyberLabs</vt:lpstr>
      <vt:lpstr>IGI CyberLabs</vt:lpstr>
      <vt:lpstr>SMB’s: Under Attack &amp; Underserved</vt:lpstr>
      <vt:lpstr>PowerPoint Presentation</vt:lpstr>
      <vt:lpstr>PowerPoint Presentation</vt:lpstr>
      <vt:lpstr>Why IGI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 Hernandez</dc:creator>
  <cp:lastModifiedBy>Megan Brandow</cp:lastModifiedBy>
  <cp:revision>2</cp:revision>
  <dcterms:created xsi:type="dcterms:W3CDTF">2020-10-07T16:03:39Z</dcterms:created>
  <dcterms:modified xsi:type="dcterms:W3CDTF">2021-09-15T19:28:46Z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0x0101002762FF47CCE2B14CAA66060B92F95977</vt:lpwstr>
  </property>
</Properties>
</file>