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96" r:id="rId5"/>
    <p:sldId id="303" r:id="rId6"/>
    <p:sldId id="304" r:id="rId7"/>
    <p:sldId id="305" r:id="rId8"/>
    <p:sldId id="306" r:id="rId9"/>
    <p:sldId id="310" r:id="rId10"/>
    <p:sldId id="307" r:id="rId11"/>
    <p:sldId id="308" r:id="rId12"/>
    <p:sldId id="309" r:id="rId13"/>
    <p:sldId id="31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2" autoAdjust="0"/>
    <p:restoredTop sz="94660" autoAdjust="0"/>
  </p:normalViewPr>
  <p:slideViewPr>
    <p:cSldViewPr snapToObjects="1" showGuides="1">
      <p:cViewPr varScale="1">
        <p:scale>
          <a:sx n="122" d="100"/>
          <a:sy n="122" d="100"/>
        </p:scale>
        <p:origin x="102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CA29-1DA7-454D-BB98-31A9B3921EC6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F6078-8D0D-A746-8CC5-C6D29EAA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70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EFB33-FD72-3C49-ADA3-62056DB862DA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AF7F1-2E90-E144-84B3-8EF3B63348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82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65E1F-68D5-426F-8014-0787B2F51D9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6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691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2099" y="0"/>
            <a:ext cx="5561901" cy="5313078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2521023" y="-8389"/>
            <a:ext cx="7814960" cy="5444445"/>
            <a:chOff x="2521023" y="-8389"/>
            <a:chExt cx="7814960" cy="5444445"/>
          </a:xfrm>
        </p:grpSpPr>
        <p:sp>
          <p:nvSpPr>
            <p:cNvPr id="16" name="Isosceles Triangle 15"/>
            <p:cNvSpPr/>
            <p:nvPr userDrawn="1"/>
          </p:nvSpPr>
          <p:spPr>
            <a:xfrm rot="5400000">
              <a:off x="3640827" y="-67117"/>
              <a:ext cx="5444445" cy="5561901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Trapezoid 16"/>
            <p:cNvSpPr/>
            <p:nvPr userDrawn="1"/>
          </p:nvSpPr>
          <p:spPr>
            <a:xfrm rot="18807421">
              <a:off x="6282793" y="-1234046"/>
              <a:ext cx="291419" cy="7814960"/>
            </a:xfrm>
            <a:prstGeom prst="trapezoid">
              <a:avLst>
                <a:gd name="adj" fmla="val 45538"/>
              </a:avLst>
            </a:prstGeom>
            <a:solidFill>
              <a:srgbClr val="7D7E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11476"/>
            <a:ext cx="6400800" cy="1470025"/>
          </a:xfrm>
        </p:spPr>
        <p:txBody>
          <a:bodyPr anchor="b">
            <a:normAutofit/>
          </a:bodyPr>
          <a:lstStyle>
            <a:lvl1pPr algn="l">
              <a:defRPr sz="300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81500"/>
            <a:ext cx="6400800" cy="87630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257800"/>
            <a:ext cx="6400800" cy="100584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 Name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Info</a:t>
            </a:r>
          </a:p>
        </p:txBody>
      </p:sp>
      <p:pic>
        <p:nvPicPr>
          <p:cNvPr id="9" name="Picture 8" descr="ITI_Logo_Color_rgb.wm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67" y="1955799"/>
            <a:ext cx="18161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8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1691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ITI_Logo_Color_rgb.w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67" y="1955799"/>
            <a:ext cx="1816100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87702" y="-3531"/>
            <a:ext cx="5754148" cy="5559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11476"/>
            <a:ext cx="6400800" cy="1470025"/>
          </a:xfrm>
        </p:spPr>
        <p:txBody>
          <a:bodyPr anchor="b">
            <a:normAutofit/>
          </a:bodyPr>
          <a:lstStyle>
            <a:lvl1pPr algn="l">
              <a:defRPr sz="3000" i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81500"/>
            <a:ext cx="6400800" cy="87630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257800"/>
            <a:ext cx="6400800" cy="100584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buFontTx/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 Name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Info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 us at iti-global.com </a:t>
            </a:r>
          </a:p>
        </p:txBody>
      </p:sp>
    </p:spTree>
    <p:extLst>
      <p:ext uri="{BB962C8B-B14F-4D97-AF65-F5344CB8AC3E}">
        <p14:creationId xmlns:p14="http://schemas.microsoft.com/office/powerpoint/2010/main" val="314607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rey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443A-91C2-7045-9149-DEB5F5DCDC57}" type="slidenum">
              <a:rPr lang="en-US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8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0"/>
            <a:ext cx="8534400" cy="1691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443A-91C2-7045-9149-DEB5F5DCDC57}" type="slidenum">
              <a:rPr lang="en-US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785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59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ine_01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251267"/>
            <a:ext cx="8839200" cy="35546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1691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443A-91C2-7045-9149-DEB5F5DCDC57}" type="slidenum">
              <a:rPr lang="en-US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2398991"/>
            <a:ext cx="304800" cy="914400"/>
          </a:xfrm>
          <a:prstGeom prst="rect">
            <a:avLst/>
          </a:prstGeom>
          <a:solidFill>
            <a:srgbClr val="E42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839200" y="2398991"/>
            <a:ext cx="304800" cy="914400"/>
          </a:xfrm>
          <a:prstGeom prst="rect">
            <a:avLst/>
          </a:prstGeom>
          <a:solidFill>
            <a:srgbClr val="0064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00746"/>
            <a:ext cx="7772400" cy="1362076"/>
          </a:xfrm>
        </p:spPr>
        <p:txBody>
          <a:bodyPr anchor="ctr">
            <a:noAutofit/>
          </a:bodyPr>
          <a:lstStyle>
            <a:lvl1pPr algn="ctr">
              <a:defRPr sz="3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4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Gre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878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878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443A-91C2-7045-9149-DEB5F5DCDC57}" type="slidenum">
              <a:rPr lang="en-US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3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0"/>
            <a:ext cx="8534400" cy="6926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443A-91C2-7045-9149-DEB5F5DCDC57}" type="slidenum">
              <a:rPr lang="en-US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6878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6878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9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ey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443A-91C2-7045-9149-DEB5F5DCDC57}" type="slidenum">
              <a:rPr lang="en-US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2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04800" y="0"/>
            <a:ext cx="8534400" cy="1691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443A-91C2-7045-9149-DEB5F5DCDC57}" type="slidenum">
              <a:rPr lang="en-US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430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TI_Logo_Color_rgb.wmf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364"/>
          <a:stretch>
            <a:fillRect/>
          </a:stretch>
        </p:blipFill>
        <p:spPr>
          <a:xfrm>
            <a:off x="8188950" y="6426759"/>
            <a:ext cx="778329" cy="228600"/>
          </a:xfrm>
          <a:prstGeom prst="rect">
            <a:avLst/>
          </a:prstGeom>
        </p:spPr>
      </p:pic>
      <p:sp>
        <p:nvSpPr>
          <p:cNvPr id="12" name="Footer Placeholder 3"/>
          <p:cNvSpPr txBox="1">
            <a:spLocks/>
          </p:cNvSpPr>
          <p:nvPr/>
        </p:nvSpPr>
        <p:spPr>
          <a:xfrm>
            <a:off x="6274083" y="6364812"/>
            <a:ext cx="1916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595959"/>
                </a:solidFill>
                <a:latin typeface="+mn-lt"/>
              </a:rPr>
              <a:t>© ITI Classification: Public</a:t>
            </a:r>
          </a:p>
        </p:txBody>
      </p:sp>
      <p:pic>
        <p:nvPicPr>
          <p:cNvPr id="10" name="Picture 9" descr="line_01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514964"/>
            <a:ext cx="8839200" cy="3554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97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2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356352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892443A-91C2-7045-9149-DEB5F5DCDC57}" type="slidenum">
              <a:rPr lang="en-US" smtClean="0">
                <a:solidFill>
                  <a:srgbClr val="4D4D4F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304800" cy="692696"/>
          </a:xfrm>
          <a:prstGeom prst="rect">
            <a:avLst/>
          </a:prstGeom>
          <a:solidFill>
            <a:srgbClr val="E421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39200" y="0"/>
            <a:ext cx="304800" cy="692697"/>
          </a:xfrm>
          <a:prstGeom prst="rect">
            <a:avLst/>
          </a:prstGeom>
          <a:solidFill>
            <a:srgbClr val="0064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546101" y="6540500"/>
            <a:ext cx="128587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59595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59595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9595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9595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CADfix 10 Service Pack 2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05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 “Similar”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option in model tree – body view</a:t>
            </a:r>
          </a:p>
          <a:p>
            <a:pPr lvl="1"/>
            <a:r>
              <a:rPr lang="en-GB" dirty="0"/>
              <a:t>Pick one body, then auto-select similar bodies</a:t>
            </a:r>
          </a:p>
          <a:p>
            <a:pPr lvl="1"/>
            <a:r>
              <a:rPr lang="en-GB" dirty="0"/>
              <a:t>Useful in gross simplification of large multi-solid models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443A-91C2-7045-9149-DEB5F5DCDC57}" type="slidenum">
              <a:rPr lang="en-US" smtClean="0">
                <a:solidFill>
                  <a:srgbClr val="4D4D4F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33" y="2636912"/>
            <a:ext cx="4374067" cy="3410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576" y="2794147"/>
            <a:ext cx="4604491" cy="3590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182" y="4645022"/>
            <a:ext cx="1742857" cy="2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0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538" y="938213"/>
            <a:ext cx="4953000" cy="53625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Bef>
                <a:spcPct val="0"/>
              </a:spcBef>
              <a:spcAft>
                <a:spcPct val="45000"/>
              </a:spcAft>
              <a:defRPr/>
            </a:pPr>
            <a:r>
              <a:rPr lang="en-GB" sz="2400" dirty="0"/>
              <a:t>Import/Export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>
                <a:ea typeface="+mn-ea"/>
                <a:cs typeface="+mn-cs"/>
              </a:rPr>
              <a:t>CAD version updates</a:t>
            </a: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1600" dirty="0">
                <a:ea typeface="+mn-ea"/>
                <a:cs typeface="+mn-cs"/>
              </a:rPr>
              <a:t>Inventor 2016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100" dirty="0">
                <a:ea typeface="+mn-ea"/>
                <a:cs typeface="+mn-cs"/>
              </a:rPr>
              <a:t>New </a:t>
            </a:r>
            <a:r>
              <a:rPr lang="en-GB" sz="2100" dirty="0" err="1">
                <a:ea typeface="+mn-ea"/>
                <a:cs typeface="+mn-cs"/>
              </a:rPr>
              <a:t>Creo</a:t>
            </a:r>
            <a:r>
              <a:rPr lang="en-GB" sz="2100" dirty="0">
                <a:ea typeface="+mn-ea"/>
                <a:cs typeface="+mn-cs"/>
              </a:rPr>
              <a:t> export of .</a:t>
            </a:r>
            <a:r>
              <a:rPr lang="en-GB" sz="2100" dirty="0" err="1">
                <a:ea typeface="+mn-ea"/>
                <a:cs typeface="+mn-cs"/>
              </a:rPr>
              <a:t>prt</a:t>
            </a:r>
            <a:r>
              <a:rPr lang="en-GB" sz="2100" dirty="0">
                <a:ea typeface="+mn-ea"/>
                <a:cs typeface="+mn-cs"/>
              </a:rPr>
              <a:t> files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100" dirty="0">
                <a:ea typeface="+mn-ea"/>
                <a:cs typeface="+mn-cs"/>
              </a:rPr>
              <a:t>New PLMXML import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100" dirty="0">
                <a:ea typeface="+mn-ea"/>
                <a:cs typeface="+mn-cs"/>
              </a:rPr>
              <a:t>Import/Export of density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100" dirty="0">
                <a:ea typeface="+mn-ea"/>
                <a:cs typeface="+mn-cs"/>
              </a:rPr>
              <a:t>Import/Export of mixed units assemblies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100" dirty="0">
                <a:ea typeface="+mn-ea"/>
                <a:cs typeface="+mn-cs"/>
              </a:rPr>
              <a:t>New </a:t>
            </a:r>
            <a:r>
              <a:rPr lang="en-GB" sz="2100" dirty="0"/>
              <a:t>non-watertight option for </a:t>
            </a:r>
            <a:r>
              <a:rPr lang="en-GB" sz="2100" dirty="0">
                <a:ea typeface="+mn-ea"/>
                <a:cs typeface="+mn-cs"/>
              </a:rPr>
              <a:t>STL/3DS</a:t>
            </a:r>
          </a:p>
          <a:p>
            <a:pPr eaLnBrk="1" hangingPunct="1">
              <a:spcBef>
                <a:spcPct val="0"/>
              </a:spcBef>
              <a:spcAft>
                <a:spcPct val="45000"/>
              </a:spcAft>
              <a:defRPr/>
            </a:pPr>
            <a:r>
              <a:rPr lang="en-GB" sz="2400" dirty="0"/>
              <a:t>Wizard</a:t>
            </a:r>
          </a:p>
          <a:p>
            <a:pPr lvl="1" eaLnBrk="1" hangingPunct="1">
              <a:spcBef>
                <a:spcPct val="0"/>
              </a:spcBef>
              <a:spcAft>
                <a:spcPct val="45000"/>
              </a:spcAft>
              <a:defRPr/>
            </a:pPr>
            <a:r>
              <a:rPr lang="en-GB" sz="2000" dirty="0"/>
              <a:t>Improved smart healing</a:t>
            </a:r>
          </a:p>
          <a:p>
            <a:pPr lvl="1" eaLnBrk="1" hangingPunct="1">
              <a:spcBef>
                <a:spcPct val="0"/>
              </a:spcBef>
              <a:spcAft>
                <a:spcPct val="45000"/>
              </a:spcAft>
              <a:defRPr/>
            </a:pPr>
            <a:r>
              <a:rPr lang="en-GB" sz="2000" dirty="0"/>
              <a:t>Repair splits complex torus faces</a:t>
            </a:r>
          </a:p>
          <a:p>
            <a:pPr eaLnBrk="1" hangingPunct="1">
              <a:spcBef>
                <a:spcPct val="0"/>
              </a:spcBef>
              <a:spcAft>
                <a:spcPct val="45000"/>
              </a:spcAft>
              <a:defRPr/>
            </a:pPr>
            <a:r>
              <a:rPr lang="en-GB" sz="2400" dirty="0"/>
              <a:t>Assemblies</a:t>
            </a:r>
          </a:p>
          <a:p>
            <a:pPr lvl="1" eaLnBrk="1" hangingPunct="1">
              <a:spcBef>
                <a:spcPct val="0"/>
              </a:spcBef>
              <a:spcAft>
                <a:spcPct val="45000"/>
              </a:spcAft>
              <a:defRPr/>
            </a:pPr>
            <a:r>
              <a:rPr lang="en-GB" sz="2000" dirty="0"/>
              <a:t>Mixed units support added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/>
              <a:t>Morph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/>
              <a:t>More robust mesh-&gt;</a:t>
            </a:r>
            <a:r>
              <a:rPr lang="en-GB" sz="2000" dirty="0" err="1"/>
              <a:t>Brep</a:t>
            </a:r>
            <a:r>
              <a:rPr lang="en-GB" sz="2000" dirty="0"/>
              <a:t> matching stage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500" dirty="0"/>
              <a:t>3D Printing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100" dirty="0"/>
              <a:t>Improved and more robust slicing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en-GB" dirty="0"/>
          </a:p>
          <a:p>
            <a:pPr marL="0" indent="0" eaLnBrk="1" hangingPunct="1">
              <a:spcBef>
                <a:spcPct val="0"/>
              </a:spcBef>
              <a:spcAft>
                <a:spcPct val="45000"/>
              </a:spcAft>
              <a:buNone/>
              <a:defRPr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017" y="938213"/>
            <a:ext cx="4135031" cy="53625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/>
              <a:t>Facets</a:t>
            </a:r>
            <a:endParaRPr lang="en-GB" sz="2000" dirty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/>
              <a:t>Faster more robust facet generation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/>
              <a:t>Join/Split/Offset/Weld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/>
              <a:t>Much improved Weld tool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/>
              <a:t>Build</a:t>
            </a:r>
            <a:endParaRPr lang="en-GB" sz="2000" dirty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/>
              <a:t>Lofted surface creation now accepts guide rail curves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/>
              <a:t>Improved creation of swept bodies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/>
              <a:t>GUI</a:t>
            </a:r>
            <a:endParaRPr lang="en-GB" sz="2000" dirty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/>
              <a:t>New hidden part display mode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/>
              <a:t>New “similar bodies” selection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/>
              <a:t>Miscellaneous improvements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 err="1"/>
              <a:t>CADfixForSOLAR</a:t>
            </a:r>
            <a:endParaRPr lang="en-GB" sz="2400" dirty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/>
              <a:t>Numerous improvements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/>
              <a:t>Misc.</a:t>
            </a:r>
            <a:endParaRPr lang="en-GB" sz="1600" dirty="0"/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>
                <a:ea typeface="+mn-ea"/>
                <a:cs typeface="+mn-cs"/>
              </a:rPr>
              <a:t>Cross platform .</a:t>
            </a:r>
            <a:r>
              <a:rPr lang="en-GB" sz="2000" dirty="0" err="1">
                <a:ea typeface="+mn-ea"/>
                <a:cs typeface="+mn-cs"/>
              </a:rPr>
              <a:t>fbm</a:t>
            </a:r>
            <a:r>
              <a:rPr lang="en-GB" sz="2000" dirty="0">
                <a:ea typeface="+mn-ea"/>
                <a:cs typeface="+mn-cs"/>
              </a:rPr>
              <a:t> support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>
                <a:ea typeface="+mn-ea"/>
                <a:cs typeface="+mn-cs"/>
              </a:rPr>
              <a:t>Extended CFI </a:t>
            </a:r>
            <a:r>
              <a:rPr lang="en-GB" sz="2000" dirty="0" err="1">
                <a:ea typeface="+mn-ea"/>
                <a:cs typeface="+mn-cs"/>
              </a:rPr>
              <a:t>api</a:t>
            </a:r>
            <a:endParaRPr lang="en-GB" sz="2000" dirty="0">
              <a:ea typeface="+mn-ea"/>
              <a:cs typeface="+mn-cs"/>
            </a:endParaRP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000" dirty="0" err="1">
                <a:ea typeface="+mn-ea"/>
                <a:cs typeface="+mn-cs"/>
              </a:rPr>
              <a:t>Bugfixes</a:t>
            </a:r>
            <a:r>
              <a:rPr lang="en-GB" sz="2000" dirty="0">
                <a:ea typeface="+mn-ea"/>
                <a:cs typeface="+mn-cs"/>
              </a:rPr>
              <a:t>.</a:t>
            </a:r>
          </a:p>
        </p:txBody>
      </p:sp>
      <p:sp>
        <p:nvSpPr>
          <p:cNvPr id="6042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3500" y="6465888"/>
            <a:ext cx="485775" cy="374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21D7E3B-CCF4-4889-B41D-0F237FF15DF8}" type="slidenum">
              <a:rPr lang="en-US" sz="1200" smtClean="0">
                <a:solidFill>
                  <a:srgbClr val="FFFFFF"/>
                </a:solidFill>
              </a:rPr>
              <a:pPr/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57200" y="0"/>
            <a:ext cx="82296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rgbClr val="59595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CADfix 10/SP2 Summary</a:t>
            </a:r>
          </a:p>
        </p:txBody>
      </p:sp>
    </p:spTree>
    <p:extLst>
      <p:ext uri="{BB962C8B-B14F-4D97-AF65-F5344CB8AC3E}">
        <p14:creationId xmlns:p14="http://schemas.microsoft.com/office/powerpoint/2010/main" val="4200600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Import/Export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CAD version updates</a:t>
            </a:r>
          </a:p>
          <a:p>
            <a:pPr lvl="1"/>
            <a:r>
              <a:rPr lang="pt-BR" dirty="0"/>
              <a:t>Inventor 2016</a:t>
            </a:r>
          </a:p>
          <a:p>
            <a:r>
              <a:rPr lang="pt-BR" dirty="0"/>
              <a:t>Export of native Creo .prt files</a:t>
            </a:r>
          </a:p>
          <a:p>
            <a:pPr lvl="1"/>
            <a:r>
              <a:rPr lang="pt-BR" dirty="0"/>
              <a:t>Single parts can now be exported to native .prt files</a:t>
            </a:r>
          </a:p>
          <a:p>
            <a:r>
              <a:rPr lang="pt-BR" dirty="0"/>
              <a:t>PLMXML support</a:t>
            </a:r>
          </a:p>
          <a:p>
            <a:pPr lvl="1"/>
            <a:r>
              <a:rPr lang="pt-BR" dirty="0"/>
              <a:t>New import of PLMXML assemblies</a:t>
            </a:r>
          </a:p>
          <a:p>
            <a:r>
              <a:rPr lang="pt-BR" dirty="0"/>
              <a:t>Import/Export of density</a:t>
            </a:r>
          </a:p>
          <a:p>
            <a:pPr lvl="1"/>
            <a:r>
              <a:rPr lang="pt-BR" dirty="0"/>
              <a:t>Import from CATIA V5 and Creo</a:t>
            </a:r>
          </a:p>
          <a:p>
            <a:pPr lvl="1"/>
            <a:r>
              <a:rPr lang="pt-BR" dirty="0"/>
              <a:t>Export to JT and PLMXML</a:t>
            </a:r>
          </a:p>
          <a:p>
            <a:r>
              <a:rPr lang="pt-BR" dirty="0"/>
              <a:t>STL Export</a:t>
            </a:r>
          </a:p>
          <a:p>
            <a:pPr lvl="1"/>
            <a:r>
              <a:rPr lang="pt-BR" dirty="0"/>
              <a:t>New option to relax watertight export checks</a:t>
            </a:r>
          </a:p>
          <a:p>
            <a:r>
              <a:rPr lang="pt-BR" dirty="0"/>
              <a:t>Import of mixed unit assemblies</a:t>
            </a:r>
          </a:p>
          <a:p>
            <a:pPr lvl="1"/>
            <a:r>
              <a:rPr lang="pt-BR" dirty="0"/>
              <a:t>Mixed units preserved and exported (to STEP only)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6838" y="6483350"/>
            <a:ext cx="3889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D784B5-37FA-4C45-8399-AF293135EEA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06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PLMXML Import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Import of PLMXML assembly</a:t>
            </a:r>
          </a:p>
          <a:p>
            <a:pPr lvl="1"/>
            <a:r>
              <a:rPr lang="pt-BR" dirty="0"/>
              <a:t>Colour, layer &amp; label</a:t>
            </a:r>
          </a:p>
          <a:p>
            <a:pPr lvl="1"/>
            <a:r>
              <a:rPr lang="pt-BR" dirty="0"/>
              <a:t>Material properties</a:t>
            </a:r>
            <a:br>
              <a:rPr lang="pt-BR" dirty="0"/>
            </a:b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6838" y="6483350"/>
            <a:ext cx="3889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D784B5-37FA-4C45-8399-AF293135EEA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708" y="1055383"/>
            <a:ext cx="2415199" cy="1950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782" y="3194589"/>
            <a:ext cx="4752574" cy="3205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875" y="3215002"/>
            <a:ext cx="2894556" cy="31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4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Creo</a:t>
            </a:r>
            <a:r>
              <a:rPr lang="en-GB" dirty="0"/>
              <a:t> 3.0 Export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New export to native Creo 3.0 .prt file</a:t>
            </a:r>
          </a:p>
          <a:p>
            <a:pPr lvl="1"/>
            <a:r>
              <a:rPr lang="pt-BR" dirty="0"/>
              <a:t>Some restrictions:</a:t>
            </a:r>
          </a:p>
          <a:p>
            <a:pPr lvl="2"/>
            <a:r>
              <a:rPr lang="pt-BR" dirty="0"/>
              <a:t>Only parts (.prt) supported in this release,</a:t>
            </a:r>
            <a:br>
              <a:rPr lang="pt-BR" dirty="0"/>
            </a:br>
            <a:r>
              <a:rPr lang="pt-BR" dirty="0"/>
              <a:t>assembly export planned for future.</a:t>
            </a:r>
          </a:p>
          <a:p>
            <a:pPr lvl="2"/>
            <a:r>
              <a:rPr lang="pt-BR" dirty="0"/>
              <a:t>Asssembly or multi-solid models exported</a:t>
            </a:r>
            <a:br>
              <a:rPr lang="pt-BR" dirty="0"/>
            </a:br>
            <a:r>
              <a:rPr lang="pt-BR" dirty="0"/>
              <a:t>as sub-folder of multiple .prt files, one per</a:t>
            </a:r>
            <a:br>
              <a:rPr lang="pt-BR" dirty="0"/>
            </a:br>
            <a:r>
              <a:rPr lang="pt-BR" dirty="0"/>
              <a:t>solid</a:t>
            </a:r>
          </a:p>
          <a:p>
            <a:pPr lvl="2"/>
            <a:r>
              <a:rPr lang="pt-BR" dirty="0"/>
              <a:t>Earlier versions of Creo not</a:t>
            </a:r>
            <a:br>
              <a:rPr lang="pt-BR" dirty="0"/>
            </a:br>
            <a:r>
              <a:rPr lang="pt-BR" dirty="0"/>
              <a:t>supported, only 3.0</a:t>
            </a:r>
          </a:p>
          <a:p>
            <a:pPr lvl="2"/>
            <a:r>
              <a:rPr lang="pt-BR" dirty="0"/>
              <a:t>New option to export all</a:t>
            </a:r>
            <a:br>
              <a:rPr lang="pt-BR" dirty="0"/>
            </a:br>
            <a:r>
              <a:rPr lang="pt-BR" dirty="0"/>
              <a:t>solids as a single part</a:t>
            </a:r>
          </a:p>
          <a:p>
            <a:pPr lvl="1"/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6838" y="6483350"/>
            <a:ext cx="3889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D784B5-37FA-4C45-8399-AF293135EEA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052" y="2060848"/>
            <a:ext cx="2490898" cy="2552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670" y="3630153"/>
            <a:ext cx="1384259" cy="26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3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 Property Import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Material property import from:</a:t>
            </a:r>
          </a:p>
          <a:p>
            <a:pPr lvl="1"/>
            <a:r>
              <a:rPr lang="en-GB" dirty="0"/>
              <a:t>CATIA V5</a:t>
            </a:r>
          </a:p>
          <a:p>
            <a:pPr lvl="1"/>
            <a:r>
              <a:rPr lang="en-GB" dirty="0"/>
              <a:t>NX</a:t>
            </a:r>
          </a:p>
          <a:p>
            <a:pPr lvl="1"/>
            <a:r>
              <a:rPr lang="en-GB" dirty="0" err="1"/>
              <a:t>Creo</a:t>
            </a:r>
            <a:endParaRPr lang="en-GB" dirty="0"/>
          </a:p>
          <a:p>
            <a:pPr lvl="1"/>
            <a:r>
              <a:rPr lang="en-GB" dirty="0"/>
              <a:t>JT/PLMXML</a:t>
            </a:r>
          </a:p>
          <a:p>
            <a:r>
              <a:rPr lang="en-GB" dirty="0"/>
              <a:t>View properties via</a:t>
            </a:r>
            <a:br>
              <a:rPr lang="en-GB" dirty="0"/>
            </a:br>
            <a:r>
              <a:rPr lang="en-GB" dirty="0"/>
              <a:t>probe tool</a:t>
            </a:r>
          </a:p>
          <a:p>
            <a:pPr lvl="1"/>
            <a:r>
              <a:rPr lang="en-GB" dirty="0"/>
              <a:t>Double-click attribute</a:t>
            </a:r>
          </a:p>
          <a:p>
            <a:r>
              <a:rPr lang="en-GB" dirty="0"/>
              <a:t>Available properties</a:t>
            </a:r>
            <a:br>
              <a:rPr lang="en-GB" dirty="0"/>
            </a:br>
            <a:r>
              <a:rPr lang="en-GB" dirty="0"/>
              <a:t>varies with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2443A-91C2-7045-9149-DEB5F5DCDC57}" type="slidenum">
              <a:rPr lang="en-US" smtClean="0">
                <a:solidFill>
                  <a:srgbClr val="4D4D4F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4D4D4F">
                  <a:tint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004" y="2348880"/>
            <a:ext cx="4435806" cy="399222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43574" y="2979860"/>
            <a:ext cx="216024" cy="1440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64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Improved Welding tool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New “Weld small gaps” tool</a:t>
            </a:r>
          </a:p>
          <a:p>
            <a:pPr lvl="1"/>
            <a:r>
              <a:rPr lang="pt-BR" dirty="0"/>
              <a:t>Can now “Find” gaps to weld before “Fix”</a:t>
            </a:r>
          </a:p>
          <a:p>
            <a:pPr lvl="1"/>
            <a:r>
              <a:rPr lang="pt-BR" dirty="0"/>
              <a:t>Potential weld geometry highlighted in white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6838" y="6483350"/>
            <a:ext cx="3889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D784B5-37FA-4C45-8399-AF293135EEA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3770" r="16239"/>
          <a:stretch/>
        </p:blipFill>
        <p:spPr>
          <a:xfrm>
            <a:off x="6093662" y="3190295"/>
            <a:ext cx="2904288" cy="299394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367942" y="2740789"/>
            <a:ext cx="2143248" cy="2962422"/>
            <a:chOff x="2871068" y="2352641"/>
            <a:chExt cx="2143248" cy="296242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1068" y="2352641"/>
              <a:ext cx="2143248" cy="296242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 bwMode="auto">
            <a:xfrm>
              <a:off x="3161944" y="2803021"/>
              <a:ext cx="504202" cy="478564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5230" y="4341421"/>
            <a:ext cx="2600000" cy="2352382"/>
            <a:chOff x="6083258" y="1176449"/>
            <a:chExt cx="2600000" cy="235238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83258" y="1176450"/>
              <a:ext cx="2600000" cy="235238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6083258" y="1176449"/>
              <a:ext cx="2600000" cy="2352381"/>
            </a:xfrm>
            <a:prstGeom prst="rect">
              <a:avLst/>
            </a:prstGeom>
            <a:noFill/>
            <a:ln w="28575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9" name="Straight Arrow Connector 18"/>
          <p:cNvCxnSpPr>
            <a:endCxn id="11" idx="0"/>
          </p:cNvCxnSpPr>
          <p:nvPr/>
        </p:nvCxnSpPr>
        <p:spPr bwMode="auto">
          <a:xfrm flipH="1">
            <a:off x="1565230" y="3698961"/>
            <a:ext cx="142013" cy="6424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3838529" y="2887368"/>
            <a:ext cx="1993341" cy="3823527"/>
            <a:chOff x="3694925" y="2431362"/>
            <a:chExt cx="1993341" cy="382352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4925" y="2431362"/>
              <a:ext cx="1993341" cy="3823527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auto">
            <a:xfrm>
              <a:off x="4016523" y="5990602"/>
              <a:ext cx="367470" cy="202179"/>
            </a:xfrm>
            <a:prstGeom prst="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983580" y="5999778"/>
              <a:ext cx="367470" cy="202179"/>
            </a:xfrm>
            <a:prstGeom prst="rect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639147" y="2543964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Resulting weld</a:t>
            </a:r>
            <a:br>
              <a:rPr lang="en-GB" dirty="0"/>
            </a:br>
            <a:r>
              <a:rPr lang="en-GB" dirty="0"/>
              <a:t>bodies in yellow</a:t>
            </a:r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 bwMode="auto">
          <a:xfrm flipH="1" flipV="1">
            <a:off x="3368232" y="5157192"/>
            <a:ext cx="791895" cy="13905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23" idx="3"/>
          </p:cNvCxnSpPr>
          <p:nvPr/>
        </p:nvCxnSpPr>
        <p:spPr bwMode="auto">
          <a:xfrm flipV="1">
            <a:off x="5494654" y="5229200"/>
            <a:ext cx="1144493" cy="1327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40436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 Tools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Lofted surface creation with guide rails</a:t>
            </a:r>
          </a:p>
          <a:p>
            <a:pPr lvl="1"/>
            <a:r>
              <a:rPr lang="pt-BR" dirty="0"/>
              <a:t>1 or 2 guide rail curves can now control lofted surface creation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6838" y="6483350"/>
            <a:ext cx="3889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D784B5-37FA-4C45-8399-AF293135EEA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53" y="2701487"/>
            <a:ext cx="3356859" cy="3297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717986"/>
            <a:ext cx="3786113" cy="32979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3827" y="601199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guide rails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4085" y="6011996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With guide rails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550" y="2492896"/>
            <a:ext cx="1636296" cy="39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61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7"/>
          <p:cNvSpPr>
            <a:spLocks noGrp="1"/>
          </p:cNvSpPr>
          <p:nvPr>
            <p:ph idx="1"/>
          </p:nvPr>
        </p:nvSpPr>
        <p:spPr>
          <a:xfrm>
            <a:off x="109538" y="989013"/>
            <a:ext cx="8907462" cy="5362575"/>
          </a:xfrm>
        </p:spPr>
        <p:txBody>
          <a:bodyPr/>
          <a:lstStyle/>
          <a:p>
            <a:r>
              <a:rPr lang="pt-BR" dirty="0"/>
              <a:t>Display mode shows hidden parts</a:t>
            </a:r>
          </a:p>
          <a:p>
            <a:pPr lvl="1"/>
            <a:r>
              <a:rPr lang="pt-BR" dirty="0"/>
              <a:t>Background colour indicates hidden mode</a:t>
            </a:r>
          </a:p>
          <a:p>
            <a:pPr lvl="1"/>
            <a:r>
              <a:rPr lang="pt-BR" dirty="0"/>
              <a:t>Switch between normal and hidden modes with</a:t>
            </a:r>
          </a:p>
          <a:p>
            <a:pPr lvl="1"/>
            <a:r>
              <a:rPr lang="pt-BR" dirty="0"/>
              <a:t>Un-hide selected entities with &lt;ctrl-h&gt; or </a:t>
            </a:r>
          </a:p>
          <a:p>
            <a:pPr lvl="1"/>
            <a:r>
              <a:rPr lang="pt-BR" dirty="0"/>
              <a:t>Entity counter shows hidden parts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Hidden Part Display Mode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6838" y="6483350"/>
            <a:ext cx="3889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D784B5-37FA-4C45-8399-AF293135EEAD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306" y="3290054"/>
            <a:ext cx="2625984" cy="268069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16054" y="3268757"/>
            <a:ext cx="2612742" cy="2681245"/>
            <a:chOff x="291306" y="1540377"/>
            <a:chExt cx="3173877" cy="32570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306" y="1557469"/>
              <a:ext cx="3173877" cy="3240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2632865" y="1540377"/>
              <a:ext cx="200441" cy="15169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29980" y="3282826"/>
            <a:ext cx="2853356" cy="2667175"/>
            <a:chOff x="5341121" y="2945140"/>
            <a:chExt cx="3561952" cy="332953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1121" y="2952218"/>
              <a:ext cx="3561952" cy="332245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 bwMode="auto">
            <a:xfrm>
              <a:off x="6994224" y="2945140"/>
              <a:ext cx="200441" cy="15169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4417" y="597074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Hide selected entities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1236" y="600475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Entities hidden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3123" y="6004757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Switch to hidden view mode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022" y="2296445"/>
            <a:ext cx="346831" cy="3468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8763" y="1866236"/>
            <a:ext cx="332800" cy="345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292080" y="2757809"/>
            <a:ext cx="3485714" cy="302806"/>
            <a:chOff x="4888393" y="2565037"/>
            <a:chExt cx="3485714" cy="3028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88393" y="2565037"/>
              <a:ext cx="3485714" cy="285714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 bwMode="auto">
            <a:xfrm>
              <a:off x="4896939" y="2582129"/>
              <a:ext cx="2264437" cy="285714"/>
            </a:xfrm>
            <a:prstGeom prst="round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rgbClr val="75264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202648"/>
      </p:ext>
    </p:extLst>
  </p:cSld>
  <p:clrMapOvr>
    <a:masterClrMapping/>
  </p:clrMapOvr>
</p:sld>
</file>

<file path=ppt/theme/theme1.xml><?xml version="1.0" encoding="utf-8"?>
<a:theme xmlns:a="http://schemas.openxmlformats.org/drawingml/2006/main" name="1_ITI-MainPPT-Template-09232015">
  <a:themeElements>
    <a:clrScheme name="ITI Default">
      <a:dk1>
        <a:srgbClr val="4D4D4F"/>
      </a:dk1>
      <a:lt1>
        <a:sysClr val="window" lastClr="FFFFFF"/>
      </a:lt1>
      <a:dk2>
        <a:srgbClr val="005D98"/>
      </a:dk2>
      <a:lt2>
        <a:srgbClr val="DCDDDE"/>
      </a:lt2>
      <a:accent1>
        <a:srgbClr val="005D98"/>
      </a:accent1>
      <a:accent2>
        <a:srgbClr val="EE3124"/>
      </a:accent2>
      <a:accent3>
        <a:srgbClr val="0076BF"/>
      </a:accent3>
      <a:accent4>
        <a:srgbClr val="89191A"/>
      </a:accent4>
      <a:accent5>
        <a:srgbClr val="52A346"/>
      </a:accent5>
      <a:accent6>
        <a:srgbClr val="D6762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TI-MainPPT-Template-09232015" id="{75E517A3-42CE-4AF4-97B8-65A8C68307CA}" vid="{B0DD145B-F346-4C04-8078-93694F2C0F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C68DFA8CB63439D6D4547B28581A2" ma:contentTypeVersion="0" ma:contentTypeDescription="Create a new document." ma:contentTypeScope="" ma:versionID="8b4aa3575304e1b3a23ab692ee9a95c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3580795-995B-4351-B122-E7AE379A1BF6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F592440-340B-4B3D-8EC6-AE1D0A71BA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94D95E-F2C0-4070-AA9D-1C68EB623A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ITI-MainPPT-Template-09232015</Template>
  <TotalTime>0</TotalTime>
  <Words>469</Words>
  <Application>Microsoft Office PowerPoint</Application>
  <PresentationFormat>On-screen Show (4:3)</PresentationFormat>
  <Paragraphs>104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1_ITI-MainPPT-Template-09232015</vt:lpstr>
      <vt:lpstr>CADfix 10 Service Pack 2</vt:lpstr>
      <vt:lpstr>PowerPoint Presentation</vt:lpstr>
      <vt:lpstr>Import/Export</vt:lpstr>
      <vt:lpstr>PLMXML Import</vt:lpstr>
      <vt:lpstr>Creo 3.0 Export</vt:lpstr>
      <vt:lpstr>Material Property Import</vt:lpstr>
      <vt:lpstr>Improved Welding tool</vt:lpstr>
      <vt:lpstr>Build Tools</vt:lpstr>
      <vt:lpstr>New Hidden Part Display Mode</vt:lpstr>
      <vt:lpstr>Select “Similar” Bodies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Fairey, Robin M.</dc:creator>
  <cp:lastModifiedBy>Gammon, Mark</cp:lastModifiedBy>
  <cp:revision>111</cp:revision>
  <dcterms:created xsi:type="dcterms:W3CDTF">2015-11-05T13:44:10Z</dcterms:created>
  <dcterms:modified xsi:type="dcterms:W3CDTF">2020-07-30T11:07:41Z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0x010100A19C68DFA8CB63439D6D4547B28581A2</vt:lpwstr>
  </property>
</Properties>
</file>