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7"/>
  </p:notesMasterIdLst>
  <p:sldIdLst>
    <p:sldId id="256" r:id="rId2"/>
    <p:sldId id="674" r:id="rId3"/>
    <p:sldId id="763" r:id="rId4"/>
    <p:sldId id="802" r:id="rId5"/>
    <p:sldId id="807" r:id="rId6"/>
    <p:sldId id="806" r:id="rId7"/>
    <p:sldId id="796" r:id="rId8"/>
    <p:sldId id="749" r:id="rId9"/>
    <p:sldId id="797" r:id="rId10"/>
    <p:sldId id="766" r:id="rId11"/>
    <p:sldId id="803" r:id="rId12"/>
    <p:sldId id="768" r:id="rId13"/>
    <p:sldId id="804" r:id="rId14"/>
    <p:sldId id="809" r:id="rId15"/>
    <p:sldId id="810" r:id="rId16"/>
    <p:sldId id="779" r:id="rId17"/>
    <p:sldId id="799" r:id="rId18"/>
    <p:sldId id="780" r:id="rId19"/>
    <p:sldId id="718" r:id="rId20"/>
    <p:sldId id="805" r:id="rId21"/>
    <p:sldId id="808" r:id="rId22"/>
    <p:sldId id="811" r:id="rId23"/>
    <p:sldId id="812" r:id="rId24"/>
    <p:sldId id="761" r:id="rId25"/>
    <p:sldId id="747"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initials="M" lastIdx="1" clrIdx="0">
    <p:extLst>
      <p:ext uri="{19B8F6BF-5375-455C-9EA6-DF929625EA0E}">
        <p15:presenceInfo xmlns:p15="http://schemas.microsoft.com/office/powerpoint/2012/main" userId="S-1-5-21-1157542063-2953991649-754000032-1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1FF"/>
    <a:srgbClr val="FFE7F6"/>
    <a:srgbClr val="FFF7FC"/>
    <a:srgbClr val="FFDDF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059" autoAdjust="0"/>
    <p:restoredTop sz="93842" autoAdjust="0"/>
  </p:normalViewPr>
  <p:slideViewPr>
    <p:cSldViewPr snapToGrid="0">
      <p:cViewPr>
        <p:scale>
          <a:sx n="50" d="100"/>
          <a:sy n="50" d="100"/>
        </p:scale>
        <p:origin x="248" y="324"/>
      </p:cViewPr>
      <p:guideLst/>
    </p:cSldViewPr>
  </p:slideViewPr>
  <p:outlineViewPr>
    <p:cViewPr>
      <p:scale>
        <a:sx n="33" d="100"/>
        <a:sy n="33" d="100"/>
      </p:scale>
      <p:origin x="0" y="-16232"/>
    </p:cViewPr>
  </p:outlineViewPr>
  <p:notesTextViewPr>
    <p:cViewPr>
      <p:scale>
        <a:sx n="1" d="1"/>
        <a:sy n="1" d="1"/>
      </p:scale>
      <p:origin x="0" y="0"/>
    </p:cViewPr>
  </p:notesTextViewPr>
  <p:notesViewPr>
    <p:cSldViewPr snapToGrid="0">
      <p:cViewPr>
        <p:scale>
          <a:sx n="50" d="100"/>
          <a:sy n="50" d="100"/>
        </p:scale>
        <p:origin x="269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0E70B8E-7A11-4571-958A-906AF59CF2ED}" type="datetimeFigureOut">
              <a:rPr lang="en-US" smtClean="0"/>
              <a:t>8/7/2020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9078367-39FE-43D1-B93C-B944BD36BBC6}" type="slidenum">
              <a:rPr lang="en-US" smtClean="0"/>
              <a:t>‹#›</a:t>
            </a:fld>
            <a:endParaRPr lang="en-US" dirty="0"/>
          </a:p>
        </p:txBody>
      </p:sp>
    </p:spTree>
    <p:extLst>
      <p:ext uri="{BB962C8B-B14F-4D97-AF65-F5344CB8AC3E}">
        <p14:creationId xmlns:p14="http://schemas.microsoft.com/office/powerpoint/2010/main" val="280378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irardslaw.com/library/257697491-Nina-Pham-Petition.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ropublica.org/article/ebola-infected-nurse-contends-dallas-hospital-violated-her-privac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1</a:t>
            </a:fld>
            <a:endParaRPr lang="en-US" dirty="0"/>
          </a:p>
        </p:txBody>
      </p:sp>
    </p:spTree>
    <p:extLst>
      <p:ext uri="{BB962C8B-B14F-4D97-AF65-F5344CB8AC3E}">
        <p14:creationId xmlns:p14="http://schemas.microsoft.com/office/powerpoint/2010/main" val="224646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10</a:t>
            </a:fld>
            <a:endParaRPr lang="en-US" dirty="0"/>
          </a:p>
        </p:txBody>
      </p:sp>
    </p:spTree>
    <p:extLst>
      <p:ext uri="{BB962C8B-B14F-4D97-AF65-F5344CB8AC3E}">
        <p14:creationId xmlns:p14="http://schemas.microsoft.com/office/powerpoint/2010/main" val="427750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i="0" dirty="0">
              <a:solidFill>
                <a:schemeClr val="accent1"/>
              </a:solidFill>
              <a:effectLst/>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11</a:t>
            </a:fld>
            <a:endParaRPr lang="en-US" dirty="0"/>
          </a:p>
        </p:txBody>
      </p:sp>
    </p:spTree>
    <p:extLst>
      <p:ext uri="{BB962C8B-B14F-4D97-AF65-F5344CB8AC3E}">
        <p14:creationId xmlns:p14="http://schemas.microsoft.com/office/powerpoint/2010/main" val="324766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12</a:t>
            </a:fld>
            <a:endParaRPr lang="en-US" dirty="0"/>
          </a:p>
        </p:txBody>
      </p:sp>
    </p:spTree>
    <p:extLst>
      <p:ext uri="{BB962C8B-B14F-4D97-AF65-F5344CB8AC3E}">
        <p14:creationId xmlns:p14="http://schemas.microsoft.com/office/powerpoint/2010/main" val="188411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13</a:t>
            </a:fld>
            <a:endParaRPr lang="en-US" dirty="0"/>
          </a:p>
        </p:txBody>
      </p:sp>
    </p:spTree>
    <p:extLst>
      <p:ext uri="{BB962C8B-B14F-4D97-AF65-F5344CB8AC3E}">
        <p14:creationId xmlns:p14="http://schemas.microsoft.com/office/powerpoint/2010/main" val="85544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14</a:t>
            </a:fld>
            <a:endParaRPr lang="en-US" dirty="0"/>
          </a:p>
        </p:txBody>
      </p:sp>
    </p:spTree>
    <p:extLst>
      <p:ext uri="{BB962C8B-B14F-4D97-AF65-F5344CB8AC3E}">
        <p14:creationId xmlns:p14="http://schemas.microsoft.com/office/powerpoint/2010/main" val="125681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15</a:t>
            </a:fld>
            <a:endParaRPr lang="en-US" dirty="0"/>
          </a:p>
        </p:txBody>
      </p:sp>
    </p:spTree>
    <p:extLst>
      <p:ext uri="{BB962C8B-B14F-4D97-AF65-F5344CB8AC3E}">
        <p14:creationId xmlns:p14="http://schemas.microsoft.com/office/powerpoint/2010/main" val="417536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16</a:t>
            </a:fld>
            <a:endParaRPr lang="en-US" dirty="0"/>
          </a:p>
        </p:txBody>
      </p:sp>
    </p:spTree>
    <p:extLst>
      <p:ext uri="{BB962C8B-B14F-4D97-AF65-F5344CB8AC3E}">
        <p14:creationId xmlns:p14="http://schemas.microsoft.com/office/powerpoint/2010/main" val="318411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376C"/>
                </a:solidFill>
                <a:effectLst/>
                <a:latin typeface="Arial Black" panose="020B0A04020102020204" pitchFamily="34" charset="0"/>
              </a:rPr>
              <a:t>An Ebola survivor</a:t>
            </a:r>
          </a:p>
          <a:p>
            <a:pPr algn="l"/>
            <a:r>
              <a:rPr lang="en-US" b="0" i="0" dirty="0">
                <a:solidFill>
                  <a:srgbClr val="000000"/>
                </a:solidFill>
                <a:effectLst/>
                <a:latin typeface="Arial" panose="020B0604020202020204" pitchFamily="34" charset="0"/>
              </a:rPr>
              <a:t>Nina Pham, a former nurse at Texas Health Presbyterian Hospital (Dallas), contracted the Ebola virus while treating a patient. While Pham was being treated at Texas Health Presbyterian, a doctor visited her hospital room with a GoPro camera under his hazmat suit, and asked her questions about how she was feeling. The hospital’s PR department published the video on its YouTube site and released it to the press as part of its #PresbyProud campaign. </a:t>
            </a:r>
            <a:r>
              <a:rPr lang="en-US" b="1" i="0" u="none" strike="noStrike" dirty="0">
                <a:solidFill>
                  <a:srgbClr val="3574E3"/>
                </a:solidFill>
                <a:effectLst/>
                <a:latin typeface="Arial" panose="020B0604020202020204" pitchFamily="34" charset="0"/>
                <a:hlinkClick r:id="rId3"/>
              </a:rPr>
              <a:t>Pham sued the hospital</a:t>
            </a:r>
            <a:r>
              <a:rPr lang="en-US" b="0" i="0" dirty="0">
                <a:solidFill>
                  <a:srgbClr val="000000"/>
                </a:solidFill>
                <a:effectLst/>
                <a:latin typeface="Arial" panose="020B0604020202020204" pitchFamily="34" charset="0"/>
              </a:rPr>
              <a:t>, and claims the hospital released the videos to overcome the bad press received by the hospital when Pham and another nurse contracted Ebola on the job: “Never once did THR get Nina’s permission to be used as a PR pawn like this.”</a:t>
            </a:r>
          </a:p>
          <a:p>
            <a:pPr algn="l"/>
            <a:r>
              <a:rPr lang="en-US" b="0" i="0" dirty="0">
                <a:solidFill>
                  <a:srgbClr val="000000"/>
                </a:solidFill>
                <a:effectLst/>
                <a:latin typeface="Arial" panose="020B0604020202020204" pitchFamily="34" charset="0"/>
              </a:rPr>
              <a:t>The </a:t>
            </a:r>
            <a:r>
              <a:rPr lang="en-US" b="1" i="0" u="none" strike="noStrike" dirty="0">
                <a:solidFill>
                  <a:srgbClr val="3574E3"/>
                </a:solidFill>
                <a:effectLst/>
                <a:latin typeface="Arial" panose="020B0604020202020204" pitchFamily="34" charset="0"/>
                <a:hlinkClick r:id="rId4"/>
              </a:rPr>
              <a:t>hospital asserted</a:t>
            </a:r>
            <a:r>
              <a:rPr lang="en-US" b="0" i="0" dirty="0">
                <a:solidFill>
                  <a:srgbClr val="000000"/>
                </a:solidFill>
                <a:effectLst/>
                <a:latin typeface="Arial" panose="020B0604020202020204" pitchFamily="34" charset="0"/>
              </a:rPr>
              <a:t> that it “was sensitive to Nina’s privacy, and we adhered to HIPAA rules in determining what information to share publicly. We had Nina’s consent to share the information about her that was released.”  </a:t>
            </a:r>
          </a:p>
          <a:p>
            <a:pPr algn="l"/>
            <a:r>
              <a:rPr lang="en-US" b="1" i="0" u="none" strike="noStrike" dirty="0">
                <a:solidFill>
                  <a:srgbClr val="3574E3"/>
                </a:solidFill>
                <a:effectLst/>
                <a:latin typeface="Arial" panose="020B0604020202020204" pitchFamily="34" charset="0"/>
                <a:hlinkClick r:id="rId3"/>
              </a:rPr>
              <a:t>In her complaint</a:t>
            </a:r>
            <a:r>
              <a:rPr lang="en-US" b="0" i="0" dirty="0">
                <a:solidFill>
                  <a:srgbClr val="000000"/>
                </a:solidFill>
                <a:effectLst/>
                <a:latin typeface="Arial" panose="020B0604020202020204" pitchFamily="34" charset="0"/>
              </a:rPr>
              <a:t>, Pham disagrees. The lawsuit contains notes from Pham’s medical records on Oct. 14 from her pulmonologist that the doctor “discussed with her and reviewed in detail the consent form for release of information and she agrees to consent of information release.” But, Pham points out, the same doctor noted at the time that they discussed “end-of-life issues” with Pham and discussed Pham’s treatment plan.</a:t>
            </a:r>
          </a:p>
          <a:p>
            <a:pPr algn="l"/>
            <a:r>
              <a:rPr lang="en-US" b="0" i="0" dirty="0">
                <a:solidFill>
                  <a:srgbClr val="000000"/>
                </a:solidFill>
                <a:effectLst/>
                <a:latin typeface="Arial" panose="020B0604020202020204" pitchFamily="34" charset="0"/>
              </a:rPr>
              <a:t>Pham’s lawsuit settled, and the settlement terms were not made public – so we don’t know exactly what happened on October 14. We do know that HIPAA consent to media use can be complicated</a:t>
            </a:r>
          </a:p>
        </p:txBody>
      </p:sp>
      <p:sp>
        <p:nvSpPr>
          <p:cNvPr id="4" name="Slide Number Placeholder 3"/>
          <p:cNvSpPr>
            <a:spLocks noGrp="1"/>
          </p:cNvSpPr>
          <p:nvPr>
            <p:ph type="sldNum" sz="quarter" idx="5"/>
          </p:nvPr>
        </p:nvSpPr>
        <p:spPr/>
        <p:txBody>
          <a:bodyPr/>
          <a:lstStyle/>
          <a:p>
            <a:fld id="{59078367-39FE-43D1-B93C-B944BD36BBC6}" type="slidenum">
              <a:rPr lang="en-US" smtClean="0"/>
              <a:t>17</a:t>
            </a:fld>
            <a:endParaRPr lang="en-US" dirty="0"/>
          </a:p>
        </p:txBody>
      </p:sp>
    </p:spTree>
    <p:extLst>
      <p:ext uri="{BB962C8B-B14F-4D97-AF65-F5344CB8AC3E}">
        <p14:creationId xmlns:p14="http://schemas.microsoft.com/office/powerpoint/2010/main" val="102652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18</a:t>
            </a:fld>
            <a:endParaRPr lang="en-US" dirty="0"/>
          </a:p>
        </p:txBody>
      </p:sp>
    </p:spTree>
    <p:extLst>
      <p:ext uri="{BB962C8B-B14F-4D97-AF65-F5344CB8AC3E}">
        <p14:creationId xmlns:p14="http://schemas.microsoft.com/office/powerpoint/2010/main" val="180215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EBD571-D899-4253-8F11-FA26F67BF77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2637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a:t>
            </a:fld>
            <a:endParaRPr lang="en-US" dirty="0"/>
          </a:p>
        </p:txBody>
      </p:sp>
    </p:spTree>
    <p:extLst>
      <p:ext uri="{BB962C8B-B14F-4D97-AF65-F5344CB8AC3E}">
        <p14:creationId xmlns:p14="http://schemas.microsoft.com/office/powerpoint/2010/main" val="176020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20</a:t>
            </a:fld>
            <a:endParaRPr lang="en-US" dirty="0"/>
          </a:p>
        </p:txBody>
      </p:sp>
    </p:spTree>
    <p:extLst>
      <p:ext uri="{BB962C8B-B14F-4D97-AF65-F5344CB8AC3E}">
        <p14:creationId xmlns:p14="http://schemas.microsoft.com/office/powerpoint/2010/main" val="22727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263" y="4445257"/>
            <a:ext cx="5560060" cy="3636705"/>
          </a:xfrm>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21</a:t>
            </a:fld>
            <a:endParaRPr lang="en-US" dirty="0"/>
          </a:p>
        </p:txBody>
      </p:sp>
    </p:spTree>
    <p:extLst>
      <p:ext uri="{BB962C8B-B14F-4D97-AF65-F5344CB8AC3E}">
        <p14:creationId xmlns:p14="http://schemas.microsoft.com/office/powerpoint/2010/main" val="355975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9078367-39FE-43D1-B93C-B944BD36BBC6}" type="slidenum">
              <a:rPr lang="en-US" smtClean="0"/>
              <a:t>22</a:t>
            </a:fld>
            <a:endParaRPr lang="en-US" dirty="0"/>
          </a:p>
        </p:txBody>
      </p:sp>
      <p:sp>
        <p:nvSpPr>
          <p:cNvPr id="6" name="Notes Placeholder 5">
            <a:extLst>
              <a:ext uri="{FF2B5EF4-FFF2-40B4-BE49-F238E27FC236}">
                <a16:creationId xmlns:a16="http://schemas.microsoft.com/office/drawing/2014/main" id="{B12A9F13-6DB3-4C64-83AA-D91FE0F01F2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1963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23</a:t>
            </a:fld>
            <a:endParaRPr lang="en-US" dirty="0"/>
          </a:p>
        </p:txBody>
      </p:sp>
    </p:spTree>
    <p:extLst>
      <p:ext uri="{BB962C8B-B14F-4D97-AF65-F5344CB8AC3E}">
        <p14:creationId xmlns:p14="http://schemas.microsoft.com/office/powerpoint/2010/main" val="484756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24</a:t>
            </a:fld>
            <a:endParaRPr lang="en-US" dirty="0"/>
          </a:p>
        </p:txBody>
      </p:sp>
    </p:spTree>
    <p:extLst>
      <p:ext uri="{BB962C8B-B14F-4D97-AF65-F5344CB8AC3E}">
        <p14:creationId xmlns:p14="http://schemas.microsoft.com/office/powerpoint/2010/main" val="484756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25</a:t>
            </a:fld>
            <a:endParaRPr lang="en-US" dirty="0"/>
          </a:p>
        </p:txBody>
      </p:sp>
    </p:spTree>
    <p:extLst>
      <p:ext uri="{BB962C8B-B14F-4D97-AF65-F5344CB8AC3E}">
        <p14:creationId xmlns:p14="http://schemas.microsoft.com/office/powerpoint/2010/main" val="429484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3</a:t>
            </a:fld>
            <a:endParaRPr lang="en-US" dirty="0"/>
          </a:p>
        </p:txBody>
      </p:sp>
    </p:spTree>
    <p:extLst>
      <p:ext uri="{BB962C8B-B14F-4D97-AF65-F5344CB8AC3E}">
        <p14:creationId xmlns:p14="http://schemas.microsoft.com/office/powerpoint/2010/main" val="409345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4</a:t>
            </a:fld>
            <a:endParaRPr lang="en-US" dirty="0"/>
          </a:p>
        </p:txBody>
      </p:sp>
    </p:spTree>
    <p:extLst>
      <p:ext uri="{BB962C8B-B14F-4D97-AF65-F5344CB8AC3E}">
        <p14:creationId xmlns:p14="http://schemas.microsoft.com/office/powerpoint/2010/main" val="191771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5</a:t>
            </a:fld>
            <a:endParaRPr lang="en-US" dirty="0"/>
          </a:p>
        </p:txBody>
      </p:sp>
    </p:spTree>
    <p:extLst>
      <p:ext uri="{BB962C8B-B14F-4D97-AF65-F5344CB8AC3E}">
        <p14:creationId xmlns:p14="http://schemas.microsoft.com/office/powerpoint/2010/main" val="209187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6</a:t>
            </a:fld>
            <a:endParaRPr lang="en-US" dirty="0"/>
          </a:p>
        </p:txBody>
      </p:sp>
    </p:spTree>
    <p:extLst>
      <p:ext uri="{BB962C8B-B14F-4D97-AF65-F5344CB8AC3E}">
        <p14:creationId xmlns:p14="http://schemas.microsoft.com/office/powerpoint/2010/main" val="212122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7</a:t>
            </a:fld>
            <a:endParaRPr lang="en-US" dirty="0"/>
          </a:p>
        </p:txBody>
      </p:sp>
    </p:spTree>
    <p:extLst>
      <p:ext uri="{BB962C8B-B14F-4D97-AF65-F5344CB8AC3E}">
        <p14:creationId xmlns:p14="http://schemas.microsoft.com/office/powerpoint/2010/main" val="54221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78367-39FE-43D1-B93C-B944BD36BBC6}" type="slidenum">
              <a:rPr lang="en-US" smtClean="0"/>
              <a:t>8</a:t>
            </a:fld>
            <a:endParaRPr lang="en-US" dirty="0"/>
          </a:p>
        </p:txBody>
      </p:sp>
    </p:spTree>
    <p:extLst>
      <p:ext uri="{BB962C8B-B14F-4D97-AF65-F5344CB8AC3E}">
        <p14:creationId xmlns:p14="http://schemas.microsoft.com/office/powerpoint/2010/main" val="127392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i="0" dirty="0">
              <a:solidFill>
                <a:schemeClr val="accent1"/>
              </a:solidFill>
              <a:effectLst/>
            </a:endParaRPr>
          </a:p>
        </p:txBody>
      </p:sp>
      <p:sp>
        <p:nvSpPr>
          <p:cNvPr id="4" name="Slide Number Placeholder 3"/>
          <p:cNvSpPr>
            <a:spLocks noGrp="1"/>
          </p:cNvSpPr>
          <p:nvPr>
            <p:ph type="sldNum" sz="quarter" idx="5"/>
          </p:nvPr>
        </p:nvSpPr>
        <p:spPr/>
        <p:txBody>
          <a:bodyPr/>
          <a:lstStyle/>
          <a:p>
            <a:fld id="{59078367-39FE-43D1-B93C-B944BD36BBC6}" type="slidenum">
              <a:rPr lang="en-US" smtClean="0"/>
              <a:t>9</a:t>
            </a:fld>
            <a:endParaRPr lang="en-US" dirty="0"/>
          </a:p>
        </p:txBody>
      </p:sp>
    </p:spTree>
    <p:extLst>
      <p:ext uri="{BB962C8B-B14F-4D97-AF65-F5344CB8AC3E}">
        <p14:creationId xmlns:p14="http://schemas.microsoft.com/office/powerpoint/2010/main" val="255586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33EE-AF6E-4D5D-8FC7-5F97324AD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ECCD2A-7452-446E-9B35-E40F2888ED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C4CB81-2E66-4B97-88C0-18677DAD30BE}"/>
              </a:ext>
            </a:extLst>
          </p:cNvPr>
          <p:cNvSpPr>
            <a:spLocks noGrp="1"/>
          </p:cNvSpPr>
          <p:nvPr>
            <p:ph type="dt" sz="half" idx="10"/>
          </p:nvPr>
        </p:nvSpPr>
        <p:spPr/>
        <p:txBody>
          <a:bodyPr/>
          <a:lstStyle/>
          <a:p>
            <a:fld id="{9334D819-9F07-4261-B09B-9E467E5D9002}" type="datetimeFigureOut">
              <a:rPr lang="en-US" smtClean="0"/>
              <a:pPr/>
              <a:t>8/7/2020</a:t>
            </a:fld>
            <a:endParaRPr lang="en-US" dirty="0"/>
          </a:p>
        </p:txBody>
      </p:sp>
      <p:sp>
        <p:nvSpPr>
          <p:cNvPr id="5" name="Footer Placeholder 4">
            <a:extLst>
              <a:ext uri="{FF2B5EF4-FFF2-40B4-BE49-F238E27FC236}">
                <a16:creationId xmlns:a16="http://schemas.microsoft.com/office/drawing/2014/main" id="{61A4D5E4-C427-4A1D-9485-10BC23A33C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4E2645-9B3D-47C1-996A-EDBDE44BD6F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3351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436-8A3F-4B02-BAB1-F2134EA2A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3CDE3-8A2E-4185-9A88-1BA6C9CE66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46887-7159-46C4-A1CD-1AF2074613BB}"/>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5" name="Footer Placeholder 4">
            <a:extLst>
              <a:ext uri="{FF2B5EF4-FFF2-40B4-BE49-F238E27FC236}">
                <a16:creationId xmlns:a16="http://schemas.microsoft.com/office/drawing/2014/main" id="{D502FFE1-111F-45FB-A75C-5C23823BC9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18E1A3-A70E-4949-A19A-7FB32BC85507}"/>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8809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B9C8A-2E3A-4D78-9F30-32CAE5F92F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DF8DC-14F4-498E-9C37-DB3BDFE2A9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ACB4C-538C-48A6-9F01-CE0667BB5B41}"/>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5" name="Footer Placeholder 4">
            <a:extLst>
              <a:ext uri="{FF2B5EF4-FFF2-40B4-BE49-F238E27FC236}">
                <a16:creationId xmlns:a16="http://schemas.microsoft.com/office/drawing/2014/main" id="{3030A3A9-AE43-4E6D-A898-4332A9BEC2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7BC8AC-A1FB-4F0B-AAFF-6E5E58026F9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1979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3C42-0069-4505-AB41-00B1155AED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5D861-A2DB-422A-8542-E16E1DD35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22BFC-91F2-4AEF-AABF-9969D00E21F4}"/>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5" name="Footer Placeholder 4">
            <a:extLst>
              <a:ext uri="{FF2B5EF4-FFF2-40B4-BE49-F238E27FC236}">
                <a16:creationId xmlns:a16="http://schemas.microsoft.com/office/drawing/2014/main" id="{853D281A-52EC-43A8-A3B8-4A4F69A250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F4B8F-D351-4494-9348-888609CAEAC3}"/>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1633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A4FA-FE8F-439E-B85B-019BAA294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492386-9F45-44F6-A45E-0F6636AE4B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53B134-828C-401D-8A13-7DA6C980D741}"/>
              </a:ext>
            </a:extLst>
          </p:cNvPr>
          <p:cNvSpPr>
            <a:spLocks noGrp="1"/>
          </p:cNvSpPr>
          <p:nvPr>
            <p:ph type="dt" sz="half" idx="10"/>
          </p:nvPr>
        </p:nvSpPr>
        <p:spPr/>
        <p:txBody>
          <a:bodyPr/>
          <a:lstStyle/>
          <a:p>
            <a:fld id="{9334D819-9F07-4261-B09B-9E467E5D9002}" type="datetimeFigureOut">
              <a:rPr lang="en-US" smtClean="0"/>
              <a:pPr/>
              <a:t>8/7/2020</a:t>
            </a:fld>
            <a:endParaRPr lang="en-US" dirty="0"/>
          </a:p>
        </p:txBody>
      </p:sp>
      <p:sp>
        <p:nvSpPr>
          <p:cNvPr id="5" name="Footer Placeholder 4">
            <a:extLst>
              <a:ext uri="{FF2B5EF4-FFF2-40B4-BE49-F238E27FC236}">
                <a16:creationId xmlns:a16="http://schemas.microsoft.com/office/drawing/2014/main" id="{FB0052C0-7F69-4870-B0C0-ECA21FC1BF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4432E-A489-417D-BEFC-FC8AA4E8AFE6}"/>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13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76EF-B125-4C25-98F1-59A23EFD9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56323-CCD6-4AFF-9A27-2754DE03CE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4BE00-55AE-4E54-B082-FF210681E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46EED-E02B-44DA-BEF3-392710A6C096}"/>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6" name="Footer Placeholder 5">
            <a:extLst>
              <a:ext uri="{FF2B5EF4-FFF2-40B4-BE49-F238E27FC236}">
                <a16:creationId xmlns:a16="http://schemas.microsoft.com/office/drawing/2014/main" id="{EB06E19F-26C1-476B-9253-C5EE081743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F82334-D6D9-4872-8FE6-41D58CE32343}"/>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70095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DAFA-DEC4-4D16-95CF-C6DEA5A8C1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DF2D99-EFDB-4030-BF65-99032B84B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FFC852-D4EC-42D0-BB36-BF5C779BE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83AED-9A97-4649-B3F7-9FFF45035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8F039E-A5E9-4AC0-9862-C045A32801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1921E8-4400-4DD3-A225-02F26E61135F}"/>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8" name="Footer Placeholder 7">
            <a:extLst>
              <a:ext uri="{FF2B5EF4-FFF2-40B4-BE49-F238E27FC236}">
                <a16:creationId xmlns:a16="http://schemas.microsoft.com/office/drawing/2014/main" id="{EBBE3F65-4BD6-4A4F-979C-D8989F92DE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F3B42-6EEC-4F73-817F-747F9E6E5FC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83840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EAD8-9AAE-4846-A21D-FB2B3CF754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D4612-7D78-48FF-AB38-3328C0A64FB4}"/>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4" name="Footer Placeholder 3">
            <a:extLst>
              <a:ext uri="{FF2B5EF4-FFF2-40B4-BE49-F238E27FC236}">
                <a16:creationId xmlns:a16="http://schemas.microsoft.com/office/drawing/2014/main" id="{1792F689-0E46-4943-8278-68706725F1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70689B-6987-4FA3-B4ED-09865DA1574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6701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06277-A95C-4328-843F-68E7632190C1}"/>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3" name="Footer Placeholder 2">
            <a:extLst>
              <a:ext uri="{FF2B5EF4-FFF2-40B4-BE49-F238E27FC236}">
                <a16:creationId xmlns:a16="http://schemas.microsoft.com/office/drawing/2014/main" id="{E4CEF5C6-C89D-49AE-8E60-46AC51779B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81EEEE-D204-49DA-8BC1-D21414B5216F}"/>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8077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2E00-936D-4621-8B3D-8962F7DE9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35808-8386-47A6-9FAE-8362120A7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D215D0-6DFA-48C5-8011-B77EC6272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ED765-CE24-4AEB-8977-9C22C14E65C2}"/>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6" name="Footer Placeholder 5">
            <a:extLst>
              <a:ext uri="{FF2B5EF4-FFF2-40B4-BE49-F238E27FC236}">
                <a16:creationId xmlns:a16="http://schemas.microsoft.com/office/drawing/2014/main" id="{0B17518F-DEE6-4BCF-A85E-F81B92C971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C83396-2C04-4BB7-A7DB-4F16FDC82AA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781730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62E5-7F4B-44DE-A4FE-9C1691A8C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3C9B61-D967-438F-82FB-D3EE171D2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F2C4BB-497F-421E-997A-0BAD1339A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E01FF-9D81-4923-837D-A6E1C0395BDA}"/>
              </a:ext>
            </a:extLst>
          </p:cNvPr>
          <p:cNvSpPr>
            <a:spLocks noGrp="1"/>
          </p:cNvSpPr>
          <p:nvPr>
            <p:ph type="dt" sz="half" idx="10"/>
          </p:nvPr>
        </p:nvSpPr>
        <p:spPr/>
        <p:txBody>
          <a:bodyPr/>
          <a:lstStyle/>
          <a:p>
            <a:fld id="{9334D819-9F07-4261-B09B-9E467E5D9002}" type="datetimeFigureOut">
              <a:rPr lang="en-US" smtClean="0"/>
              <a:t>8/7/2020</a:t>
            </a:fld>
            <a:endParaRPr lang="en-US" dirty="0"/>
          </a:p>
        </p:txBody>
      </p:sp>
      <p:sp>
        <p:nvSpPr>
          <p:cNvPr id="6" name="Footer Placeholder 5">
            <a:extLst>
              <a:ext uri="{FF2B5EF4-FFF2-40B4-BE49-F238E27FC236}">
                <a16:creationId xmlns:a16="http://schemas.microsoft.com/office/drawing/2014/main" id="{8AF8390A-7C98-4B34-BDB5-81B7D3B3A6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91AF9D-331B-444B-A303-CAD42CB010AF}"/>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3069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D25C8-3DB3-4BEB-B7CD-81E378A0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D37A7F-0E32-4BD5-BB27-748AEB274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505D5-DB45-4FEB-A0BE-921803D44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8/7/2020</a:t>
            </a:fld>
            <a:endParaRPr lang="en-US" dirty="0"/>
          </a:p>
        </p:txBody>
      </p:sp>
      <p:sp>
        <p:nvSpPr>
          <p:cNvPr id="5" name="Footer Placeholder 4">
            <a:extLst>
              <a:ext uri="{FF2B5EF4-FFF2-40B4-BE49-F238E27FC236}">
                <a16:creationId xmlns:a16="http://schemas.microsoft.com/office/drawing/2014/main" id="{E76AB83F-8BB3-4868-83B3-8E104434D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064271-DF9C-4995-B6ED-0685E0D7C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3341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hipaa/for-professionals/compliance-enforcement/agreements/srmc/press-release/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hipaa/for-professionals/compliance-enforcement/agreements/new-york-presbyterian-hospital/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hipaa/for-professionals/compliance-enforcement/agreements/new-york-presbyterian-hospital/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hs.gov/about/news/2018/09/20/unauthorized-disclosure-patients-protected-health-information-during-abc-filming.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propublica.org/article/ebola-infected-nurse-contends-dallas-hospital-violated-her-privac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cs@healthcareperformance.com" TargetMode="External"/><Relationship Id="rId7"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healthcareperformance.com/store" TargetMode="External"/><Relationship Id="rId4" Type="http://schemas.openxmlformats.org/officeDocument/2006/relationships/hyperlink" Target="http://www.healthcareperformance.com/blo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hipaa/for-professionals/faq/2023/film-and-media/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hipaa/for-professionals/special-topics/hipaa-covid19/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about/news/2017/05/10/texas-health-system-settles-potential-hipaa-disclosure-violation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73250" y="1098550"/>
            <a:ext cx="10318750" cy="4394200"/>
          </a:xfrm>
        </p:spPr>
        <p:txBody>
          <a:bodyPr/>
          <a:lstStyle/>
          <a:p>
            <a:r>
              <a:rPr lang="en-US" sz="3200" dirty="0"/>
              <a:t>Compliance </a:t>
            </a:r>
            <a:br>
              <a:rPr lang="en-US" sz="3200" dirty="0"/>
            </a:br>
            <a:r>
              <a:rPr lang="en-US" sz="3200" dirty="0"/>
              <a:t>lessons </a:t>
            </a:r>
            <a:br>
              <a:rPr lang="en-US" sz="3200" dirty="0"/>
            </a:br>
            <a:r>
              <a:rPr lang="en-US" sz="3200" dirty="0"/>
              <a:t>from </a:t>
            </a:r>
            <a:br>
              <a:rPr lang="en-US" sz="3200" dirty="0"/>
            </a:br>
            <a:r>
              <a:rPr lang="en-US" sz="3200" dirty="0"/>
              <a:t>nbc’s </a:t>
            </a:r>
            <a:br>
              <a:rPr lang="en-US" sz="3200" dirty="0"/>
            </a:br>
            <a:r>
              <a:rPr lang="en-US" sz="3200" dirty="0"/>
              <a:t>the office</a:t>
            </a:r>
            <a:br>
              <a:rPr lang="en-US" sz="3200" dirty="0"/>
            </a:br>
            <a:br>
              <a:rPr lang="en-US" sz="3200" dirty="0"/>
            </a:br>
            <a:r>
              <a:rPr lang="en-US" sz="2000" dirty="0"/>
              <a:t>July 21, 2020</a:t>
            </a:r>
            <a:endParaRPr lang="en-US" sz="3200" dirty="0"/>
          </a:p>
        </p:txBody>
      </p:sp>
      <p:sp>
        <p:nvSpPr>
          <p:cNvPr id="3" name="Subtitle 2"/>
          <p:cNvSpPr>
            <a:spLocks noGrp="1"/>
          </p:cNvSpPr>
          <p:nvPr>
            <p:ph type="subTitle" idx="4294967295"/>
          </p:nvPr>
        </p:nvSpPr>
        <p:spPr>
          <a:xfrm>
            <a:off x="4146550" y="6115050"/>
            <a:ext cx="8045450" cy="742950"/>
          </a:xfrm>
        </p:spPr>
        <p:txBody>
          <a:bodyPr>
            <a:normAutofit/>
          </a:bodyPr>
          <a:lstStyle/>
          <a:p>
            <a:r>
              <a:rPr lang="en-US" sz="3200" dirty="0">
                <a:solidFill>
                  <a:schemeClr val="bg2"/>
                </a:solidFill>
              </a:rPr>
              <a:t>Margaret Scavotto, JD, CHC, President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pic>
        <p:nvPicPr>
          <p:cNvPr id="6" name="Picture 5">
            <a:extLst>
              <a:ext uri="{FF2B5EF4-FFF2-40B4-BE49-F238E27FC236}">
                <a16:creationId xmlns:a16="http://schemas.microsoft.com/office/drawing/2014/main" id="{BB6AC2B9-6A48-47B5-944B-80101725C1C2}"/>
              </a:ext>
            </a:extLst>
          </p:cNvPr>
          <p:cNvPicPr>
            <a:picLocks noChangeAspect="1"/>
          </p:cNvPicPr>
          <p:nvPr/>
        </p:nvPicPr>
        <p:blipFill>
          <a:blip r:embed="rId4"/>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BD09F8F-7901-4960-AFB6-9EC50B8486BB}"/>
              </a:ext>
            </a:extLst>
          </p:cNvPr>
          <p:cNvSpPr txBox="1"/>
          <p:nvPr/>
        </p:nvSpPr>
        <p:spPr>
          <a:xfrm>
            <a:off x="3911600" y="2095500"/>
            <a:ext cx="4419600" cy="3416320"/>
          </a:xfrm>
          <a:prstGeom prst="rect">
            <a:avLst/>
          </a:prstGeom>
          <a:solidFill>
            <a:schemeClr val="accent4">
              <a:lumMod val="20000"/>
              <a:lumOff val="80000"/>
            </a:schemeClr>
          </a:solidFill>
        </p:spPr>
        <p:txBody>
          <a:bodyPr wrap="square" rtlCol="0">
            <a:spAutoFit/>
          </a:bodyPr>
          <a:lstStyle/>
          <a:p>
            <a:pPr algn="ctr"/>
            <a:endParaRPr lang="en-US" sz="3600" b="1" dirty="0">
              <a:solidFill>
                <a:schemeClr val="accent1"/>
              </a:solidFill>
            </a:endParaRPr>
          </a:p>
          <a:p>
            <a:pPr algn="ctr"/>
            <a:r>
              <a:rPr lang="en-US" sz="3600" b="1" dirty="0">
                <a:solidFill>
                  <a:schemeClr val="accent1"/>
                </a:solidFill>
              </a:rPr>
              <a:t>HIPAA </a:t>
            </a:r>
          </a:p>
          <a:p>
            <a:pPr algn="ctr"/>
            <a:r>
              <a:rPr lang="en-US" sz="3600" b="1" dirty="0">
                <a:solidFill>
                  <a:schemeClr val="accent1"/>
                </a:solidFill>
              </a:rPr>
              <a:t>&amp; PR PITFALLS</a:t>
            </a:r>
            <a:endParaRPr lang="en-US" sz="3600" b="1" i="1" dirty="0">
              <a:solidFill>
                <a:schemeClr val="accent1"/>
              </a:solidFill>
            </a:endParaRPr>
          </a:p>
          <a:p>
            <a:pPr algn="ctr"/>
            <a:endParaRPr lang="en-US" sz="2800" b="1" dirty="0">
              <a:solidFill>
                <a:schemeClr val="accent1"/>
              </a:solidFill>
            </a:endParaRPr>
          </a:p>
          <a:p>
            <a:pPr algn="ctr"/>
            <a:r>
              <a:rPr lang="en-US" sz="2000" b="1" dirty="0">
                <a:solidFill>
                  <a:schemeClr val="accent1"/>
                </a:solidFill>
              </a:rPr>
              <a:t>August 11, 2020</a:t>
            </a:r>
          </a:p>
          <a:p>
            <a:pPr algn="ctr"/>
            <a:endParaRPr lang="en-US" sz="2000" b="1" dirty="0">
              <a:solidFill>
                <a:schemeClr val="accent1"/>
              </a:solidFill>
            </a:endParaRPr>
          </a:p>
          <a:p>
            <a:pPr algn="ctr"/>
            <a:r>
              <a:rPr lang="en-US" sz="2000" b="1" dirty="0">
                <a:solidFill>
                  <a:schemeClr val="accent1"/>
                </a:solidFill>
              </a:rPr>
              <a:t>Margaret Scavotto, JD, CHC, President MPA</a:t>
            </a:r>
          </a:p>
        </p:txBody>
      </p:sp>
      <p:pic>
        <p:nvPicPr>
          <p:cNvPr id="8" name="Picture 7">
            <a:extLst>
              <a:ext uri="{FF2B5EF4-FFF2-40B4-BE49-F238E27FC236}">
                <a16:creationId xmlns:a16="http://schemas.microsoft.com/office/drawing/2014/main" id="{240791AC-1480-4700-839E-7A2A62AFD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750" y="5390626"/>
            <a:ext cx="1467374" cy="1467374"/>
          </a:xfrm>
          <a:prstGeom prst="rect">
            <a:avLst/>
          </a:prstGeom>
        </p:spPr>
      </p:pic>
    </p:spTree>
    <p:extLst>
      <p:ext uri="{BB962C8B-B14F-4D97-AF65-F5344CB8AC3E}">
        <p14:creationId xmlns:p14="http://schemas.microsoft.com/office/powerpoint/2010/main" val="21397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73250" y="1098550"/>
            <a:ext cx="10318750" cy="4394200"/>
          </a:xfrm>
        </p:spPr>
        <p:txBody>
          <a:bodyPr/>
          <a:lstStyle/>
          <a:p>
            <a:r>
              <a:rPr lang="en-US" sz="3200" dirty="0"/>
              <a:t>Compliance </a:t>
            </a:r>
            <a:br>
              <a:rPr lang="en-US" sz="3200" dirty="0"/>
            </a:br>
            <a:r>
              <a:rPr lang="en-US" sz="3200" dirty="0"/>
              <a:t>lessons </a:t>
            </a:r>
            <a:br>
              <a:rPr lang="en-US" sz="3200" dirty="0"/>
            </a:br>
            <a:r>
              <a:rPr lang="en-US" sz="3200" dirty="0"/>
              <a:t>from </a:t>
            </a:r>
            <a:br>
              <a:rPr lang="en-US" sz="3200" dirty="0"/>
            </a:br>
            <a:r>
              <a:rPr lang="en-US" sz="3200" dirty="0"/>
              <a:t>nbc’s </a:t>
            </a:r>
            <a:br>
              <a:rPr lang="en-US" sz="3200" dirty="0"/>
            </a:br>
            <a:r>
              <a:rPr lang="en-US" sz="3200" dirty="0"/>
              <a:t>the office</a:t>
            </a:r>
            <a:br>
              <a:rPr lang="en-US" sz="3200" dirty="0"/>
            </a:br>
            <a:br>
              <a:rPr lang="en-US" sz="3200" dirty="0"/>
            </a:br>
            <a:r>
              <a:rPr lang="en-US" sz="2000" dirty="0"/>
              <a:t>July 21, 2020</a:t>
            </a:r>
            <a:endParaRPr lang="en-US" sz="3200" dirty="0"/>
          </a:p>
        </p:txBody>
      </p:sp>
      <p:sp>
        <p:nvSpPr>
          <p:cNvPr id="3" name="Subtitle 2"/>
          <p:cNvSpPr>
            <a:spLocks noGrp="1"/>
          </p:cNvSpPr>
          <p:nvPr>
            <p:ph type="subTitle" idx="4294967295"/>
          </p:nvPr>
        </p:nvSpPr>
        <p:spPr>
          <a:xfrm>
            <a:off x="4146550" y="6115050"/>
            <a:ext cx="8045450" cy="742950"/>
          </a:xfrm>
        </p:spPr>
        <p:txBody>
          <a:bodyPr>
            <a:normAutofit/>
          </a:bodyPr>
          <a:lstStyle/>
          <a:p>
            <a:r>
              <a:rPr lang="en-US" sz="3200" dirty="0">
                <a:solidFill>
                  <a:schemeClr val="bg2"/>
                </a:solidFill>
              </a:rPr>
              <a:t>Margaret Scavotto, JD, CHC, President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pic>
        <p:nvPicPr>
          <p:cNvPr id="6" name="Picture 5">
            <a:extLst>
              <a:ext uri="{FF2B5EF4-FFF2-40B4-BE49-F238E27FC236}">
                <a16:creationId xmlns:a16="http://schemas.microsoft.com/office/drawing/2014/main" id="{BB6AC2B9-6A48-47B5-944B-80101725C1C2}"/>
              </a:ext>
            </a:extLst>
          </p:cNvPr>
          <p:cNvPicPr>
            <a:picLocks noChangeAspect="1"/>
          </p:cNvPicPr>
          <p:nvPr/>
        </p:nvPicPr>
        <p:blipFill>
          <a:blip r:embed="rId4"/>
          <a:stretch>
            <a:fillRect/>
          </a:stretch>
        </p:blipFill>
        <p:spPr>
          <a:xfrm>
            <a:off x="0" y="136525"/>
            <a:ext cx="12192000" cy="6858000"/>
          </a:xfrm>
          <a:prstGeom prst="rect">
            <a:avLst/>
          </a:prstGeom>
        </p:spPr>
      </p:pic>
      <p:sp>
        <p:nvSpPr>
          <p:cNvPr id="7" name="TextBox 6">
            <a:extLst>
              <a:ext uri="{FF2B5EF4-FFF2-40B4-BE49-F238E27FC236}">
                <a16:creationId xmlns:a16="http://schemas.microsoft.com/office/drawing/2014/main" id="{BBD09F8F-7901-4960-AFB6-9EC50B8486BB}"/>
              </a:ext>
            </a:extLst>
          </p:cNvPr>
          <p:cNvSpPr txBox="1"/>
          <p:nvPr/>
        </p:nvSpPr>
        <p:spPr>
          <a:xfrm>
            <a:off x="3911600" y="2258011"/>
            <a:ext cx="4381500" cy="3416320"/>
          </a:xfrm>
          <a:prstGeom prst="rect">
            <a:avLst/>
          </a:prstGeom>
          <a:solidFill>
            <a:srgbClr val="F1E1FF"/>
          </a:solidFill>
        </p:spPr>
        <p:txBody>
          <a:bodyPr wrap="square" rtlCol="0">
            <a:spAutoFit/>
          </a:bodyPr>
          <a:lstStyle/>
          <a:p>
            <a:pPr algn="ctr"/>
            <a:endParaRPr lang="en-US" sz="3600" b="1" dirty="0">
              <a:solidFill>
                <a:schemeClr val="accent1"/>
              </a:solidFill>
            </a:endParaRPr>
          </a:p>
          <a:p>
            <a:pPr algn="ctr"/>
            <a:r>
              <a:rPr lang="en-US" sz="3600" b="1" dirty="0">
                <a:solidFill>
                  <a:schemeClr val="accent1"/>
                </a:solidFill>
              </a:rPr>
              <a:t>Example 2:</a:t>
            </a:r>
          </a:p>
          <a:p>
            <a:pPr algn="ctr"/>
            <a:endParaRPr lang="en-US" sz="2000" b="1" dirty="0">
              <a:solidFill>
                <a:schemeClr val="accent1"/>
              </a:solidFill>
            </a:endParaRPr>
          </a:p>
          <a:p>
            <a:pPr algn="ctr"/>
            <a:r>
              <a:rPr lang="en-US" sz="3600" b="1" dirty="0">
                <a:solidFill>
                  <a:schemeClr val="accent1"/>
                </a:solidFill>
              </a:rPr>
              <a:t>A media interview and a group email </a:t>
            </a:r>
            <a:endParaRPr lang="en-US" sz="4000" b="1" dirty="0">
              <a:solidFill>
                <a:schemeClr val="accent1"/>
              </a:solidFill>
            </a:endParaRPr>
          </a:p>
          <a:p>
            <a:pPr algn="ctr"/>
            <a:endParaRPr lang="en-US" sz="2400" b="1" dirty="0">
              <a:solidFill>
                <a:schemeClr val="accent1"/>
              </a:solidFill>
            </a:endParaRPr>
          </a:p>
          <a:p>
            <a:pPr algn="ctr"/>
            <a:endParaRPr lang="en-US" sz="2800" b="1" dirty="0">
              <a:solidFill>
                <a:schemeClr val="accent1"/>
              </a:solidFill>
            </a:endParaRPr>
          </a:p>
        </p:txBody>
      </p:sp>
    </p:spTree>
    <p:extLst>
      <p:ext uri="{BB962C8B-B14F-4D97-AF65-F5344CB8AC3E}">
        <p14:creationId xmlns:p14="http://schemas.microsoft.com/office/powerpoint/2010/main" val="191456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AF66-C9B2-4CB5-B981-696B84E5C1F9}"/>
              </a:ext>
            </a:extLst>
          </p:cNvPr>
          <p:cNvSpPr>
            <a:spLocks noGrp="1"/>
          </p:cNvSpPr>
          <p:nvPr>
            <p:ph type="title"/>
          </p:nvPr>
        </p:nvSpPr>
        <p:spPr/>
        <p:txBody>
          <a:bodyPr/>
          <a:lstStyle/>
          <a:p>
            <a:r>
              <a:rPr lang="en-US" dirty="0">
                <a:solidFill>
                  <a:schemeClr val="accent1"/>
                </a:solidFill>
                <a:latin typeface="Arial Black" panose="020B0A04020102020204" pitchFamily="34" charset="0"/>
              </a:rPr>
              <a:t>A media interview and a group email</a:t>
            </a:r>
          </a:p>
        </p:txBody>
      </p:sp>
      <p:sp>
        <p:nvSpPr>
          <p:cNvPr id="3" name="Content Placeholder 2">
            <a:extLst>
              <a:ext uri="{FF2B5EF4-FFF2-40B4-BE49-F238E27FC236}">
                <a16:creationId xmlns:a16="http://schemas.microsoft.com/office/drawing/2014/main" id="{EE0A187E-0707-4889-B5FA-E44762D04EC3}"/>
              </a:ext>
            </a:extLst>
          </p:cNvPr>
          <p:cNvSpPr>
            <a:spLocks noGrp="1"/>
          </p:cNvSpPr>
          <p:nvPr>
            <p:ph idx="1"/>
          </p:nvPr>
        </p:nvSpPr>
        <p:spPr>
          <a:xfrm>
            <a:off x="838200" y="1825625"/>
            <a:ext cx="10515600" cy="3870325"/>
          </a:xfrm>
        </p:spPr>
        <p:txBody>
          <a:bodyPr>
            <a:normAutofit fontScale="85000" lnSpcReduction="20000"/>
          </a:bodyPr>
          <a:lstStyle/>
          <a:p>
            <a:pPr marL="0" indent="0" algn="l">
              <a:lnSpc>
                <a:spcPct val="120000"/>
              </a:lnSpc>
              <a:buNone/>
            </a:pPr>
            <a:r>
              <a:rPr lang="en-US" b="1" dirty="0">
                <a:solidFill>
                  <a:schemeClr val="accent1"/>
                </a:solidFill>
              </a:rPr>
              <a:t>M</a:t>
            </a:r>
            <a:r>
              <a:rPr lang="en-US" sz="2800" b="1" i="0" dirty="0">
                <a:solidFill>
                  <a:schemeClr val="accent1"/>
                </a:solidFill>
                <a:effectLst/>
              </a:rPr>
              <a:t>edical center senior leaders “met with media to discuss medical services provided to a patient” and “impermissibly shared details about the patient’s medical condition, diagnosis and treatment in an email to the entire workforce.” The medical center “failed to safeguard the patient’s [PHI] from impermissible disclosure by intentionally disclosing PHI to multiple media outlets on at least three separate occasions, without a valid written authorization.”</a:t>
            </a:r>
            <a:endParaRPr lang="en-US" b="1" dirty="0">
              <a:solidFill>
                <a:schemeClr val="accent1"/>
              </a:solidFill>
            </a:endParaRPr>
          </a:p>
          <a:p>
            <a:pPr algn="l"/>
            <a:endParaRPr lang="en-US" b="1" dirty="0">
              <a:solidFill>
                <a:schemeClr val="accent1"/>
              </a:solidFill>
            </a:endParaRPr>
          </a:p>
          <a:p>
            <a:pPr marL="0" indent="0" algn="l">
              <a:buNone/>
            </a:pPr>
            <a:endParaRPr lang="en-US" b="1" dirty="0">
              <a:solidFill>
                <a:schemeClr val="accent1"/>
              </a:solidFill>
            </a:endParaRPr>
          </a:p>
          <a:p>
            <a:pPr marL="0" indent="0" algn="l">
              <a:buNone/>
            </a:pPr>
            <a:r>
              <a:rPr lang="en-US" dirty="0">
                <a:hlinkClick r:id="rId3"/>
              </a:rPr>
              <a:t>https://www.hhs.gov/hipaa/for-professionals/compliance-enforcement/agreements/srmc/press-release/index.html</a:t>
            </a:r>
            <a:endParaRPr lang="en-US" i="0" dirty="0">
              <a:solidFill>
                <a:schemeClr val="accent1"/>
              </a:solidFill>
              <a:effectLst/>
            </a:endParaRPr>
          </a:p>
        </p:txBody>
      </p:sp>
      <p:pic>
        <p:nvPicPr>
          <p:cNvPr id="5" name="Picture 4">
            <a:extLst>
              <a:ext uri="{FF2B5EF4-FFF2-40B4-BE49-F238E27FC236}">
                <a16:creationId xmlns:a16="http://schemas.microsoft.com/office/drawing/2014/main" id="{21EE394C-EA1A-4049-9425-282BD57C6199}"/>
              </a:ext>
            </a:extLst>
          </p:cNvPr>
          <p:cNvPicPr>
            <a:picLocks noChangeAspect="1"/>
          </p:cNvPicPr>
          <p:nvPr/>
        </p:nvPicPr>
        <p:blipFill>
          <a:blip r:embed="rId4"/>
          <a:stretch>
            <a:fillRect/>
          </a:stretch>
        </p:blipFill>
        <p:spPr>
          <a:xfrm>
            <a:off x="9714752" y="4044864"/>
            <a:ext cx="1639048" cy="1860636"/>
          </a:xfrm>
          <a:prstGeom prst="rect">
            <a:avLst/>
          </a:prstGeom>
        </p:spPr>
      </p:pic>
      <p:sp>
        <p:nvSpPr>
          <p:cNvPr id="7" name="Rectangle 6">
            <a:extLst>
              <a:ext uri="{FF2B5EF4-FFF2-40B4-BE49-F238E27FC236}">
                <a16:creationId xmlns:a16="http://schemas.microsoft.com/office/drawing/2014/main" id="{2D49E6E3-4382-4AA0-9E4B-AACEA5E5180F}"/>
              </a:ext>
            </a:extLst>
          </p:cNvPr>
          <p:cNvSpPr/>
          <p:nvPr/>
        </p:nvSpPr>
        <p:spPr>
          <a:xfrm>
            <a:off x="0" y="5905500"/>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753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73250" y="1098550"/>
            <a:ext cx="10318750" cy="4394200"/>
          </a:xfrm>
        </p:spPr>
        <p:txBody>
          <a:bodyPr/>
          <a:lstStyle/>
          <a:p>
            <a:r>
              <a:rPr lang="en-US" sz="3200" dirty="0"/>
              <a:t>Compliance </a:t>
            </a:r>
            <a:br>
              <a:rPr lang="en-US" sz="3200" dirty="0"/>
            </a:br>
            <a:r>
              <a:rPr lang="en-US" sz="3200" dirty="0"/>
              <a:t>lessons </a:t>
            </a:r>
            <a:br>
              <a:rPr lang="en-US" sz="3200" dirty="0"/>
            </a:br>
            <a:r>
              <a:rPr lang="en-US" sz="3200" dirty="0"/>
              <a:t>from </a:t>
            </a:r>
            <a:br>
              <a:rPr lang="en-US" sz="3200" dirty="0"/>
            </a:br>
            <a:r>
              <a:rPr lang="en-US" sz="3200" dirty="0"/>
              <a:t>nbc’s </a:t>
            </a:r>
            <a:br>
              <a:rPr lang="en-US" sz="3200" dirty="0"/>
            </a:br>
            <a:r>
              <a:rPr lang="en-US" sz="3200" dirty="0"/>
              <a:t>the office</a:t>
            </a:r>
            <a:br>
              <a:rPr lang="en-US" sz="3200" dirty="0"/>
            </a:br>
            <a:br>
              <a:rPr lang="en-US" sz="3200" dirty="0"/>
            </a:br>
            <a:r>
              <a:rPr lang="en-US" sz="2000" dirty="0"/>
              <a:t>July 21, 2020</a:t>
            </a:r>
            <a:endParaRPr lang="en-US" sz="3200" dirty="0"/>
          </a:p>
        </p:txBody>
      </p:sp>
      <p:sp>
        <p:nvSpPr>
          <p:cNvPr id="3" name="Subtitle 2"/>
          <p:cNvSpPr>
            <a:spLocks noGrp="1"/>
          </p:cNvSpPr>
          <p:nvPr>
            <p:ph type="subTitle" idx="4294967295"/>
          </p:nvPr>
        </p:nvSpPr>
        <p:spPr>
          <a:xfrm>
            <a:off x="4146550" y="6115050"/>
            <a:ext cx="8045450" cy="742950"/>
          </a:xfrm>
        </p:spPr>
        <p:txBody>
          <a:bodyPr>
            <a:normAutofit/>
          </a:bodyPr>
          <a:lstStyle/>
          <a:p>
            <a:r>
              <a:rPr lang="en-US" sz="3200" dirty="0">
                <a:solidFill>
                  <a:schemeClr val="bg2"/>
                </a:solidFill>
              </a:rPr>
              <a:t>Margaret Scavotto, JD, CHC, President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pic>
        <p:nvPicPr>
          <p:cNvPr id="6" name="Picture 5">
            <a:extLst>
              <a:ext uri="{FF2B5EF4-FFF2-40B4-BE49-F238E27FC236}">
                <a16:creationId xmlns:a16="http://schemas.microsoft.com/office/drawing/2014/main" id="{BB6AC2B9-6A48-47B5-944B-80101725C1C2}"/>
              </a:ext>
            </a:extLst>
          </p:cNvPr>
          <p:cNvPicPr>
            <a:picLocks noChangeAspect="1"/>
          </p:cNvPicPr>
          <p:nvPr/>
        </p:nvPicPr>
        <p:blipFill>
          <a:blip r:embed="rId4"/>
          <a:stretch>
            <a:fillRect/>
          </a:stretch>
        </p:blipFill>
        <p:spPr>
          <a:xfrm>
            <a:off x="0" y="136525"/>
            <a:ext cx="12192000" cy="6858000"/>
          </a:xfrm>
          <a:prstGeom prst="rect">
            <a:avLst/>
          </a:prstGeom>
        </p:spPr>
      </p:pic>
      <p:sp>
        <p:nvSpPr>
          <p:cNvPr id="7" name="TextBox 6">
            <a:extLst>
              <a:ext uri="{FF2B5EF4-FFF2-40B4-BE49-F238E27FC236}">
                <a16:creationId xmlns:a16="http://schemas.microsoft.com/office/drawing/2014/main" id="{BBD09F8F-7901-4960-AFB6-9EC50B8486BB}"/>
              </a:ext>
            </a:extLst>
          </p:cNvPr>
          <p:cNvSpPr txBox="1"/>
          <p:nvPr/>
        </p:nvSpPr>
        <p:spPr>
          <a:xfrm>
            <a:off x="3937000" y="2283411"/>
            <a:ext cx="4343399" cy="3293209"/>
          </a:xfrm>
          <a:prstGeom prst="rect">
            <a:avLst/>
          </a:prstGeom>
          <a:solidFill>
            <a:schemeClr val="accent5">
              <a:lumMod val="20000"/>
              <a:lumOff val="80000"/>
            </a:schemeClr>
          </a:solidFill>
        </p:spPr>
        <p:txBody>
          <a:bodyPr wrap="square" rtlCol="0">
            <a:spAutoFit/>
          </a:bodyPr>
          <a:lstStyle/>
          <a:p>
            <a:pPr algn="ctr"/>
            <a:endParaRPr lang="en-US" sz="2800" b="1" dirty="0">
              <a:solidFill>
                <a:schemeClr val="accent1"/>
              </a:solidFill>
            </a:endParaRPr>
          </a:p>
          <a:p>
            <a:pPr algn="ctr"/>
            <a:r>
              <a:rPr lang="en-US" sz="3600" b="1" dirty="0">
                <a:solidFill>
                  <a:schemeClr val="accent1"/>
                </a:solidFill>
              </a:rPr>
              <a:t>Example Three:</a:t>
            </a:r>
          </a:p>
          <a:p>
            <a:pPr algn="ctr"/>
            <a:endParaRPr lang="en-US" sz="3600" b="1" dirty="0">
              <a:solidFill>
                <a:schemeClr val="accent1"/>
              </a:solidFill>
            </a:endParaRPr>
          </a:p>
          <a:p>
            <a:pPr algn="ctr"/>
            <a:r>
              <a:rPr lang="en-US" sz="3600" b="1" dirty="0">
                <a:solidFill>
                  <a:schemeClr val="accent1"/>
                </a:solidFill>
              </a:rPr>
              <a:t>A TV crew and a garbage truck</a:t>
            </a:r>
            <a:endParaRPr lang="en-US" sz="4000" b="1" dirty="0">
              <a:solidFill>
                <a:schemeClr val="accent1"/>
              </a:solidFill>
            </a:endParaRPr>
          </a:p>
          <a:p>
            <a:pPr algn="ctr"/>
            <a:endParaRPr lang="en-US" sz="3600" b="1" dirty="0">
              <a:solidFill>
                <a:schemeClr val="accent1"/>
              </a:solidFill>
            </a:endParaRPr>
          </a:p>
        </p:txBody>
      </p:sp>
    </p:spTree>
    <p:extLst>
      <p:ext uri="{BB962C8B-B14F-4D97-AF65-F5344CB8AC3E}">
        <p14:creationId xmlns:p14="http://schemas.microsoft.com/office/powerpoint/2010/main" val="145259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0A11-02FC-44C1-A230-641D8569D0B9}"/>
              </a:ext>
            </a:extLst>
          </p:cNvPr>
          <p:cNvSpPr>
            <a:spLocks noGrp="1"/>
          </p:cNvSpPr>
          <p:nvPr>
            <p:ph type="title"/>
          </p:nvPr>
        </p:nvSpPr>
        <p:spPr/>
        <p:txBody>
          <a:bodyPr>
            <a:normAutofit/>
          </a:bodyPr>
          <a:lstStyle/>
          <a:p>
            <a:r>
              <a:rPr lang="en-US" sz="3600" b="1" dirty="0">
                <a:solidFill>
                  <a:schemeClr val="accent1"/>
                </a:solidFill>
                <a:latin typeface="Arial Black" panose="020B0A04020102020204" pitchFamily="34" charset="0"/>
              </a:rPr>
              <a:t>A TV crew and a garbage truck</a:t>
            </a:r>
          </a:p>
        </p:txBody>
      </p:sp>
      <p:sp>
        <p:nvSpPr>
          <p:cNvPr id="3" name="Content Placeholder 2">
            <a:extLst>
              <a:ext uri="{FF2B5EF4-FFF2-40B4-BE49-F238E27FC236}">
                <a16:creationId xmlns:a16="http://schemas.microsoft.com/office/drawing/2014/main" id="{6C972806-AD2E-454D-8AAC-63581C171BD9}"/>
              </a:ext>
            </a:extLst>
          </p:cNvPr>
          <p:cNvSpPr>
            <a:spLocks noGrp="1"/>
          </p:cNvSpPr>
          <p:nvPr>
            <p:ph idx="1"/>
          </p:nvPr>
        </p:nvSpPr>
        <p:spPr/>
        <p:txBody>
          <a:bodyPr>
            <a:normAutofit fontScale="92500" lnSpcReduction="10000"/>
          </a:bodyPr>
          <a:lstStyle/>
          <a:p>
            <a:pPr algn="l"/>
            <a:r>
              <a:rPr lang="en-US" b="1" i="0" dirty="0">
                <a:solidFill>
                  <a:schemeClr val="accent1"/>
                </a:solidFill>
                <a:effectLst/>
              </a:rPr>
              <a:t>A NY hospital allowed the ABC TV show NY Med to film two of its patients in the emergency room, without obtaining their authorization. One of the filmed patients was dying; the other was in distress. Filming continued after a medical professional objected.</a:t>
            </a:r>
          </a:p>
          <a:p>
            <a:pPr algn="l"/>
            <a:r>
              <a:rPr lang="en-US" b="1" i="0" dirty="0">
                <a:solidFill>
                  <a:schemeClr val="accent1"/>
                </a:solidFill>
                <a:effectLst/>
              </a:rPr>
              <a:t>One of the patients filmed was a gentleman who was taken to the hospital after he was hit by a garbage truck. When NY Med aired, his voice was muffled and his face was blurred – but he was still </a:t>
            </a:r>
            <a:r>
              <a:rPr lang="en-US" b="1" i="0" u="none" strike="noStrike" dirty="0">
                <a:solidFill>
                  <a:schemeClr val="accent1"/>
                </a:solidFill>
                <a:effectLst/>
              </a:rPr>
              <a:t>recognized by his widow</a:t>
            </a:r>
            <a:r>
              <a:rPr lang="en-US" b="1" i="0" dirty="0">
                <a:solidFill>
                  <a:schemeClr val="accent1"/>
                </a:solidFill>
                <a:effectLst/>
              </a:rPr>
              <a:t>. </a:t>
            </a:r>
          </a:p>
          <a:p>
            <a:pPr algn="l"/>
            <a:r>
              <a:rPr lang="en-US" b="1" i="0" dirty="0">
                <a:solidFill>
                  <a:schemeClr val="accent1"/>
                </a:solidFill>
                <a:effectLst/>
              </a:rPr>
              <a:t>The hospital paid $2.2 million</a:t>
            </a:r>
          </a:p>
          <a:p>
            <a:pPr marL="0" indent="0" algn="l">
              <a:buNone/>
            </a:pPr>
            <a:endParaRPr lang="en-US" sz="1100" b="0" i="0" dirty="0">
              <a:solidFill>
                <a:schemeClr val="accent1"/>
              </a:solidFill>
              <a:effectLst/>
              <a:hlinkClick r:id="rId3"/>
            </a:endParaRPr>
          </a:p>
          <a:p>
            <a:pPr marL="0" indent="0" algn="l">
              <a:buNone/>
            </a:pPr>
            <a:r>
              <a:rPr lang="en-US" sz="2000" b="0" i="0" dirty="0">
                <a:solidFill>
                  <a:schemeClr val="accent1"/>
                </a:solidFill>
                <a:effectLst/>
                <a:hlinkClick r:id="rId3"/>
              </a:rPr>
              <a:t>https://www.hhs.gov/hipaa/for-professionals/compliance-enforcement/agreements/new-york-presbyterian-hospital/index.html</a:t>
            </a:r>
            <a:r>
              <a:rPr lang="en-US" sz="2000" dirty="0">
                <a:solidFill>
                  <a:schemeClr val="accent1"/>
                </a:solidFill>
              </a:rPr>
              <a:t> </a:t>
            </a:r>
            <a:endParaRPr lang="en-US" sz="2000" b="0" i="0" dirty="0">
              <a:solidFill>
                <a:schemeClr val="accent1"/>
              </a:solidFill>
              <a:effectLst/>
            </a:endParaRPr>
          </a:p>
          <a:p>
            <a:pPr algn="l"/>
            <a:endParaRPr lang="en-US" b="1" i="0" dirty="0">
              <a:solidFill>
                <a:schemeClr val="accent1"/>
              </a:solidFill>
              <a:effectLst/>
            </a:endParaRPr>
          </a:p>
        </p:txBody>
      </p:sp>
      <p:sp>
        <p:nvSpPr>
          <p:cNvPr id="5" name="Rectangle 4">
            <a:extLst>
              <a:ext uri="{FF2B5EF4-FFF2-40B4-BE49-F238E27FC236}">
                <a16:creationId xmlns:a16="http://schemas.microsoft.com/office/drawing/2014/main" id="{ECFEE638-8D72-4044-AA3B-11992AA7CB02}"/>
              </a:ext>
            </a:extLst>
          </p:cNvPr>
          <p:cNvSpPr/>
          <p:nvPr/>
        </p:nvSpPr>
        <p:spPr>
          <a:xfrm>
            <a:off x="0" y="5905500"/>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279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a:xfrm>
            <a:off x="1143000" y="2241550"/>
            <a:ext cx="5257800" cy="1325563"/>
          </a:xfrm>
        </p:spPr>
        <p:txBody>
          <a:bodyPr>
            <a:normAutofit/>
          </a:bodyPr>
          <a:lstStyle/>
          <a:p>
            <a:r>
              <a:rPr lang="en-US" sz="4000" dirty="0">
                <a:solidFill>
                  <a:schemeClr val="accent1"/>
                </a:solidFill>
                <a:latin typeface="Arial Black" panose="020B0A04020102020204" pitchFamily="34" charset="0"/>
              </a:rPr>
              <a:t>It happened again, in Boston</a:t>
            </a:r>
          </a:p>
        </p:txBody>
      </p:sp>
      <p:pic>
        <p:nvPicPr>
          <p:cNvPr id="4" name="Picture 3">
            <a:extLst>
              <a:ext uri="{FF2B5EF4-FFF2-40B4-BE49-F238E27FC236}">
                <a16:creationId xmlns:a16="http://schemas.microsoft.com/office/drawing/2014/main" id="{2B208C2F-22B8-4F39-A6F6-EF3DA41E4FB2}"/>
              </a:ext>
            </a:extLst>
          </p:cNvPr>
          <p:cNvPicPr>
            <a:picLocks noChangeAspect="1"/>
          </p:cNvPicPr>
          <p:nvPr/>
        </p:nvPicPr>
        <p:blipFill>
          <a:blip r:embed="rId3"/>
          <a:stretch>
            <a:fillRect/>
          </a:stretch>
        </p:blipFill>
        <p:spPr>
          <a:xfrm>
            <a:off x="7703501" y="2331850"/>
            <a:ext cx="2924757" cy="3292595"/>
          </a:xfrm>
          <a:prstGeom prst="rect">
            <a:avLst/>
          </a:prstGeom>
        </p:spPr>
      </p:pic>
      <p:sp>
        <p:nvSpPr>
          <p:cNvPr id="6" name="Rectangle 5">
            <a:extLst>
              <a:ext uri="{FF2B5EF4-FFF2-40B4-BE49-F238E27FC236}">
                <a16:creationId xmlns:a16="http://schemas.microsoft.com/office/drawing/2014/main" id="{35EA6C7B-B464-4248-A2EC-64CA0745AEFF}"/>
              </a:ext>
            </a:extLst>
          </p:cNvPr>
          <p:cNvSpPr/>
          <p:nvPr/>
        </p:nvSpPr>
        <p:spPr>
          <a:xfrm>
            <a:off x="0" y="5924362"/>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03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0A11-02FC-44C1-A230-641D8569D0B9}"/>
              </a:ext>
            </a:extLst>
          </p:cNvPr>
          <p:cNvSpPr>
            <a:spLocks noGrp="1"/>
          </p:cNvSpPr>
          <p:nvPr>
            <p:ph type="title"/>
          </p:nvPr>
        </p:nvSpPr>
        <p:spPr/>
        <p:txBody>
          <a:bodyPr>
            <a:normAutofit/>
          </a:bodyPr>
          <a:lstStyle/>
          <a:p>
            <a:r>
              <a:rPr lang="en-US" sz="3600" b="1" dirty="0">
                <a:solidFill>
                  <a:schemeClr val="accent1"/>
                </a:solidFill>
                <a:latin typeface="Arial Black" panose="020B0A04020102020204" pitchFamily="34" charset="0"/>
              </a:rPr>
              <a:t>A TV crew and 3 hospitals</a:t>
            </a:r>
          </a:p>
        </p:txBody>
      </p:sp>
      <p:sp>
        <p:nvSpPr>
          <p:cNvPr id="3" name="Content Placeholder 2">
            <a:extLst>
              <a:ext uri="{FF2B5EF4-FFF2-40B4-BE49-F238E27FC236}">
                <a16:creationId xmlns:a16="http://schemas.microsoft.com/office/drawing/2014/main" id="{6C972806-AD2E-454D-8AAC-63581C171BD9}"/>
              </a:ext>
            </a:extLst>
          </p:cNvPr>
          <p:cNvSpPr>
            <a:spLocks noGrp="1"/>
          </p:cNvSpPr>
          <p:nvPr>
            <p:ph idx="1"/>
          </p:nvPr>
        </p:nvSpPr>
        <p:spPr/>
        <p:txBody>
          <a:bodyPr>
            <a:normAutofit/>
          </a:bodyPr>
          <a:lstStyle/>
          <a:p>
            <a:r>
              <a:rPr lang="en-US" b="1" dirty="0">
                <a:solidFill>
                  <a:schemeClr val="accent1"/>
                </a:solidFill>
              </a:rPr>
              <a:t>3 Boston hospitals allowed an ABC film crew to film “Save My Life: Boston Trauma” on hospital property, without obtaining prior HIPAA authorizations.</a:t>
            </a:r>
          </a:p>
          <a:p>
            <a:r>
              <a:rPr lang="en-US" b="1" i="0" dirty="0">
                <a:solidFill>
                  <a:schemeClr val="accent1"/>
                </a:solidFill>
                <a:effectLst/>
              </a:rPr>
              <a:t>Collectively, the hospitals paid $990,000</a:t>
            </a:r>
            <a:endParaRPr lang="en-US" b="0" i="0" dirty="0">
              <a:solidFill>
                <a:schemeClr val="accent1"/>
              </a:solidFill>
              <a:effectLst/>
              <a:hlinkClick r:id="rId3"/>
            </a:endParaRPr>
          </a:p>
          <a:p>
            <a:pPr marL="0" indent="0" algn="l">
              <a:buNone/>
            </a:pPr>
            <a:r>
              <a:rPr lang="en-US" sz="2000" b="0" i="0" dirty="0">
                <a:solidFill>
                  <a:schemeClr val="accent1"/>
                </a:solidFill>
                <a:effectLst/>
              </a:rPr>
              <a:t> </a:t>
            </a:r>
          </a:p>
          <a:p>
            <a:pPr marL="0" indent="0" algn="l">
              <a:buNone/>
            </a:pPr>
            <a:r>
              <a:rPr lang="en-US" sz="2000" dirty="0">
                <a:hlinkClick r:id="rId4"/>
              </a:rPr>
              <a:t>https://www.hhs.gov/about/news/2018/09/20/unauthorized-disclosure-patients-protected-health-information-during-abc-filming.html</a:t>
            </a:r>
            <a:endParaRPr lang="en-US" sz="2000" b="1" i="0" dirty="0">
              <a:solidFill>
                <a:schemeClr val="accent1"/>
              </a:solidFill>
              <a:effectLst/>
            </a:endParaRPr>
          </a:p>
        </p:txBody>
      </p:sp>
      <p:sp>
        <p:nvSpPr>
          <p:cNvPr id="5" name="Rectangle 4">
            <a:extLst>
              <a:ext uri="{FF2B5EF4-FFF2-40B4-BE49-F238E27FC236}">
                <a16:creationId xmlns:a16="http://schemas.microsoft.com/office/drawing/2014/main" id="{ECFEE638-8D72-4044-AA3B-11992AA7CB02}"/>
              </a:ext>
            </a:extLst>
          </p:cNvPr>
          <p:cNvSpPr/>
          <p:nvPr/>
        </p:nvSpPr>
        <p:spPr>
          <a:xfrm>
            <a:off x="0" y="5905500"/>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918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73250" y="1098550"/>
            <a:ext cx="10318750" cy="4394200"/>
          </a:xfrm>
        </p:spPr>
        <p:txBody>
          <a:bodyPr/>
          <a:lstStyle/>
          <a:p>
            <a:r>
              <a:rPr lang="en-US" sz="3200" dirty="0"/>
              <a:t>Compliance </a:t>
            </a:r>
            <a:br>
              <a:rPr lang="en-US" sz="3200" dirty="0"/>
            </a:br>
            <a:r>
              <a:rPr lang="en-US" sz="3200" dirty="0"/>
              <a:t>lessons </a:t>
            </a:r>
            <a:br>
              <a:rPr lang="en-US" sz="3200" dirty="0"/>
            </a:br>
            <a:r>
              <a:rPr lang="en-US" sz="3200" dirty="0"/>
              <a:t>from </a:t>
            </a:r>
            <a:br>
              <a:rPr lang="en-US" sz="3200" dirty="0"/>
            </a:br>
            <a:r>
              <a:rPr lang="en-US" sz="3200" dirty="0"/>
              <a:t>nbc’s </a:t>
            </a:r>
            <a:br>
              <a:rPr lang="en-US" sz="3200" dirty="0"/>
            </a:br>
            <a:r>
              <a:rPr lang="en-US" sz="3200" dirty="0"/>
              <a:t>the office</a:t>
            </a:r>
            <a:br>
              <a:rPr lang="en-US" sz="3200" dirty="0"/>
            </a:br>
            <a:br>
              <a:rPr lang="en-US" sz="3200" dirty="0"/>
            </a:br>
            <a:r>
              <a:rPr lang="en-US" sz="2000" dirty="0"/>
              <a:t>July 21, 2020</a:t>
            </a:r>
            <a:endParaRPr lang="en-US" sz="3200" dirty="0"/>
          </a:p>
        </p:txBody>
      </p:sp>
      <p:sp>
        <p:nvSpPr>
          <p:cNvPr id="3" name="Subtitle 2"/>
          <p:cNvSpPr>
            <a:spLocks noGrp="1"/>
          </p:cNvSpPr>
          <p:nvPr>
            <p:ph type="subTitle" idx="4294967295"/>
          </p:nvPr>
        </p:nvSpPr>
        <p:spPr>
          <a:xfrm>
            <a:off x="4146550" y="6115050"/>
            <a:ext cx="8045450" cy="742950"/>
          </a:xfrm>
        </p:spPr>
        <p:txBody>
          <a:bodyPr>
            <a:normAutofit/>
          </a:bodyPr>
          <a:lstStyle/>
          <a:p>
            <a:r>
              <a:rPr lang="en-US" sz="3200" dirty="0">
                <a:solidFill>
                  <a:schemeClr val="bg2"/>
                </a:solidFill>
              </a:rPr>
              <a:t>Margaret Scavotto, JD, CHC, President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pic>
        <p:nvPicPr>
          <p:cNvPr id="6" name="Picture 5">
            <a:extLst>
              <a:ext uri="{FF2B5EF4-FFF2-40B4-BE49-F238E27FC236}">
                <a16:creationId xmlns:a16="http://schemas.microsoft.com/office/drawing/2014/main" id="{BB6AC2B9-6A48-47B5-944B-80101725C1C2}"/>
              </a:ext>
            </a:extLst>
          </p:cNvPr>
          <p:cNvPicPr>
            <a:picLocks noChangeAspect="1"/>
          </p:cNvPicPr>
          <p:nvPr/>
        </p:nvPicPr>
        <p:blipFill>
          <a:blip r:embed="rId4"/>
          <a:stretch>
            <a:fillRect/>
          </a:stretch>
        </p:blipFill>
        <p:spPr>
          <a:xfrm>
            <a:off x="0" y="136525"/>
            <a:ext cx="12192000" cy="6858000"/>
          </a:xfrm>
          <a:prstGeom prst="rect">
            <a:avLst/>
          </a:prstGeom>
        </p:spPr>
      </p:pic>
      <p:sp>
        <p:nvSpPr>
          <p:cNvPr id="7" name="TextBox 6">
            <a:extLst>
              <a:ext uri="{FF2B5EF4-FFF2-40B4-BE49-F238E27FC236}">
                <a16:creationId xmlns:a16="http://schemas.microsoft.com/office/drawing/2014/main" id="{BBD09F8F-7901-4960-AFB6-9EC50B8486BB}"/>
              </a:ext>
            </a:extLst>
          </p:cNvPr>
          <p:cNvSpPr txBox="1"/>
          <p:nvPr/>
        </p:nvSpPr>
        <p:spPr>
          <a:xfrm>
            <a:off x="3892550" y="2250797"/>
            <a:ext cx="4406900" cy="3477875"/>
          </a:xfrm>
          <a:prstGeom prst="rect">
            <a:avLst/>
          </a:prstGeom>
          <a:solidFill>
            <a:schemeClr val="accent2">
              <a:lumMod val="20000"/>
              <a:lumOff val="80000"/>
            </a:schemeClr>
          </a:solidFill>
        </p:spPr>
        <p:txBody>
          <a:bodyPr wrap="square" rtlCol="0">
            <a:spAutoFit/>
          </a:bodyPr>
          <a:lstStyle/>
          <a:p>
            <a:pPr algn="ctr"/>
            <a:endParaRPr lang="en-US" sz="4400" b="1" dirty="0">
              <a:solidFill>
                <a:schemeClr val="accent1"/>
              </a:solidFill>
            </a:endParaRPr>
          </a:p>
          <a:p>
            <a:pPr algn="ctr"/>
            <a:r>
              <a:rPr lang="en-US" sz="3600" b="1" dirty="0">
                <a:solidFill>
                  <a:schemeClr val="accent1"/>
                </a:solidFill>
              </a:rPr>
              <a:t>Example Four:</a:t>
            </a:r>
          </a:p>
          <a:p>
            <a:pPr algn="ctr"/>
            <a:endParaRPr lang="en-US" sz="3600" b="1" dirty="0">
              <a:solidFill>
                <a:schemeClr val="accent1"/>
              </a:solidFill>
            </a:endParaRPr>
          </a:p>
          <a:p>
            <a:pPr algn="ctr"/>
            <a:r>
              <a:rPr lang="en-US" sz="3600" b="1" dirty="0">
                <a:solidFill>
                  <a:schemeClr val="accent1"/>
                </a:solidFill>
              </a:rPr>
              <a:t>An Ebola survivor and a GoPro</a:t>
            </a:r>
            <a:endParaRPr lang="en-US" sz="6000" b="1" dirty="0">
              <a:solidFill>
                <a:schemeClr val="accent1"/>
              </a:solidFill>
            </a:endParaRPr>
          </a:p>
          <a:p>
            <a:pPr algn="ctr"/>
            <a:endParaRPr lang="en-US" sz="3200" b="1" dirty="0">
              <a:solidFill>
                <a:schemeClr val="accent1"/>
              </a:solidFill>
            </a:endParaRPr>
          </a:p>
        </p:txBody>
      </p:sp>
    </p:spTree>
    <p:extLst>
      <p:ext uri="{BB962C8B-B14F-4D97-AF65-F5344CB8AC3E}">
        <p14:creationId xmlns:p14="http://schemas.microsoft.com/office/powerpoint/2010/main" val="280697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0A11-02FC-44C1-A230-641D8569D0B9}"/>
              </a:ext>
            </a:extLst>
          </p:cNvPr>
          <p:cNvSpPr>
            <a:spLocks noGrp="1"/>
          </p:cNvSpPr>
          <p:nvPr>
            <p:ph type="title"/>
          </p:nvPr>
        </p:nvSpPr>
        <p:spPr/>
        <p:txBody>
          <a:bodyPr>
            <a:normAutofit/>
          </a:bodyPr>
          <a:lstStyle/>
          <a:p>
            <a:r>
              <a:rPr lang="en-US" sz="3600" b="1" dirty="0">
                <a:solidFill>
                  <a:schemeClr val="accent1"/>
                </a:solidFill>
                <a:latin typeface="Arial Black" panose="020B0A04020102020204" pitchFamily="34" charset="0"/>
              </a:rPr>
              <a:t>An Ebola survivor and a GoPro</a:t>
            </a:r>
          </a:p>
        </p:txBody>
      </p:sp>
      <p:sp>
        <p:nvSpPr>
          <p:cNvPr id="3" name="Content Placeholder 2">
            <a:extLst>
              <a:ext uri="{FF2B5EF4-FFF2-40B4-BE49-F238E27FC236}">
                <a16:creationId xmlns:a16="http://schemas.microsoft.com/office/drawing/2014/main" id="{6C972806-AD2E-454D-8AAC-63581C171BD9}"/>
              </a:ext>
            </a:extLst>
          </p:cNvPr>
          <p:cNvSpPr>
            <a:spLocks noGrp="1"/>
          </p:cNvSpPr>
          <p:nvPr>
            <p:ph idx="1"/>
          </p:nvPr>
        </p:nvSpPr>
        <p:spPr/>
        <p:txBody>
          <a:bodyPr>
            <a:normAutofit/>
          </a:bodyPr>
          <a:lstStyle/>
          <a:p>
            <a:pPr algn="l"/>
            <a:r>
              <a:rPr lang="en-US" b="1" i="0" dirty="0">
                <a:solidFill>
                  <a:schemeClr val="accent1"/>
                </a:solidFill>
                <a:effectLst/>
              </a:rPr>
              <a:t>A nurse contracted Ebola while treating a patient. While she was being treated, a doctor visited her hospital room with a GoPro camera under his hazmat suit and asked her how she was feeling. The hospital’s PR department published the video on its YouTube site and released it to the press as part of a PR campaign.</a:t>
            </a:r>
          </a:p>
        </p:txBody>
      </p:sp>
      <p:sp>
        <p:nvSpPr>
          <p:cNvPr id="5" name="Arrow: Right 4">
            <a:extLst>
              <a:ext uri="{FF2B5EF4-FFF2-40B4-BE49-F238E27FC236}">
                <a16:creationId xmlns:a16="http://schemas.microsoft.com/office/drawing/2014/main" id="{A7D93F3B-5C45-419D-AB6B-2125047D1E65}"/>
              </a:ext>
            </a:extLst>
          </p:cNvPr>
          <p:cNvSpPr/>
          <p:nvPr/>
        </p:nvSpPr>
        <p:spPr>
          <a:xfrm>
            <a:off x="838200" y="3627438"/>
            <a:ext cx="10287000" cy="160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POLL: Is there a HIPAA violation here?</a:t>
            </a:r>
          </a:p>
        </p:txBody>
      </p:sp>
      <p:sp>
        <p:nvSpPr>
          <p:cNvPr id="7" name="TextBox 6">
            <a:extLst>
              <a:ext uri="{FF2B5EF4-FFF2-40B4-BE49-F238E27FC236}">
                <a16:creationId xmlns:a16="http://schemas.microsoft.com/office/drawing/2014/main" id="{A4549893-F588-4648-B584-CE80CDEC7064}"/>
              </a:ext>
            </a:extLst>
          </p:cNvPr>
          <p:cNvSpPr txBox="1"/>
          <p:nvPr/>
        </p:nvSpPr>
        <p:spPr>
          <a:xfrm>
            <a:off x="838199" y="5383897"/>
            <a:ext cx="10201275" cy="830997"/>
          </a:xfrm>
          <a:prstGeom prst="rect">
            <a:avLst/>
          </a:prstGeom>
          <a:noFill/>
        </p:spPr>
        <p:txBody>
          <a:bodyPr wrap="square">
            <a:spAutoFit/>
          </a:bodyPr>
          <a:lstStyle/>
          <a:p>
            <a:r>
              <a:rPr lang="en-US" sz="2400" dirty="0">
                <a:hlinkClick r:id="rId3"/>
              </a:rPr>
              <a:t>https://www.propublica.org/article/ebola-infected-nurse-contends-dallas-hospital-violated-her-privacy</a:t>
            </a:r>
            <a:endParaRPr lang="en-US" sz="2400" dirty="0"/>
          </a:p>
        </p:txBody>
      </p:sp>
    </p:spTree>
    <p:extLst>
      <p:ext uri="{BB962C8B-B14F-4D97-AF65-F5344CB8AC3E}">
        <p14:creationId xmlns:p14="http://schemas.microsoft.com/office/powerpoint/2010/main" val="393979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73250" y="1098550"/>
            <a:ext cx="10318750" cy="4394200"/>
          </a:xfrm>
        </p:spPr>
        <p:txBody>
          <a:bodyPr/>
          <a:lstStyle/>
          <a:p>
            <a:r>
              <a:rPr lang="en-US" sz="3200" dirty="0"/>
              <a:t>Compliance </a:t>
            </a:r>
            <a:br>
              <a:rPr lang="en-US" sz="3200" dirty="0"/>
            </a:br>
            <a:r>
              <a:rPr lang="en-US" sz="3200" dirty="0"/>
              <a:t>lessons </a:t>
            </a:r>
            <a:br>
              <a:rPr lang="en-US" sz="3200" dirty="0"/>
            </a:br>
            <a:r>
              <a:rPr lang="en-US" sz="3200" dirty="0"/>
              <a:t>from </a:t>
            </a:r>
            <a:br>
              <a:rPr lang="en-US" sz="3200" dirty="0"/>
            </a:br>
            <a:r>
              <a:rPr lang="en-US" sz="3200" dirty="0"/>
              <a:t>nbc’s </a:t>
            </a:r>
            <a:br>
              <a:rPr lang="en-US" sz="3200" dirty="0"/>
            </a:br>
            <a:r>
              <a:rPr lang="en-US" sz="3200" dirty="0"/>
              <a:t>the office</a:t>
            </a:r>
            <a:br>
              <a:rPr lang="en-US" sz="3200" dirty="0"/>
            </a:br>
            <a:br>
              <a:rPr lang="en-US" sz="3200" dirty="0"/>
            </a:br>
            <a:r>
              <a:rPr lang="en-US" sz="2000" dirty="0"/>
              <a:t>July 21, 2020</a:t>
            </a:r>
            <a:endParaRPr lang="en-US" sz="3200" dirty="0"/>
          </a:p>
        </p:txBody>
      </p:sp>
      <p:sp>
        <p:nvSpPr>
          <p:cNvPr id="3" name="Subtitle 2"/>
          <p:cNvSpPr>
            <a:spLocks noGrp="1"/>
          </p:cNvSpPr>
          <p:nvPr>
            <p:ph type="subTitle" idx="4294967295"/>
          </p:nvPr>
        </p:nvSpPr>
        <p:spPr>
          <a:xfrm>
            <a:off x="4146550" y="6115050"/>
            <a:ext cx="8045450" cy="742950"/>
          </a:xfrm>
        </p:spPr>
        <p:txBody>
          <a:bodyPr>
            <a:normAutofit/>
          </a:bodyPr>
          <a:lstStyle/>
          <a:p>
            <a:r>
              <a:rPr lang="en-US" sz="3200" dirty="0">
                <a:solidFill>
                  <a:schemeClr val="bg2"/>
                </a:solidFill>
              </a:rPr>
              <a:t>Margaret Scavotto, JD, CHC, President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8" y="4452040"/>
            <a:ext cx="2269435" cy="2269435"/>
          </a:xfrm>
          <a:prstGeom prst="rect">
            <a:avLst/>
          </a:prstGeom>
        </p:spPr>
      </p:pic>
      <p:pic>
        <p:nvPicPr>
          <p:cNvPr id="6" name="Picture 5">
            <a:extLst>
              <a:ext uri="{FF2B5EF4-FFF2-40B4-BE49-F238E27FC236}">
                <a16:creationId xmlns:a16="http://schemas.microsoft.com/office/drawing/2014/main" id="{BB6AC2B9-6A48-47B5-944B-80101725C1C2}"/>
              </a:ext>
            </a:extLst>
          </p:cNvPr>
          <p:cNvPicPr>
            <a:picLocks noChangeAspect="1"/>
          </p:cNvPicPr>
          <p:nvPr/>
        </p:nvPicPr>
        <p:blipFill>
          <a:blip r:embed="rId4"/>
          <a:stretch>
            <a:fillRect/>
          </a:stretch>
        </p:blipFill>
        <p:spPr>
          <a:xfrm>
            <a:off x="0" y="136525"/>
            <a:ext cx="12192000" cy="6858000"/>
          </a:xfrm>
          <a:prstGeom prst="rect">
            <a:avLst/>
          </a:prstGeom>
        </p:spPr>
      </p:pic>
      <p:sp>
        <p:nvSpPr>
          <p:cNvPr id="7" name="TextBox 6">
            <a:extLst>
              <a:ext uri="{FF2B5EF4-FFF2-40B4-BE49-F238E27FC236}">
                <a16:creationId xmlns:a16="http://schemas.microsoft.com/office/drawing/2014/main" id="{BBD09F8F-7901-4960-AFB6-9EC50B8486BB}"/>
              </a:ext>
            </a:extLst>
          </p:cNvPr>
          <p:cNvSpPr txBox="1"/>
          <p:nvPr/>
        </p:nvSpPr>
        <p:spPr>
          <a:xfrm>
            <a:off x="3937000" y="2264470"/>
            <a:ext cx="4368799" cy="3416320"/>
          </a:xfrm>
          <a:prstGeom prst="rect">
            <a:avLst/>
          </a:prstGeom>
          <a:solidFill>
            <a:srgbClr val="F1E1FF"/>
          </a:solidFill>
        </p:spPr>
        <p:txBody>
          <a:bodyPr wrap="square" rtlCol="0">
            <a:spAutoFit/>
          </a:bodyPr>
          <a:lstStyle/>
          <a:p>
            <a:pPr algn="ctr"/>
            <a:r>
              <a:rPr lang="en-US" sz="3600" b="1" dirty="0">
                <a:solidFill>
                  <a:schemeClr val="accent1"/>
                </a:solidFill>
              </a:rPr>
              <a:t>Lesson Six:</a:t>
            </a:r>
          </a:p>
          <a:p>
            <a:pPr algn="ctr"/>
            <a:endParaRPr lang="en-US" sz="2400" b="1" dirty="0">
              <a:solidFill>
                <a:schemeClr val="accent1"/>
              </a:solidFill>
            </a:endParaRPr>
          </a:p>
          <a:p>
            <a:pPr algn="ctr"/>
            <a:r>
              <a:rPr lang="en-US" sz="4000" b="1" dirty="0">
                <a:solidFill>
                  <a:schemeClr val="accent1"/>
                </a:solidFill>
              </a:rPr>
              <a:t>Social media: the cheapest and most risky PR</a:t>
            </a:r>
          </a:p>
          <a:p>
            <a:pPr algn="ctr"/>
            <a:endParaRPr lang="en-US" sz="2800" b="1" dirty="0">
              <a:solidFill>
                <a:schemeClr val="accent1"/>
              </a:solidFill>
            </a:endParaRPr>
          </a:p>
          <a:p>
            <a:pPr algn="ctr"/>
            <a:endParaRPr lang="en-US" sz="800" b="1" dirty="0">
              <a:solidFill>
                <a:schemeClr val="accent1"/>
              </a:solidFill>
            </a:endParaRPr>
          </a:p>
        </p:txBody>
      </p:sp>
    </p:spTree>
    <p:extLst>
      <p:ext uri="{BB962C8B-B14F-4D97-AF65-F5344CB8AC3E}">
        <p14:creationId xmlns:p14="http://schemas.microsoft.com/office/powerpoint/2010/main" val="122958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87834"/>
            <a:ext cx="10178323" cy="746066"/>
          </a:xfrm>
        </p:spPr>
        <p:txBody>
          <a:bodyPr>
            <a:noAutofit/>
          </a:bodyPr>
          <a:lstStyle/>
          <a:p>
            <a:r>
              <a:rPr lang="en-US" sz="3600" b="1" dirty="0">
                <a:solidFill>
                  <a:schemeClr val="accent1"/>
                </a:solidFill>
                <a:latin typeface="Arial Black" panose="020B0A04020102020204" pitchFamily="34" charset="0"/>
              </a:rPr>
              <a:t>Sharing COVID connection stories</a:t>
            </a:r>
          </a:p>
        </p:txBody>
      </p:sp>
      <p:sp>
        <p:nvSpPr>
          <p:cNvPr id="3" name="Content Placeholder 2"/>
          <p:cNvSpPr>
            <a:spLocks noGrp="1"/>
          </p:cNvSpPr>
          <p:nvPr>
            <p:ph idx="1"/>
          </p:nvPr>
        </p:nvSpPr>
        <p:spPr>
          <a:xfrm>
            <a:off x="1365978" y="2730226"/>
            <a:ext cx="10191136" cy="2695193"/>
          </a:xfrm>
        </p:spPr>
        <p:txBody>
          <a:bodyPr>
            <a:noAutofit/>
          </a:bodyPr>
          <a:lstStyle/>
          <a:p>
            <a:pPr marL="0" indent="0">
              <a:buNone/>
            </a:pPr>
            <a:endParaRPr lang="en-US" sz="3600" b="1" dirty="0">
              <a:solidFill>
                <a:schemeClr val="tx2"/>
              </a:solidFill>
              <a:latin typeface="Calibri" panose="020F0502020204030204" pitchFamily="34" charset="0"/>
            </a:endParaRPr>
          </a:p>
          <a:p>
            <a:pPr marL="0" indent="0">
              <a:buNone/>
            </a:pPr>
            <a:endParaRPr lang="en-US" sz="2800" b="1" dirty="0">
              <a:solidFill>
                <a:schemeClr val="tx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4998BBD8-7488-41A7-AF42-5E17BA919BA4}" type="slidenum">
              <a:rPr lang="en-US" smtClean="0">
                <a:solidFill>
                  <a:prstClr val="black">
                    <a:lumMod val="65000"/>
                    <a:lumOff val="35000"/>
                  </a:prstClr>
                </a:solidFill>
              </a:rPr>
              <a:pPr/>
              <a:t>19</a:t>
            </a:fld>
            <a:endParaRPr lang="en-US" dirty="0">
              <a:solidFill>
                <a:prstClr val="black">
                  <a:lumMod val="65000"/>
                  <a:lumOff val="35000"/>
                </a:prstClr>
              </a:solidFill>
            </a:endParaRPr>
          </a:p>
        </p:txBody>
      </p:sp>
      <p:pic>
        <p:nvPicPr>
          <p:cNvPr id="8" name="Picture 7">
            <a:extLst>
              <a:ext uri="{FF2B5EF4-FFF2-40B4-BE49-F238E27FC236}">
                <a16:creationId xmlns:a16="http://schemas.microsoft.com/office/drawing/2014/main" id="{A82D26EC-A0AB-4BCA-8727-FA4102020245}"/>
              </a:ext>
            </a:extLst>
          </p:cNvPr>
          <p:cNvPicPr/>
          <p:nvPr/>
        </p:nvPicPr>
        <p:blipFill rotWithShape="1">
          <a:blip r:embed="rId3"/>
          <a:srcRect r="30443"/>
          <a:stretch/>
        </p:blipFill>
        <p:spPr>
          <a:xfrm>
            <a:off x="2115388" y="1304925"/>
            <a:ext cx="7510534" cy="5161406"/>
          </a:xfrm>
          <a:prstGeom prst="rect">
            <a:avLst/>
          </a:prstGeom>
        </p:spPr>
      </p:pic>
    </p:spTree>
    <p:extLst>
      <p:ext uri="{BB962C8B-B14F-4D97-AF65-F5344CB8AC3E}">
        <p14:creationId xmlns:p14="http://schemas.microsoft.com/office/powerpoint/2010/main" val="34367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12AC9B-BC57-4615-8EF5-A4CCDD51F56D}"/>
              </a:ext>
            </a:extLst>
          </p:cNvPr>
          <p:cNvPicPr>
            <a:picLocks noGrp="1" noChangeAspect="1"/>
          </p:cNvPicPr>
          <p:nvPr>
            <p:ph idx="1"/>
          </p:nvPr>
        </p:nvPicPr>
        <p:blipFill>
          <a:blip r:embed="rId3"/>
          <a:stretch>
            <a:fillRect/>
          </a:stretch>
        </p:blipFill>
        <p:spPr>
          <a:xfrm>
            <a:off x="673100" y="241300"/>
            <a:ext cx="11520311" cy="6480175"/>
          </a:xfrm>
          <a:prstGeom prst="rect">
            <a:avLst/>
          </a:prstGeom>
        </p:spPr>
      </p:pic>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5400" b="1" dirty="0">
                <a:solidFill>
                  <a:schemeClr val="accent1"/>
                </a:solidFill>
                <a:latin typeface="Arial Black" panose="020B0A04020102020204" pitchFamily="34" charset="0"/>
              </a:rPr>
              <a:t>POLL</a:t>
            </a:r>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2</a:t>
            </a:fld>
            <a:endParaRPr lang="en-US" dirty="0"/>
          </a:p>
        </p:txBody>
      </p:sp>
      <p:sp>
        <p:nvSpPr>
          <p:cNvPr id="5" name="TextBox 4">
            <a:extLst>
              <a:ext uri="{FF2B5EF4-FFF2-40B4-BE49-F238E27FC236}">
                <a16:creationId xmlns:a16="http://schemas.microsoft.com/office/drawing/2014/main" id="{31EA74A8-63D2-446C-BD15-F899A9EB8B54}"/>
              </a:ext>
            </a:extLst>
          </p:cNvPr>
          <p:cNvSpPr txBox="1"/>
          <p:nvPr/>
        </p:nvSpPr>
        <p:spPr>
          <a:xfrm>
            <a:off x="4369505" y="2157581"/>
            <a:ext cx="4127500" cy="3477875"/>
          </a:xfrm>
          <a:prstGeom prst="rect">
            <a:avLst/>
          </a:prstGeom>
          <a:solidFill>
            <a:schemeClr val="accent6">
              <a:lumMod val="20000"/>
              <a:lumOff val="80000"/>
            </a:schemeClr>
          </a:solidFill>
        </p:spPr>
        <p:txBody>
          <a:bodyPr wrap="square" rtlCol="0">
            <a:spAutoFit/>
          </a:bodyPr>
          <a:lstStyle/>
          <a:p>
            <a:endParaRPr lang="en-US" sz="4400" b="1" dirty="0">
              <a:solidFill>
                <a:schemeClr val="accent1"/>
              </a:solidFill>
            </a:endParaRPr>
          </a:p>
          <a:p>
            <a:pPr algn="ctr"/>
            <a:r>
              <a:rPr lang="en-US" sz="4400" b="1" dirty="0">
                <a:solidFill>
                  <a:schemeClr val="accent1"/>
                </a:solidFill>
              </a:rPr>
              <a:t>Where are you working today?</a:t>
            </a:r>
          </a:p>
          <a:p>
            <a:endParaRPr lang="en-US" sz="4400" b="1" dirty="0">
              <a:solidFill>
                <a:schemeClr val="accent1"/>
              </a:solidFill>
            </a:endParaRPr>
          </a:p>
          <a:p>
            <a:endParaRPr lang="en-US" sz="4400" b="1" dirty="0">
              <a:solidFill>
                <a:schemeClr val="accent1"/>
              </a:solidFill>
            </a:endParaRPr>
          </a:p>
        </p:txBody>
      </p:sp>
    </p:spTree>
    <p:extLst>
      <p:ext uri="{BB962C8B-B14F-4D97-AF65-F5344CB8AC3E}">
        <p14:creationId xmlns:p14="http://schemas.microsoft.com/office/powerpoint/2010/main" val="513457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4000" dirty="0">
                <a:solidFill>
                  <a:schemeClr val="accent1"/>
                </a:solidFill>
                <a:latin typeface="Arial Black" panose="020B0A04020102020204" pitchFamily="34" charset="0"/>
              </a:rPr>
              <a:t>Stay on the right side of the news</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896770" y="1720598"/>
            <a:ext cx="6806731" cy="3903848"/>
          </a:xfrm>
        </p:spPr>
        <p:txBody>
          <a:bodyPr>
            <a:normAutofit fontScale="92500" lnSpcReduction="20000"/>
          </a:bodyPr>
          <a:lstStyle/>
          <a:p>
            <a:r>
              <a:rPr lang="en-US" sz="2400" b="1" dirty="0">
                <a:solidFill>
                  <a:schemeClr val="accent1"/>
                </a:solidFill>
              </a:rPr>
              <a:t>Who attends HIPAA training? What about the CEO? The Board? Doctors? Who is most likely to speak with the media?  These people need HIPAA training just like your nurses do.</a:t>
            </a:r>
          </a:p>
          <a:p>
            <a:r>
              <a:rPr lang="en-US" sz="2400" b="1" dirty="0">
                <a:solidFill>
                  <a:schemeClr val="accent1"/>
                </a:solidFill>
              </a:rPr>
              <a:t>It can be tempting to leave execs out of training because we know they’re busy, but be careful when it comes to compliance, including HIPAA. They might not come to your 7:00 a.m. in-service, but find a way to get them the info they need.</a:t>
            </a:r>
          </a:p>
          <a:p>
            <a:r>
              <a:rPr lang="en-US" sz="2400" b="1" dirty="0">
                <a:solidFill>
                  <a:schemeClr val="accent1"/>
                </a:solidFill>
              </a:rPr>
              <a:t>Keep in mind that HIPAA education for leadership might need to be done a little differently than HIPAA education for patient care staff. Tailor education content, including hypotheticals wherever possible, to the specific HIPAA situations your audience might encounter.</a:t>
            </a:r>
          </a:p>
          <a:p>
            <a:endParaRPr lang="en-US" sz="2400" b="1" dirty="0">
              <a:solidFill>
                <a:schemeClr val="tx2"/>
              </a:solidFill>
            </a:endParaRPr>
          </a:p>
        </p:txBody>
      </p:sp>
      <p:pic>
        <p:nvPicPr>
          <p:cNvPr id="4" name="Picture 3">
            <a:extLst>
              <a:ext uri="{FF2B5EF4-FFF2-40B4-BE49-F238E27FC236}">
                <a16:creationId xmlns:a16="http://schemas.microsoft.com/office/drawing/2014/main" id="{2B208C2F-22B8-4F39-A6F6-EF3DA41E4FB2}"/>
              </a:ext>
            </a:extLst>
          </p:cNvPr>
          <p:cNvPicPr>
            <a:picLocks noChangeAspect="1"/>
          </p:cNvPicPr>
          <p:nvPr/>
        </p:nvPicPr>
        <p:blipFill>
          <a:blip r:embed="rId3"/>
          <a:stretch>
            <a:fillRect/>
          </a:stretch>
        </p:blipFill>
        <p:spPr>
          <a:xfrm>
            <a:off x="7703501" y="2331850"/>
            <a:ext cx="2924757" cy="3292595"/>
          </a:xfrm>
          <a:prstGeom prst="rect">
            <a:avLst/>
          </a:prstGeom>
        </p:spPr>
      </p:pic>
      <p:sp>
        <p:nvSpPr>
          <p:cNvPr id="6" name="Rectangle 5">
            <a:extLst>
              <a:ext uri="{FF2B5EF4-FFF2-40B4-BE49-F238E27FC236}">
                <a16:creationId xmlns:a16="http://schemas.microsoft.com/office/drawing/2014/main" id="{35EA6C7B-B464-4248-A2EC-64CA0745AEFF}"/>
              </a:ext>
            </a:extLst>
          </p:cNvPr>
          <p:cNvSpPr/>
          <p:nvPr/>
        </p:nvSpPr>
        <p:spPr>
          <a:xfrm>
            <a:off x="0" y="5924362"/>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704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4000" dirty="0">
                <a:solidFill>
                  <a:schemeClr val="accent1"/>
                </a:solidFill>
                <a:latin typeface="Arial Black" panose="020B0A04020102020204" pitchFamily="34" charset="0"/>
              </a:rPr>
              <a:t>Stay on the right side of the news</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896770" y="1720598"/>
            <a:ext cx="6806731" cy="3903848"/>
          </a:xfrm>
        </p:spPr>
        <p:txBody>
          <a:bodyPr>
            <a:normAutofit/>
          </a:bodyPr>
          <a:lstStyle/>
          <a:p>
            <a:pPr marL="0" indent="0">
              <a:buNone/>
            </a:pPr>
            <a:r>
              <a:rPr lang="en-US" sz="2400" b="1" dirty="0">
                <a:solidFill>
                  <a:schemeClr val="accent1"/>
                </a:solidFill>
              </a:rPr>
              <a:t>Media inquiries about patients</a:t>
            </a:r>
          </a:p>
          <a:p>
            <a:endParaRPr lang="en-US" sz="2400" b="1" dirty="0">
              <a:solidFill>
                <a:schemeClr val="accent1"/>
              </a:solidFill>
            </a:endParaRPr>
          </a:p>
          <a:p>
            <a:r>
              <a:rPr lang="en-US" sz="2400" b="1" dirty="0">
                <a:solidFill>
                  <a:schemeClr val="accent1"/>
                </a:solidFill>
              </a:rPr>
              <a:t>If someone asks for a patient by name, STICK TO YOUR DIRECTORY</a:t>
            </a:r>
          </a:p>
          <a:p>
            <a:r>
              <a:rPr lang="en-US" sz="2400" b="1" dirty="0">
                <a:solidFill>
                  <a:schemeClr val="accent1"/>
                </a:solidFill>
              </a:rPr>
              <a:t>All other disclosures require a HIPAA authorization FIRST</a:t>
            </a:r>
          </a:p>
        </p:txBody>
      </p:sp>
      <p:pic>
        <p:nvPicPr>
          <p:cNvPr id="4" name="Picture 3">
            <a:extLst>
              <a:ext uri="{FF2B5EF4-FFF2-40B4-BE49-F238E27FC236}">
                <a16:creationId xmlns:a16="http://schemas.microsoft.com/office/drawing/2014/main" id="{2B208C2F-22B8-4F39-A6F6-EF3DA41E4FB2}"/>
              </a:ext>
            </a:extLst>
          </p:cNvPr>
          <p:cNvPicPr>
            <a:picLocks noChangeAspect="1"/>
          </p:cNvPicPr>
          <p:nvPr/>
        </p:nvPicPr>
        <p:blipFill>
          <a:blip r:embed="rId3"/>
          <a:stretch>
            <a:fillRect/>
          </a:stretch>
        </p:blipFill>
        <p:spPr>
          <a:xfrm>
            <a:off x="7703501" y="2331850"/>
            <a:ext cx="2924757" cy="3292595"/>
          </a:xfrm>
          <a:prstGeom prst="rect">
            <a:avLst/>
          </a:prstGeom>
        </p:spPr>
      </p:pic>
      <p:sp>
        <p:nvSpPr>
          <p:cNvPr id="6" name="Rectangle 5">
            <a:extLst>
              <a:ext uri="{FF2B5EF4-FFF2-40B4-BE49-F238E27FC236}">
                <a16:creationId xmlns:a16="http://schemas.microsoft.com/office/drawing/2014/main" id="{35EA6C7B-B464-4248-A2EC-64CA0745AEFF}"/>
              </a:ext>
            </a:extLst>
          </p:cNvPr>
          <p:cNvSpPr/>
          <p:nvPr/>
        </p:nvSpPr>
        <p:spPr>
          <a:xfrm>
            <a:off x="0" y="5924362"/>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164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EA6C7B-B464-4248-A2EC-64CA0745AEFF}"/>
              </a:ext>
            </a:extLst>
          </p:cNvPr>
          <p:cNvSpPr/>
          <p:nvPr/>
        </p:nvSpPr>
        <p:spPr>
          <a:xfrm>
            <a:off x="0" y="5924362"/>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B475CD1-A1DC-4A77-A2CB-559A235DA62F}"/>
              </a:ext>
            </a:extLst>
          </p:cNvPr>
          <p:cNvPicPr>
            <a:picLocks noChangeAspect="1"/>
          </p:cNvPicPr>
          <p:nvPr/>
        </p:nvPicPr>
        <p:blipFill>
          <a:blip r:embed="rId3"/>
          <a:stretch>
            <a:fillRect/>
          </a:stretch>
        </p:blipFill>
        <p:spPr>
          <a:xfrm>
            <a:off x="1571362" y="461594"/>
            <a:ext cx="5834276" cy="5442056"/>
          </a:xfrm>
          <a:prstGeom prst="rect">
            <a:avLst/>
          </a:prstGeom>
        </p:spPr>
      </p:pic>
      <p:pic>
        <p:nvPicPr>
          <p:cNvPr id="13" name="Picture 12">
            <a:extLst>
              <a:ext uri="{FF2B5EF4-FFF2-40B4-BE49-F238E27FC236}">
                <a16:creationId xmlns:a16="http://schemas.microsoft.com/office/drawing/2014/main" id="{3708C739-0420-478F-9591-E81C910C9833}"/>
              </a:ext>
            </a:extLst>
          </p:cNvPr>
          <p:cNvPicPr>
            <a:picLocks noChangeAspect="1"/>
          </p:cNvPicPr>
          <p:nvPr/>
        </p:nvPicPr>
        <p:blipFill>
          <a:blip r:embed="rId4"/>
          <a:stretch>
            <a:fillRect/>
          </a:stretch>
        </p:blipFill>
        <p:spPr>
          <a:xfrm>
            <a:off x="8506047" y="2672750"/>
            <a:ext cx="2847753" cy="3232750"/>
          </a:xfrm>
          <a:prstGeom prst="rect">
            <a:avLst/>
          </a:prstGeom>
        </p:spPr>
      </p:pic>
    </p:spTree>
    <p:extLst>
      <p:ext uri="{BB962C8B-B14F-4D97-AF65-F5344CB8AC3E}">
        <p14:creationId xmlns:p14="http://schemas.microsoft.com/office/powerpoint/2010/main" val="326706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12AC-04F7-467F-BB1B-CA8BBCD13E12}"/>
              </a:ext>
            </a:extLst>
          </p:cNvPr>
          <p:cNvSpPr>
            <a:spLocks noGrp="1"/>
          </p:cNvSpPr>
          <p:nvPr>
            <p:ph type="title"/>
          </p:nvPr>
        </p:nvSpPr>
        <p:spPr/>
        <p:txBody>
          <a:bodyPr/>
          <a:lstStyle/>
          <a:p>
            <a:r>
              <a:rPr lang="en-US" b="1" dirty="0">
                <a:solidFill>
                  <a:schemeClr val="accent1"/>
                </a:solidFill>
                <a:latin typeface="Arial Black" panose="020B0A04020102020204" pitchFamily="34" charset="0"/>
              </a:rPr>
              <a:t>MPA CAN HELP</a:t>
            </a:r>
          </a:p>
        </p:txBody>
      </p:sp>
      <p:sp>
        <p:nvSpPr>
          <p:cNvPr id="3" name="Content Placeholder 2">
            <a:extLst>
              <a:ext uri="{FF2B5EF4-FFF2-40B4-BE49-F238E27FC236}">
                <a16:creationId xmlns:a16="http://schemas.microsoft.com/office/drawing/2014/main" id="{961DE901-48BC-4144-84E9-F20D0F463578}"/>
              </a:ext>
            </a:extLst>
          </p:cNvPr>
          <p:cNvSpPr>
            <a:spLocks noGrp="1"/>
          </p:cNvSpPr>
          <p:nvPr>
            <p:ph idx="1"/>
          </p:nvPr>
        </p:nvSpPr>
        <p:spPr/>
        <p:txBody>
          <a:bodyPr>
            <a:normAutofit/>
          </a:bodyPr>
          <a:lstStyle/>
          <a:p>
            <a:r>
              <a:rPr lang="en-US" sz="3000" b="1" dirty="0">
                <a:solidFill>
                  <a:schemeClr val="accent1"/>
                </a:solidFill>
              </a:rPr>
              <a:t>MPA can train your staff on HIPAA virtually.</a:t>
            </a:r>
          </a:p>
          <a:p>
            <a:r>
              <a:rPr lang="en-US" sz="3000" b="1" dirty="0">
                <a:solidFill>
                  <a:schemeClr val="accent1"/>
                </a:solidFill>
              </a:rPr>
              <a:t>You keep the recording.</a:t>
            </a:r>
          </a:p>
          <a:p>
            <a:r>
              <a:rPr lang="en-US" sz="3000" b="1" dirty="0">
                <a:solidFill>
                  <a:schemeClr val="accent1"/>
                </a:solidFill>
              </a:rPr>
              <a:t>We won’t tell your staff that HIPAA was enacted in 1996, but we will use real word examples that will help them do their jobs.</a:t>
            </a:r>
            <a:endParaRPr lang="en-US" b="1" dirty="0">
              <a:solidFill>
                <a:schemeClr val="accent1"/>
              </a:solidFill>
            </a:endParaRPr>
          </a:p>
        </p:txBody>
      </p:sp>
      <p:pic>
        <p:nvPicPr>
          <p:cNvPr id="4" name="Picture 3">
            <a:extLst>
              <a:ext uri="{FF2B5EF4-FFF2-40B4-BE49-F238E27FC236}">
                <a16:creationId xmlns:a16="http://schemas.microsoft.com/office/drawing/2014/main" id="{883450DA-1808-4B4C-A461-862D7CD1E47A}"/>
              </a:ext>
            </a:extLst>
          </p:cNvPr>
          <p:cNvPicPr>
            <a:picLocks noChangeAspect="1"/>
          </p:cNvPicPr>
          <p:nvPr/>
        </p:nvPicPr>
        <p:blipFill>
          <a:blip r:embed="rId3"/>
          <a:stretch>
            <a:fillRect/>
          </a:stretch>
        </p:blipFill>
        <p:spPr>
          <a:xfrm>
            <a:off x="4402931" y="4548983"/>
            <a:ext cx="3386138" cy="1493044"/>
          </a:xfrm>
          <a:prstGeom prst="rect">
            <a:avLst/>
          </a:prstGeom>
        </p:spPr>
      </p:pic>
      <p:sp>
        <p:nvSpPr>
          <p:cNvPr id="6" name="Rectangle 5">
            <a:extLst>
              <a:ext uri="{FF2B5EF4-FFF2-40B4-BE49-F238E27FC236}">
                <a16:creationId xmlns:a16="http://schemas.microsoft.com/office/drawing/2014/main" id="{E7BE35F2-1426-483C-A18C-6FDE1A574666}"/>
              </a:ext>
            </a:extLst>
          </p:cNvPr>
          <p:cNvSpPr/>
          <p:nvPr/>
        </p:nvSpPr>
        <p:spPr>
          <a:xfrm>
            <a:off x="0" y="6176964"/>
            <a:ext cx="12192000" cy="71437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23362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12AC-04F7-467F-BB1B-CA8BBCD13E12}"/>
              </a:ext>
            </a:extLst>
          </p:cNvPr>
          <p:cNvSpPr>
            <a:spLocks noGrp="1"/>
          </p:cNvSpPr>
          <p:nvPr>
            <p:ph type="title"/>
          </p:nvPr>
        </p:nvSpPr>
        <p:spPr/>
        <p:txBody>
          <a:bodyPr/>
          <a:lstStyle/>
          <a:p>
            <a:r>
              <a:rPr lang="en-US" b="1" dirty="0">
                <a:solidFill>
                  <a:schemeClr val="accent1"/>
                </a:solidFill>
                <a:latin typeface="Arial Black" panose="020B0A04020102020204" pitchFamily="34" charset="0"/>
              </a:rPr>
              <a:t>MPA CAN HELP</a:t>
            </a:r>
          </a:p>
        </p:txBody>
      </p:sp>
      <p:sp>
        <p:nvSpPr>
          <p:cNvPr id="3" name="Content Placeholder 2">
            <a:extLst>
              <a:ext uri="{FF2B5EF4-FFF2-40B4-BE49-F238E27FC236}">
                <a16:creationId xmlns:a16="http://schemas.microsoft.com/office/drawing/2014/main" id="{961DE901-48BC-4144-84E9-F20D0F463578}"/>
              </a:ext>
            </a:extLst>
          </p:cNvPr>
          <p:cNvSpPr>
            <a:spLocks noGrp="1"/>
          </p:cNvSpPr>
          <p:nvPr>
            <p:ph idx="1"/>
          </p:nvPr>
        </p:nvSpPr>
        <p:spPr/>
        <p:txBody>
          <a:bodyPr>
            <a:normAutofit/>
          </a:bodyPr>
          <a:lstStyle/>
          <a:p>
            <a:r>
              <a:rPr lang="en-US" sz="4000" b="1" dirty="0">
                <a:solidFill>
                  <a:schemeClr val="accent1"/>
                </a:solidFill>
              </a:rPr>
              <a:t>MPA can review your compliance program</a:t>
            </a:r>
          </a:p>
          <a:p>
            <a:r>
              <a:rPr lang="en-US" sz="4000" b="1" dirty="0">
                <a:solidFill>
                  <a:schemeClr val="accent1"/>
                </a:solidFill>
              </a:rPr>
              <a:t>We look at policies, training, audits, governance and culture</a:t>
            </a:r>
            <a:endParaRPr lang="en-US" sz="2800" b="1" dirty="0">
              <a:solidFill>
                <a:schemeClr val="accent1"/>
              </a:solidFill>
            </a:endParaRPr>
          </a:p>
        </p:txBody>
      </p:sp>
      <p:pic>
        <p:nvPicPr>
          <p:cNvPr id="4" name="Picture 3">
            <a:extLst>
              <a:ext uri="{FF2B5EF4-FFF2-40B4-BE49-F238E27FC236}">
                <a16:creationId xmlns:a16="http://schemas.microsoft.com/office/drawing/2014/main" id="{883450DA-1808-4B4C-A461-862D7CD1E47A}"/>
              </a:ext>
            </a:extLst>
          </p:cNvPr>
          <p:cNvPicPr>
            <a:picLocks noChangeAspect="1"/>
          </p:cNvPicPr>
          <p:nvPr/>
        </p:nvPicPr>
        <p:blipFill>
          <a:blip r:embed="rId3"/>
          <a:stretch>
            <a:fillRect/>
          </a:stretch>
        </p:blipFill>
        <p:spPr>
          <a:xfrm>
            <a:off x="4140200" y="3779838"/>
            <a:ext cx="4514850" cy="1990725"/>
          </a:xfrm>
          <a:prstGeom prst="rect">
            <a:avLst/>
          </a:prstGeom>
        </p:spPr>
      </p:pic>
      <p:sp>
        <p:nvSpPr>
          <p:cNvPr id="6" name="Rectangle 5">
            <a:extLst>
              <a:ext uri="{FF2B5EF4-FFF2-40B4-BE49-F238E27FC236}">
                <a16:creationId xmlns:a16="http://schemas.microsoft.com/office/drawing/2014/main" id="{E7BE35F2-1426-483C-A18C-6FDE1A574666}"/>
              </a:ext>
            </a:extLst>
          </p:cNvPr>
          <p:cNvSpPr/>
          <p:nvPr/>
        </p:nvSpPr>
        <p:spPr>
          <a:xfrm>
            <a:off x="0" y="5905500"/>
            <a:ext cx="12192000" cy="9525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81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500F-B5F8-4A25-83A0-52C06DEAFB30}"/>
              </a:ext>
            </a:extLst>
          </p:cNvPr>
          <p:cNvSpPr>
            <a:spLocks noGrp="1"/>
          </p:cNvSpPr>
          <p:nvPr>
            <p:ph type="title"/>
          </p:nvPr>
        </p:nvSpPr>
        <p:spPr/>
        <p:txBody>
          <a:bodyPr>
            <a:normAutofit/>
          </a:bodyPr>
          <a:lstStyle/>
          <a:p>
            <a:r>
              <a:rPr lang="en-US" sz="3600" b="1" dirty="0">
                <a:solidFill>
                  <a:schemeClr val="accent1"/>
                </a:solidFill>
                <a:latin typeface="Arial Black" panose="020B0A04020102020204" pitchFamily="34" charset="0"/>
              </a:rPr>
              <a:t>Questions?</a:t>
            </a:r>
          </a:p>
        </p:txBody>
      </p:sp>
      <p:sp>
        <p:nvSpPr>
          <p:cNvPr id="3" name="Content Placeholder 2">
            <a:extLst>
              <a:ext uri="{FF2B5EF4-FFF2-40B4-BE49-F238E27FC236}">
                <a16:creationId xmlns:a16="http://schemas.microsoft.com/office/drawing/2014/main" id="{9A7825E8-D4E2-4E62-990B-60FFF763AAEE}"/>
              </a:ext>
            </a:extLst>
          </p:cNvPr>
          <p:cNvSpPr>
            <a:spLocks noGrp="1"/>
          </p:cNvSpPr>
          <p:nvPr>
            <p:ph idx="1"/>
          </p:nvPr>
        </p:nvSpPr>
        <p:spPr>
          <a:xfrm>
            <a:off x="1325882" y="1648078"/>
            <a:ext cx="10178322" cy="5066229"/>
          </a:xfrm>
        </p:spPr>
        <p:txBody>
          <a:bodyPr>
            <a:normAutofit/>
          </a:bodyPr>
          <a:lstStyle/>
          <a:p>
            <a:pPr marL="0" indent="0">
              <a:buNone/>
            </a:pPr>
            <a:r>
              <a:rPr lang="en-US" sz="4400" b="1" dirty="0">
                <a:solidFill>
                  <a:schemeClr val="accent1"/>
                </a:solidFill>
              </a:rPr>
              <a:t>Margaret Scavotto, JD, CHC</a:t>
            </a:r>
          </a:p>
          <a:p>
            <a:pPr marL="0" indent="0">
              <a:buNone/>
            </a:pPr>
            <a:r>
              <a:rPr lang="en-US" sz="3200" b="1" dirty="0">
                <a:solidFill>
                  <a:schemeClr val="accent1"/>
                </a:solidFill>
              </a:rPr>
              <a:t>President</a:t>
            </a:r>
          </a:p>
          <a:p>
            <a:pPr marL="0" indent="0">
              <a:buNone/>
            </a:pPr>
            <a:r>
              <a:rPr lang="en-US" sz="3200" b="1" dirty="0">
                <a:solidFill>
                  <a:schemeClr val="accent1"/>
                </a:solidFill>
              </a:rPr>
              <a:t>314-394-2222 ext. 124</a:t>
            </a:r>
          </a:p>
          <a:p>
            <a:pPr marL="0" indent="0">
              <a:buNone/>
            </a:pPr>
            <a:r>
              <a:rPr lang="en-US" sz="3200" b="1" dirty="0">
                <a:solidFill>
                  <a:schemeClr val="tx2"/>
                </a:solidFill>
                <a:hlinkClick r:id="rId3"/>
              </a:rPr>
              <a:t>mcs@healthcareperformance.com</a:t>
            </a:r>
            <a:endParaRPr lang="en-US" sz="3200" b="1" dirty="0">
              <a:solidFill>
                <a:schemeClr val="tx2"/>
              </a:solidFill>
            </a:endParaRPr>
          </a:p>
          <a:p>
            <a:pPr marL="0" indent="0">
              <a:buNone/>
            </a:pPr>
            <a:endParaRPr lang="en-US" b="1" dirty="0">
              <a:solidFill>
                <a:schemeClr val="tx2"/>
              </a:solidFill>
            </a:endParaRPr>
          </a:p>
          <a:p>
            <a:pPr marL="0" indent="0">
              <a:buNone/>
            </a:pPr>
            <a:r>
              <a:rPr lang="en-US" b="1" dirty="0">
                <a:solidFill>
                  <a:schemeClr val="accent1"/>
                </a:solidFill>
              </a:rPr>
              <a:t>Blog: </a:t>
            </a:r>
            <a:r>
              <a:rPr lang="en-US" b="1" dirty="0">
                <a:solidFill>
                  <a:schemeClr val="accent1"/>
                </a:solidFill>
                <a:hlinkClick r:id="rId4">
                  <a:extLst>
                    <a:ext uri="{A12FA001-AC4F-418D-AE19-62706E023703}">
                      <ahyp:hlinkClr xmlns:ahyp="http://schemas.microsoft.com/office/drawing/2018/hyperlinkcolor" val="tx"/>
                    </a:ext>
                  </a:extLst>
                </a:hlinkClick>
              </a:rPr>
              <a:t>www.healthcareperformance.com/blog</a:t>
            </a:r>
            <a:r>
              <a:rPr lang="en-US" b="1" dirty="0">
                <a:solidFill>
                  <a:schemeClr val="accent1"/>
                </a:solidFill>
              </a:rPr>
              <a:t> </a:t>
            </a:r>
          </a:p>
          <a:p>
            <a:pPr marL="0" indent="0">
              <a:buNone/>
            </a:pPr>
            <a:r>
              <a:rPr lang="en-US" b="1" dirty="0">
                <a:solidFill>
                  <a:schemeClr val="accent1"/>
                </a:solidFill>
              </a:rPr>
              <a:t>Store: </a:t>
            </a:r>
            <a:r>
              <a:rPr lang="en-US" b="1" dirty="0">
                <a:solidFill>
                  <a:schemeClr val="accent1"/>
                </a:solidFill>
                <a:hlinkClick r:id="rId5">
                  <a:extLst>
                    <a:ext uri="{A12FA001-AC4F-418D-AE19-62706E023703}">
                      <ahyp:hlinkClr xmlns:ahyp="http://schemas.microsoft.com/office/drawing/2018/hyperlinkcolor" val="tx"/>
                    </a:ext>
                  </a:extLst>
                </a:hlinkClick>
              </a:rPr>
              <a:t>www.healthcareperformance.com/store</a:t>
            </a:r>
            <a:r>
              <a:rPr lang="en-US" b="1" dirty="0">
                <a:solidFill>
                  <a:schemeClr val="accent1"/>
                </a:solidFill>
              </a:rPr>
              <a:t> </a:t>
            </a:r>
          </a:p>
          <a:p>
            <a:endParaRPr lang="en-US" dirty="0"/>
          </a:p>
        </p:txBody>
      </p:sp>
      <p:pic>
        <p:nvPicPr>
          <p:cNvPr id="4" name="Picture 3">
            <a:extLst>
              <a:ext uri="{FF2B5EF4-FFF2-40B4-BE49-F238E27FC236}">
                <a16:creationId xmlns:a16="http://schemas.microsoft.com/office/drawing/2014/main" id="{663C4456-9B35-477B-A974-F1C68A7E84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7835" y="5390626"/>
            <a:ext cx="1467374" cy="1467374"/>
          </a:xfrm>
          <a:prstGeom prst="rect">
            <a:avLst/>
          </a:prstGeom>
        </p:spPr>
      </p:pic>
      <p:sp>
        <p:nvSpPr>
          <p:cNvPr id="5" name="Rectangle 4">
            <a:extLst>
              <a:ext uri="{FF2B5EF4-FFF2-40B4-BE49-F238E27FC236}">
                <a16:creationId xmlns:a16="http://schemas.microsoft.com/office/drawing/2014/main" id="{039D28F2-0903-45B2-8255-B4863C001FAC}"/>
              </a:ext>
            </a:extLst>
          </p:cNvPr>
          <p:cNvSpPr/>
          <p:nvPr/>
        </p:nvSpPr>
        <p:spPr>
          <a:xfrm>
            <a:off x="1325882" y="5969150"/>
            <a:ext cx="7360918" cy="523220"/>
          </a:xfrm>
          <a:prstGeom prst="rect">
            <a:avLst/>
          </a:prstGeom>
        </p:spPr>
        <p:txBody>
          <a:bodyPr wrap="square">
            <a:spAutoFit/>
          </a:bodyPr>
          <a:lstStyle/>
          <a:p>
            <a:r>
              <a:rPr lang="en-US" sz="1400" b="1" dirty="0">
                <a:solidFill>
                  <a:schemeClr val="tx2"/>
                </a:solidFill>
              </a:rPr>
              <a:t>(c) 2020 Management Performance Associates</a:t>
            </a:r>
          </a:p>
          <a:p>
            <a:r>
              <a:rPr lang="en-US" sz="1400" b="1" dirty="0">
                <a:solidFill>
                  <a:schemeClr val="tx2"/>
                </a:solidFill>
              </a:rPr>
              <a:t>This presentation does not constitute legal advice</a:t>
            </a:r>
          </a:p>
        </p:txBody>
      </p:sp>
      <p:pic>
        <p:nvPicPr>
          <p:cNvPr id="6" name="Picture 5">
            <a:extLst>
              <a:ext uri="{FF2B5EF4-FFF2-40B4-BE49-F238E27FC236}">
                <a16:creationId xmlns:a16="http://schemas.microsoft.com/office/drawing/2014/main" id="{27F0B570-95C9-4520-9A80-7B097E83DF32}"/>
              </a:ext>
            </a:extLst>
          </p:cNvPr>
          <p:cNvPicPr/>
          <p:nvPr/>
        </p:nvPicPr>
        <p:blipFill>
          <a:blip r:embed="rId7">
            <a:extLst>
              <a:ext uri="{28A0092B-C50C-407E-A947-70E740481C1C}">
                <a14:useLocalDpi xmlns:a14="http://schemas.microsoft.com/office/drawing/2010/main" val="0"/>
              </a:ext>
            </a:extLst>
          </a:blip>
          <a:stretch>
            <a:fillRect/>
          </a:stretch>
        </p:blipFill>
        <p:spPr>
          <a:xfrm>
            <a:off x="9369016" y="1690688"/>
            <a:ext cx="2135188" cy="2897201"/>
          </a:xfrm>
          <a:prstGeom prst="rect">
            <a:avLst/>
          </a:prstGeom>
        </p:spPr>
      </p:pic>
    </p:spTree>
    <p:extLst>
      <p:ext uri="{BB962C8B-B14F-4D97-AF65-F5344CB8AC3E}">
        <p14:creationId xmlns:p14="http://schemas.microsoft.com/office/powerpoint/2010/main" val="247784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12AC9B-BC57-4615-8EF5-A4CCDD51F56D}"/>
              </a:ext>
            </a:extLst>
          </p:cNvPr>
          <p:cNvPicPr>
            <a:picLocks noGrp="1" noChangeAspect="1"/>
          </p:cNvPicPr>
          <p:nvPr>
            <p:ph idx="1"/>
          </p:nvPr>
        </p:nvPicPr>
        <p:blipFill>
          <a:blip r:embed="rId3"/>
          <a:stretch>
            <a:fillRect/>
          </a:stretch>
        </p:blipFill>
        <p:spPr>
          <a:xfrm>
            <a:off x="673100" y="241300"/>
            <a:ext cx="11520311" cy="6480175"/>
          </a:xfrm>
          <a:prstGeom prst="rect">
            <a:avLst/>
          </a:prstGeom>
        </p:spPr>
      </p:pic>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5400" b="1" dirty="0">
                <a:solidFill>
                  <a:schemeClr val="accent1"/>
                </a:solidFill>
                <a:latin typeface="Arial Black" panose="020B0A04020102020204" pitchFamily="34" charset="0"/>
              </a:rPr>
              <a:t>POLL</a:t>
            </a:r>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3</a:t>
            </a:fld>
            <a:endParaRPr lang="en-US" dirty="0"/>
          </a:p>
        </p:txBody>
      </p:sp>
      <p:sp>
        <p:nvSpPr>
          <p:cNvPr id="5" name="TextBox 4">
            <a:extLst>
              <a:ext uri="{FF2B5EF4-FFF2-40B4-BE49-F238E27FC236}">
                <a16:creationId xmlns:a16="http://schemas.microsoft.com/office/drawing/2014/main" id="{31EA74A8-63D2-446C-BD15-F899A9EB8B54}"/>
              </a:ext>
            </a:extLst>
          </p:cNvPr>
          <p:cNvSpPr txBox="1"/>
          <p:nvPr/>
        </p:nvSpPr>
        <p:spPr>
          <a:xfrm>
            <a:off x="4382205" y="2194193"/>
            <a:ext cx="4102100" cy="3308598"/>
          </a:xfrm>
          <a:prstGeom prst="rect">
            <a:avLst/>
          </a:prstGeom>
          <a:solidFill>
            <a:schemeClr val="accent6">
              <a:lumMod val="20000"/>
              <a:lumOff val="80000"/>
            </a:schemeClr>
          </a:solidFill>
        </p:spPr>
        <p:txBody>
          <a:bodyPr wrap="square" rtlCol="0">
            <a:spAutoFit/>
          </a:bodyPr>
          <a:lstStyle/>
          <a:p>
            <a:pPr marL="0" indent="0">
              <a:buNone/>
            </a:pPr>
            <a:endParaRPr lang="en-US" sz="4000" b="1" dirty="0">
              <a:solidFill>
                <a:schemeClr val="accent1"/>
              </a:solidFill>
            </a:endParaRPr>
          </a:p>
          <a:p>
            <a:pPr marL="0" indent="0">
              <a:buNone/>
            </a:pPr>
            <a:r>
              <a:rPr lang="en-US" sz="4000" b="1" dirty="0">
                <a:solidFill>
                  <a:schemeClr val="accent1"/>
                </a:solidFill>
              </a:rPr>
              <a:t>Where does compliance stand NOW</a:t>
            </a:r>
          </a:p>
          <a:p>
            <a:pPr marL="0" indent="0">
              <a:buNone/>
            </a:pPr>
            <a:r>
              <a:rPr lang="en-US" sz="4000" b="1" dirty="0">
                <a:solidFill>
                  <a:schemeClr val="accent1"/>
                </a:solidFill>
              </a:rPr>
              <a:t>with COVID-19?</a:t>
            </a:r>
          </a:p>
          <a:p>
            <a:pPr marL="0" indent="0">
              <a:buNone/>
            </a:pPr>
            <a:endParaRPr lang="en-US" sz="800" b="1" dirty="0">
              <a:solidFill>
                <a:schemeClr val="accent1"/>
              </a:solidFill>
            </a:endParaRPr>
          </a:p>
        </p:txBody>
      </p:sp>
    </p:spTree>
    <p:extLst>
      <p:ext uri="{BB962C8B-B14F-4D97-AF65-F5344CB8AC3E}">
        <p14:creationId xmlns:p14="http://schemas.microsoft.com/office/powerpoint/2010/main" val="423628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12AC9B-BC57-4615-8EF5-A4CCDD51F56D}"/>
              </a:ext>
            </a:extLst>
          </p:cNvPr>
          <p:cNvPicPr>
            <a:picLocks noGrp="1" noChangeAspect="1"/>
          </p:cNvPicPr>
          <p:nvPr>
            <p:ph idx="1"/>
          </p:nvPr>
        </p:nvPicPr>
        <p:blipFill>
          <a:blip r:embed="rId3"/>
          <a:stretch>
            <a:fillRect/>
          </a:stretch>
        </p:blipFill>
        <p:spPr>
          <a:xfrm>
            <a:off x="673100" y="241300"/>
            <a:ext cx="11520311" cy="6480175"/>
          </a:xfrm>
          <a:prstGeom prst="rect">
            <a:avLst/>
          </a:prstGeom>
        </p:spPr>
      </p:pic>
      <p:sp>
        <p:nvSpPr>
          <p:cNvPr id="2" name="Title 1">
            <a:extLst>
              <a:ext uri="{FF2B5EF4-FFF2-40B4-BE49-F238E27FC236}">
                <a16:creationId xmlns:a16="http://schemas.microsoft.com/office/drawing/2014/main" id="{D1273F44-8CE7-4B64-A5C0-EE8E756D0D46}"/>
              </a:ext>
            </a:extLst>
          </p:cNvPr>
          <p:cNvSpPr>
            <a:spLocks noGrp="1"/>
          </p:cNvSpPr>
          <p:nvPr>
            <p:ph type="title"/>
          </p:nvPr>
        </p:nvSpPr>
        <p:spPr/>
        <p:txBody>
          <a:bodyPr>
            <a:normAutofit/>
          </a:bodyPr>
          <a:lstStyle/>
          <a:p>
            <a:r>
              <a:rPr lang="en-US" sz="5400" b="1" dirty="0">
                <a:solidFill>
                  <a:schemeClr val="accent1"/>
                </a:solidFill>
                <a:latin typeface="Arial Black" panose="020B0A04020102020204" pitchFamily="34" charset="0"/>
              </a:rPr>
              <a:t>POLL</a:t>
            </a:r>
          </a:p>
        </p:txBody>
      </p:sp>
      <p:sp>
        <p:nvSpPr>
          <p:cNvPr id="4" name="Slide Number Placeholder 3">
            <a:extLst>
              <a:ext uri="{FF2B5EF4-FFF2-40B4-BE49-F238E27FC236}">
                <a16:creationId xmlns:a16="http://schemas.microsoft.com/office/drawing/2014/main" id="{68F3A5FE-3D53-4816-8DCF-C4C049AA229C}"/>
              </a:ext>
            </a:extLst>
          </p:cNvPr>
          <p:cNvSpPr>
            <a:spLocks noGrp="1"/>
          </p:cNvSpPr>
          <p:nvPr>
            <p:ph type="sldNum" sz="quarter" idx="12"/>
          </p:nvPr>
        </p:nvSpPr>
        <p:spPr/>
        <p:txBody>
          <a:bodyPr/>
          <a:lstStyle/>
          <a:p>
            <a:fld id="{71766878-3199-4EAB-94E7-2D6D11070E14}" type="slidenum">
              <a:rPr lang="en-US" smtClean="0"/>
              <a:t>4</a:t>
            </a:fld>
            <a:endParaRPr lang="en-US" dirty="0"/>
          </a:p>
        </p:txBody>
      </p:sp>
      <p:sp>
        <p:nvSpPr>
          <p:cNvPr id="5" name="TextBox 4">
            <a:extLst>
              <a:ext uri="{FF2B5EF4-FFF2-40B4-BE49-F238E27FC236}">
                <a16:creationId xmlns:a16="http://schemas.microsoft.com/office/drawing/2014/main" id="{31EA74A8-63D2-446C-BD15-F899A9EB8B54}"/>
              </a:ext>
            </a:extLst>
          </p:cNvPr>
          <p:cNvSpPr txBox="1"/>
          <p:nvPr/>
        </p:nvSpPr>
        <p:spPr>
          <a:xfrm>
            <a:off x="4382205" y="2194193"/>
            <a:ext cx="4102100" cy="3293209"/>
          </a:xfrm>
          <a:prstGeom prst="rect">
            <a:avLst/>
          </a:prstGeom>
          <a:solidFill>
            <a:schemeClr val="accent6">
              <a:lumMod val="20000"/>
              <a:lumOff val="80000"/>
            </a:schemeClr>
          </a:solidFill>
        </p:spPr>
        <p:txBody>
          <a:bodyPr wrap="square" rtlCol="0">
            <a:spAutoFit/>
          </a:bodyPr>
          <a:lstStyle/>
          <a:p>
            <a:pPr marL="0" indent="0">
              <a:buNone/>
            </a:pPr>
            <a:r>
              <a:rPr lang="en-US" sz="4000" b="1" dirty="0">
                <a:solidFill>
                  <a:schemeClr val="accent1"/>
                </a:solidFill>
              </a:rPr>
              <a:t>Has your communication with the media increased during the pandemic?</a:t>
            </a:r>
          </a:p>
          <a:p>
            <a:pPr marL="0" indent="0">
              <a:buNone/>
            </a:pPr>
            <a:endParaRPr lang="en-US" sz="800" b="1" dirty="0">
              <a:solidFill>
                <a:schemeClr val="accent1"/>
              </a:solidFill>
            </a:endParaRPr>
          </a:p>
        </p:txBody>
      </p:sp>
    </p:spTree>
    <p:extLst>
      <p:ext uri="{BB962C8B-B14F-4D97-AF65-F5344CB8AC3E}">
        <p14:creationId xmlns:p14="http://schemas.microsoft.com/office/powerpoint/2010/main" val="282851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4000" dirty="0">
                <a:solidFill>
                  <a:schemeClr val="accent1"/>
                </a:solidFill>
                <a:latin typeface="Arial Black" panose="020B0A04020102020204" pitchFamily="34" charset="0"/>
              </a:rPr>
              <a:t>The OCR weighs in</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896770" y="1720597"/>
            <a:ext cx="6806731" cy="4515103"/>
          </a:xfrm>
        </p:spPr>
        <p:txBody>
          <a:bodyPr>
            <a:normAutofit/>
          </a:bodyPr>
          <a:lstStyle/>
          <a:p>
            <a:pPr marL="0" indent="0">
              <a:buNone/>
            </a:pPr>
            <a:r>
              <a:rPr lang="en-US" b="1" dirty="0">
                <a:solidFill>
                  <a:schemeClr val="accent1"/>
                </a:solidFill>
              </a:rPr>
              <a:t>FAQ: </a:t>
            </a:r>
          </a:p>
          <a:p>
            <a:pPr marL="0" indent="0">
              <a:buNone/>
            </a:pPr>
            <a:r>
              <a:rPr lang="en-US" sz="2400" b="1" i="0" dirty="0">
                <a:solidFill>
                  <a:schemeClr val="accent1"/>
                </a:solidFill>
                <a:effectLst/>
                <a:latin typeface="Helvetica" panose="020B0604020202020204" pitchFamily="34" charset="0"/>
              </a:rPr>
              <a:t>Can health care providers invite or arrange for members of the media, including film crews, to enter treatment areas of their facilities without prior written authorization?</a:t>
            </a:r>
          </a:p>
          <a:p>
            <a:pPr marL="0" indent="0">
              <a:buNone/>
            </a:pPr>
            <a:endParaRPr lang="en-US" sz="2400" b="1" dirty="0">
              <a:solidFill>
                <a:schemeClr val="accent1"/>
              </a:solidFill>
            </a:endParaRPr>
          </a:p>
          <a:p>
            <a:endParaRPr lang="en-US" sz="2400" b="1" dirty="0">
              <a:solidFill>
                <a:schemeClr val="accent1"/>
              </a:solidFill>
            </a:endParaRPr>
          </a:p>
          <a:p>
            <a:endParaRPr lang="en-US" sz="2400" b="1" dirty="0">
              <a:solidFill>
                <a:schemeClr val="accent1"/>
              </a:solidFill>
            </a:endParaRPr>
          </a:p>
          <a:p>
            <a:endParaRPr lang="en-US" sz="2400" b="1" dirty="0">
              <a:solidFill>
                <a:schemeClr val="accent1"/>
              </a:solidFill>
            </a:endParaRPr>
          </a:p>
          <a:p>
            <a:pPr marL="0" indent="0">
              <a:buNone/>
            </a:pPr>
            <a:r>
              <a:rPr lang="en-US" sz="2000" b="1" dirty="0">
                <a:hlinkClick r:id="rId3"/>
              </a:rPr>
              <a:t>https://www.hhs.gov/hipaa/for-professionals/faq/2023/film-and-media/index.html</a:t>
            </a:r>
            <a:endParaRPr lang="en-US" sz="3200" b="1" dirty="0">
              <a:solidFill>
                <a:schemeClr val="tx2"/>
              </a:solidFill>
            </a:endParaRPr>
          </a:p>
        </p:txBody>
      </p:sp>
      <p:pic>
        <p:nvPicPr>
          <p:cNvPr id="6" name="Picture 5">
            <a:extLst>
              <a:ext uri="{FF2B5EF4-FFF2-40B4-BE49-F238E27FC236}">
                <a16:creationId xmlns:a16="http://schemas.microsoft.com/office/drawing/2014/main" id="{29A4163D-0178-41EC-A4C6-78A23329ECA7}"/>
              </a:ext>
            </a:extLst>
          </p:cNvPr>
          <p:cNvPicPr>
            <a:picLocks noChangeAspect="1"/>
          </p:cNvPicPr>
          <p:nvPr/>
        </p:nvPicPr>
        <p:blipFill>
          <a:blip r:embed="rId4"/>
          <a:stretch>
            <a:fillRect/>
          </a:stretch>
        </p:blipFill>
        <p:spPr>
          <a:xfrm>
            <a:off x="8016802" y="1690688"/>
            <a:ext cx="2825895" cy="4235668"/>
          </a:xfrm>
          <a:prstGeom prst="rect">
            <a:avLst/>
          </a:prstGeom>
        </p:spPr>
      </p:pic>
    </p:spTree>
    <p:extLst>
      <p:ext uri="{BB962C8B-B14F-4D97-AF65-F5344CB8AC3E}">
        <p14:creationId xmlns:p14="http://schemas.microsoft.com/office/powerpoint/2010/main" val="179691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92D8-A14C-4DCD-BD5E-0C65EE9697F5}"/>
              </a:ext>
            </a:extLst>
          </p:cNvPr>
          <p:cNvSpPr>
            <a:spLocks noGrp="1"/>
          </p:cNvSpPr>
          <p:nvPr>
            <p:ph type="title"/>
          </p:nvPr>
        </p:nvSpPr>
        <p:spPr/>
        <p:txBody>
          <a:bodyPr>
            <a:normAutofit/>
          </a:bodyPr>
          <a:lstStyle/>
          <a:p>
            <a:r>
              <a:rPr lang="en-US" sz="4000" dirty="0">
                <a:solidFill>
                  <a:schemeClr val="accent1"/>
                </a:solidFill>
                <a:latin typeface="Arial Black" panose="020B0A04020102020204" pitchFamily="34" charset="0"/>
              </a:rPr>
              <a:t>The OCR weighs in</a:t>
            </a:r>
          </a:p>
        </p:txBody>
      </p:sp>
      <p:sp>
        <p:nvSpPr>
          <p:cNvPr id="3" name="Content Placeholder 2">
            <a:extLst>
              <a:ext uri="{FF2B5EF4-FFF2-40B4-BE49-F238E27FC236}">
                <a16:creationId xmlns:a16="http://schemas.microsoft.com/office/drawing/2014/main" id="{2D072C41-9E87-469E-88BC-BD23BC19F0CD}"/>
              </a:ext>
            </a:extLst>
          </p:cNvPr>
          <p:cNvSpPr>
            <a:spLocks noGrp="1"/>
          </p:cNvSpPr>
          <p:nvPr>
            <p:ph idx="1"/>
          </p:nvPr>
        </p:nvSpPr>
        <p:spPr>
          <a:xfrm>
            <a:off x="896770" y="1720597"/>
            <a:ext cx="6806731" cy="4515103"/>
          </a:xfrm>
        </p:spPr>
        <p:txBody>
          <a:bodyPr>
            <a:normAutofit fontScale="77500" lnSpcReduction="20000"/>
          </a:bodyPr>
          <a:lstStyle/>
          <a:p>
            <a:pPr>
              <a:lnSpc>
                <a:spcPct val="120000"/>
              </a:lnSpc>
            </a:pPr>
            <a:r>
              <a:rPr lang="en-US" sz="2900" b="1" dirty="0">
                <a:solidFill>
                  <a:schemeClr val="accent1"/>
                </a:solidFill>
              </a:rPr>
              <a:t>OCR Issues Guidance on Covered Health Care Providers and Restrictions on Media Access to Protected Health Information about Individuals in Their Facilities</a:t>
            </a:r>
          </a:p>
          <a:p>
            <a:pPr>
              <a:lnSpc>
                <a:spcPct val="120000"/>
              </a:lnSpc>
            </a:pPr>
            <a:r>
              <a:rPr lang="en-US" sz="2900" b="1" dirty="0">
                <a:solidFill>
                  <a:schemeClr val="accent1"/>
                </a:solidFill>
              </a:rPr>
              <a:t>Get a HIPAA authorization BEFORE granting media access</a:t>
            </a:r>
          </a:p>
          <a:p>
            <a:pPr>
              <a:lnSpc>
                <a:spcPct val="120000"/>
              </a:lnSpc>
            </a:pPr>
            <a:r>
              <a:rPr lang="en-US" sz="2900" b="1" dirty="0">
                <a:solidFill>
                  <a:schemeClr val="accent1"/>
                </a:solidFill>
              </a:rPr>
              <a:t>CANNOT require a patient to sign a media authorization as a condition of receiving treatment</a:t>
            </a:r>
          </a:p>
          <a:p>
            <a:pPr>
              <a:lnSpc>
                <a:spcPct val="120000"/>
              </a:lnSpc>
            </a:pPr>
            <a:r>
              <a:rPr lang="en-US" sz="2900" b="1" dirty="0">
                <a:solidFill>
                  <a:schemeClr val="accent1"/>
                </a:solidFill>
              </a:rPr>
              <a:t>Masking/blurring voices/faces NOT ENOUGH</a:t>
            </a:r>
          </a:p>
          <a:p>
            <a:pPr>
              <a:lnSpc>
                <a:spcPct val="120000"/>
              </a:lnSpc>
            </a:pPr>
            <a:r>
              <a:rPr lang="en-US" sz="2900" b="1" dirty="0">
                <a:solidFill>
                  <a:schemeClr val="accent1"/>
                </a:solidFill>
              </a:rPr>
              <a:t>Implement safeguards to protect PHI</a:t>
            </a:r>
          </a:p>
          <a:p>
            <a:pPr marL="0" indent="0">
              <a:buNone/>
            </a:pPr>
            <a:endParaRPr lang="en-US" sz="2400" b="1" dirty="0">
              <a:solidFill>
                <a:schemeClr val="accent1"/>
              </a:solidFill>
            </a:endParaRPr>
          </a:p>
          <a:p>
            <a:pPr marL="0" indent="0">
              <a:buNone/>
            </a:pPr>
            <a:r>
              <a:rPr lang="en-US" sz="2400" b="1" dirty="0">
                <a:solidFill>
                  <a:schemeClr val="accent1"/>
                </a:solidFill>
                <a:hlinkClick r:id="rId3"/>
              </a:rPr>
              <a:t>https://www.hhs.gov/hipaa/for-professionals/special-topics/hipaa-covid19/index.html</a:t>
            </a:r>
            <a:r>
              <a:rPr lang="en-US" sz="2400" b="1" dirty="0">
                <a:solidFill>
                  <a:schemeClr val="accent1"/>
                </a:solidFill>
              </a:rPr>
              <a:t> </a:t>
            </a:r>
          </a:p>
          <a:p>
            <a:endParaRPr lang="en-US" sz="2400" b="1" dirty="0">
              <a:solidFill>
                <a:schemeClr val="tx2"/>
              </a:solidFill>
            </a:endParaRPr>
          </a:p>
        </p:txBody>
      </p:sp>
      <p:pic>
        <p:nvPicPr>
          <p:cNvPr id="6" name="Picture 5">
            <a:extLst>
              <a:ext uri="{FF2B5EF4-FFF2-40B4-BE49-F238E27FC236}">
                <a16:creationId xmlns:a16="http://schemas.microsoft.com/office/drawing/2014/main" id="{29A4163D-0178-41EC-A4C6-78A23329ECA7}"/>
              </a:ext>
            </a:extLst>
          </p:cNvPr>
          <p:cNvPicPr>
            <a:picLocks noChangeAspect="1"/>
          </p:cNvPicPr>
          <p:nvPr/>
        </p:nvPicPr>
        <p:blipFill>
          <a:blip r:embed="rId4"/>
          <a:stretch>
            <a:fillRect/>
          </a:stretch>
        </p:blipFill>
        <p:spPr>
          <a:xfrm>
            <a:off x="8016802" y="1690688"/>
            <a:ext cx="2825895" cy="4235668"/>
          </a:xfrm>
          <a:prstGeom prst="rect">
            <a:avLst/>
          </a:prstGeom>
        </p:spPr>
      </p:pic>
    </p:spTree>
    <p:extLst>
      <p:ext uri="{BB962C8B-B14F-4D97-AF65-F5344CB8AC3E}">
        <p14:creationId xmlns:p14="http://schemas.microsoft.com/office/powerpoint/2010/main" val="126459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3685B-E865-41BA-97A7-6F09BC921DAC}"/>
              </a:ext>
            </a:extLst>
          </p:cNvPr>
          <p:cNvPicPr>
            <a:picLocks noChangeAspect="1"/>
          </p:cNvPicPr>
          <p:nvPr/>
        </p:nvPicPr>
        <p:blipFill>
          <a:blip r:embed="rId3"/>
          <a:stretch>
            <a:fillRect/>
          </a:stretch>
        </p:blipFill>
        <p:spPr>
          <a:xfrm>
            <a:off x="2616011" y="0"/>
            <a:ext cx="6959978" cy="6858000"/>
          </a:xfrm>
          <a:prstGeom prst="rect">
            <a:avLst/>
          </a:prstGeom>
        </p:spPr>
      </p:pic>
    </p:spTree>
    <p:extLst>
      <p:ext uri="{BB962C8B-B14F-4D97-AF65-F5344CB8AC3E}">
        <p14:creationId xmlns:p14="http://schemas.microsoft.com/office/powerpoint/2010/main" val="4788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67B01D-9D62-4791-9B66-BF64CD4C702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25F32A1-0122-467D-80A6-5020494E6C99}"/>
              </a:ext>
            </a:extLst>
          </p:cNvPr>
          <p:cNvSpPr txBox="1"/>
          <p:nvPr/>
        </p:nvSpPr>
        <p:spPr>
          <a:xfrm>
            <a:off x="3892550" y="2057400"/>
            <a:ext cx="4406900" cy="3539430"/>
          </a:xfrm>
          <a:prstGeom prst="rect">
            <a:avLst/>
          </a:prstGeom>
          <a:solidFill>
            <a:schemeClr val="accent1">
              <a:lumMod val="20000"/>
              <a:lumOff val="80000"/>
            </a:schemeClr>
          </a:solidFill>
        </p:spPr>
        <p:txBody>
          <a:bodyPr wrap="square" rtlCol="0">
            <a:spAutoFit/>
          </a:bodyPr>
          <a:lstStyle/>
          <a:p>
            <a:endParaRPr lang="en-US" sz="3200" b="1" u="sng" dirty="0">
              <a:solidFill>
                <a:schemeClr val="accent1"/>
              </a:solidFill>
              <a:latin typeface="+mn-lt"/>
            </a:endParaRPr>
          </a:p>
          <a:p>
            <a:pPr algn="ctr"/>
            <a:r>
              <a:rPr lang="en-US" sz="3200" b="1" dirty="0">
                <a:solidFill>
                  <a:schemeClr val="accent1"/>
                </a:solidFill>
                <a:latin typeface="+mn-lt"/>
              </a:rPr>
              <a:t>Example 1:</a:t>
            </a:r>
          </a:p>
          <a:p>
            <a:pPr algn="ctr"/>
            <a:endParaRPr lang="en-US" sz="3200" b="1" dirty="0">
              <a:solidFill>
                <a:schemeClr val="accent1"/>
              </a:solidFill>
              <a:latin typeface="+mn-lt"/>
            </a:endParaRPr>
          </a:p>
          <a:p>
            <a:pPr algn="ctr"/>
            <a:r>
              <a:rPr lang="en-US" sz="3200" b="1" dirty="0">
                <a:solidFill>
                  <a:schemeClr val="accent1"/>
                </a:solidFill>
              </a:rPr>
              <a:t>An arrest and</a:t>
            </a:r>
            <a:r>
              <a:rPr lang="en-US" sz="3200" b="1" dirty="0">
                <a:solidFill>
                  <a:schemeClr val="accent1"/>
                </a:solidFill>
                <a:latin typeface="+mn-lt"/>
              </a:rPr>
              <a:t> a press release</a:t>
            </a:r>
          </a:p>
          <a:p>
            <a:endParaRPr lang="en-US" sz="3200" dirty="0"/>
          </a:p>
          <a:p>
            <a:endParaRPr lang="en-US" sz="3200" dirty="0"/>
          </a:p>
        </p:txBody>
      </p:sp>
    </p:spTree>
    <p:extLst>
      <p:ext uri="{BB962C8B-B14F-4D97-AF65-F5344CB8AC3E}">
        <p14:creationId xmlns:p14="http://schemas.microsoft.com/office/powerpoint/2010/main" val="355946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AF66-C9B2-4CB5-B981-696B84E5C1F9}"/>
              </a:ext>
            </a:extLst>
          </p:cNvPr>
          <p:cNvSpPr>
            <a:spLocks noGrp="1"/>
          </p:cNvSpPr>
          <p:nvPr>
            <p:ph type="title"/>
          </p:nvPr>
        </p:nvSpPr>
        <p:spPr/>
        <p:txBody>
          <a:bodyPr/>
          <a:lstStyle/>
          <a:p>
            <a:r>
              <a:rPr lang="en-US" dirty="0">
                <a:solidFill>
                  <a:schemeClr val="accent1"/>
                </a:solidFill>
                <a:latin typeface="Arial Black" panose="020B0A04020102020204" pitchFamily="34" charset="0"/>
              </a:rPr>
              <a:t>An arrest and a press release</a:t>
            </a:r>
          </a:p>
        </p:txBody>
      </p:sp>
      <p:sp>
        <p:nvSpPr>
          <p:cNvPr id="3" name="Content Placeholder 2">
            <a:extLst>
              <a:ext uri="{FF2B5EF4-FFF2-40B4-BE49-F238E27FC236}">
                <a16:creationId xmlns:a16="http://schemas.microsoft.com/office/drawing/2014/main" id="{EE0A187E-0707-4889-B5FA-E44762D04EC3}"/>
              </a:ext>
            </a:extLst>
          </p:cNvPr>
          <p:cNvSpPr>
            <a:spLocks noGrp="1"/>
          </p:cNvSpPr>
          <p:nvPr>
            <p:ph idx="1"/>
          </p:nvPr>
        </p:nvSpPr>
        <p:spPr/>
        <p:txBody>
          <a:bodyPr>
            <a:normAutofit fontScale="92500" lnSpcReduction="10000"/>
          </a:bodyPr>
          <a:lstStyle/>
          <a:p>
            <a:pPr algn="l"/>
            <a:r>
              <a:rPr lang="en-US" b="1" i="0" dirty="0">
                <a:solidFill>
                  <a:schemeClr val="accent1"/>
                </a:solidFill>
                <a:effectLst/>
              </a:rPr>
              <a:t>A patient presented a fake ID at a health system OB/GYN clinic in Texas. The clinic called the police – which complied with the Privacy Rule’s provisions for reporting a crime on the premises. Then the health system issued a press release about the arrest. The press release title included the patient’s name.</a:t>
            </a:r>
          </a:p>
          <a:p>
            <a:pPr algn="l"/>
            <a:endParaRPr lang="en-US" b="1" dirty="0">
              <a:solidFill>
                <a:schemeClr val="accent1"/>
              </a:solidFill>
            </a:endParaRPr>
          </a:p>
          <a:p>
            <a:pPr algn="l"/>
            <a:endParaRPr lang="en-US" b="1" dirty="0">
              <a:solidFill>
                <a:schemeClr val="accent1"/>
              </a:solidFill>
            </a:endParaRPr>
          </a:p>
          <a:p>
            <a:pPr marL="0" indent="0" algn="l">
              <a:buNone/>
            </a:pPr>
            <a:endParaRPr lang="en-US" b="1" dirty="0">
              <a:solidFill>
                <a:schemeClr val="accent1"/>
              </a:solidFill>
            </a:endParaRPr>
          </a:p>
          <a:p>
            <a:pPr marL="0" indent="0" algn="l">
              <a:buNone/>
            </a:pPr>
            <a:endParaRPr lang="en-US" b="1" i="0" dirty="0">
              <a:solidFill>
                <a:schemeClr val="accent1"/>
              </a:solidFill>
              <a:effectLst/>
              <a:hlinkClick r:id="rId3"/>
            </a:endParaRPr>
          </a:p>
          <a:p>
            <a:pPr marL="0" indent="0" algn="l">
              <a:buNone/>
            </a:pPr>
            <a:r>
              <a:rPr lang="en-US" b="1" i="0" dirty="0">
                <a:solidFill>
                  <a:schemeClr val="accent1"/>
                </a:solidFill>
                <a:effectLst/>
                <a:hlinkClick r:id="rId3"/>
              </a:rPr>
              <a:t>https://www.hhs.gov/about/news/2017/05/10/texas-health-system-settles-potential-hipaa-disclosure-violations.html</a:t>
            </a:r>
            <a:r>
              <a:rPr lang="en-US" b="1" i="0" dirty="0">
                <a:solidFill>
                  <a:schemeClr val="accent1"/>
                </a:solidFill>
                <a:effectLst/>
              </a:rPr>
              <a:t> </a:t>
            </a:r>
          </a:p>
        </p:txBody>
      </p:sp>
      <p:sp>
        <p:nvSpPr>
          <p:cNvPr id="4" name="Arrow: Right 3">
            <a:extLst>
              <a:ext uri="{FF2B5EF4-FFF2-40B4-BE49-F238E27FC236}">
                <a16:creationId xmlns:a16="http://schemas.microsoft.com/office/drawing/2014/main" id="{5F9EED56-4AF6-4F23-AD43-6A748E9A30EE}"/>
              </a:ext>
            </a:extLst>
          </p:cNvPr>
          <p:cNvSpPr/>
          <p:nvPr/>
        </p:nvSpPr>
        <p:spPr>
          <a:xfrm>
            <a:off x="838200" y="3627438"/>
            <a:ext cx="10287000" cy="160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POLL: Is there a HIPAA violation here?</a:t>
            </a:r>
          </a:p>
        </p:txBody>
      </p:sp>
    </p:spTree>
    <p:extLst>
      <p:ext uri="{BB962C8B-B14F-4D97-AF65-F5344CB8AC3E}">
        <p14:creationId xmlns:p14="http://schemas.microsoft.com/office/powerpoint/2010/main" val="719698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11780</TotalTime>
  <Words>1439</Words>
  <Application>Microsoft Office PowerPoint</Application>
  <PresentationFormat>Widescreen</PresentationFormat>
  <Paragraphs>151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Helvetica</vt:lpstr>
      <vt:lpstr>Office Theme</vt:lpstr>
      <vt:lpstr>Compliance  lessons  from  nbc’s  the office  July 21, 2020</vt:lpstr>
      <vt:lpstr>POLL</vt:lpstr>
      <vt:lpstr>POLL</vt:lpstr>
      <vt:lpstr>POLL</vt:lpstr>
      <vt:lpstr>The OCR weighs in</vt:lpstr>
      <vt:lpstr>The OCR weighs in</vt:lpstr>
      <vt:lpstr>PowerPoint Presentation</vt:lpstr>
      <vt:lpstr>PowerPoint Presentation</vt:lpstr>
      <vt:lpstr>An arrest and a press release</vt:lpstr>
      <vt:lpstr>Compliance  lessons  from  nbc’s  the office  July 21, 2020</vt:lpstr>
      <vt:lpstr>A media interview and a group email</vt:lpstr>
      <vt:lpstr>Compliance  lessons  from  nbc’s  the office  July 21, 2020</vt:lpstr>
      <vt:lpstr>A TV crew and a garbage truck</vt:lpstr>
      <vt:lpstr>It happened again, in Boston</vt:lpstr>
      <vt:lpstr>A TV crew and 3 hospitals</vt:lpstr>
      <vt:lpstr>Compliance  lessons  from  nbc’s  the office  July 21, 2020</vt:lpstr>
      <vt:lpstr>An Ebola survivor and a GoPro</vt:lpstr>
      <vt:lpstr>Compliance  lessons  from  nbc’s  the office  July 21, 2020</vt:lpstr>
      <vt:lpstr>Sharing COVID connection stories</vt:lpstr>
      <vt:lpstr>Stay on the right side of the news</vt:lpstr>
      <vt:lpstr>Stay on the right side of the news</vt:lpstr>
      <vt:lpstr>PowerPoint Presentation</vt:lpstr>
      <vt:lpstr>MPA CAN HELP</vt:lpstr>
      <vt:lpstr>MPA CAN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cp:lastModifiedBy>
  <cp:revision>234</cp:revision>
  <cp:lastPrinted>2020-07-20T14:02:21Z</cp:lastPrinted>
  <dcterms:created xsi:type="dcterms:W3CDTF">2019-06-24T19:04:42Z</dcterms:created>
  <dcterms:modified xsi:type="dcterms:W3CDTF">2020-08-10T18:09:39Z</dcterms:modified>
</cp:coreProperties>
</file>