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3"/>
  </p:sldMasterIdLst>
  <p:notesMasterIdLst>
    <p:notesMasterId r:id="rId27"/>
  </p:notesMasterIdLst>
  <p:handoutMasterIdLst>
    <p:handoutMasterId r:id="rId28"/>
  </p:handoutMasterIdLst>
  <p:sldIdLst>
    <p:sldId id="590" r:id="rId4"/>
    <p:sldId id="808" r:id="rId5"/>
    <p:sldId id="828" r:id="rId6"/>
    <p:sldId id="829" r:id="rId7"/>
    <p:sldId id="830" r:id="rId8"/>
    <p:sldId id="839" r:id="rId9"/>
    <p:sldId id="774" r:id="rId10"/>
    <p:sldId id="775" r:id="rId11"/>
    <p:sldId id="840" r:id="rId12"/>
    <p:sldId id="814" r:id="rId13"/>
    <p:sldId id="827" r:id="rId14"/>
    <p:sldId id="686" r:id="rId15"/>
    <p:sldId id="687" r:id="rId16"/>
    <p:sldId id="688" r:id="rId17"/>
    <p:sldId id="691" r:id="rId18"/>
    <p:sldId id="692" r:id="rId19"/>
    <p:sldId id="800" r:id="rId20"/>
    <p:sldId id="603" r:id="rId21"/>
    <p:sldId id="789" r:id="rId22"/>
    <p:sldId id="788" r:id="rId23"/>
    <p:sldId id="823" r:id="rId24"/>
    <p:sldId id="821" r:id="rId25"/>
    <p:sldId id="822" r:id="rId2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4F0BE-08F9-B01F-A579-C443B27FA046}" v="4" dt="2020-05-08T15:49:15.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3760" autoAdjust="0"/>
  </p:normalViewPr>
  <p:slideViewPr>
    <p:cSldViewPr>
      <p:cViewPr varScale="1">
        <p:scale>
          <a:sx n="107" d="100"/>
          <a:sy n="107" d="100"/>
        </p:scale>
        <p:origin x="1938"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notesViewPr>
    <p:cSldViewPr>
      <p:cViewPr varScale="1">
        <p:scale>
          <a:sx n="87" d="100"/>
          <a:sy n="87" d="100"/>
        </p:scale>
        <p:origin x="-2970"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in Blumenthal" userId="S::dustin.blumenthal@haysfluidcontrols.com::779affed-c0d1-437c-a455-ead3f876a221" providerId="AD" clId="Web-{F784F0BE-08F9-B01F-A579-C443B27FA046}"/>
    <pc:docChg chg="modSld">
      <pc:chgData name="Dustin Blumenthal" userId="S::dustin.blumenthal@haysfluidcontrols.com::779affed-c0d1-437c-a455-ead3f876a221" providerId="AD" clId="Web-{F784F0BE-08F9-B01F-A579-C443B27FA046}" dt="2020-05-08T15:49:15.040" v="3" actId="1076"/>
      <pc:docMkLst>
        <pc:docMk/>
      </pc:docMkLst>
      <pc:sldChg chg="modSp">
        <pc:chgData name="Dustin Blumenthal" userId="S::dustin.blumenthal@haysfluidcontrols.com::779affed-c0d1-437c-a455-ead3f876a221" providerId="AD" clId="Web-{F784F0BE-08F9-B01F-A579-C443B27FA046}" dt="2020-05-08T15:49:15.040" v="3" actId="1076"/>
        <pc:sldMkLst>
          <pc:docMk/>
          <pc:sldMk cId="0" sldId="829"/>
        </pc:sldMkLst>
        <pc:picChg chg="mod">
          <ac:chgData name="Dustin Blumenthal" userId="S::dustin.blumenthal@haysfluidcontrols.com::779affed-c0d1-437c-a455-ead3f876a221" providerId="AD" clId="Web-{F784F0BE-08F9-B01F-A579-C443B27FA046}" dt="2020-05-08T15:49:15.040" v="3" actId="1076"/>
          <ac:picMkLst>
            <pc:docMk/>
            <pc:sldMk cId="0" sldId="829"/>
            <ac:picMk id="27651" creationId="{A1D64B98-31C0-4327-ABB6-44F3C0F36302}"/>
          </ac:picMkLst>
        </pc:picChg>
      </pc:sldChg>
      <pc:sldChg chg="modSp">
        <pc:chgData name="Dustin Blumenthal" userId="S::dustin.blumenthal@haysfluidcontrols.com::779affed-c0d1-437c-a455-ead3f876a221" providerId="AD" clId="Web-{F784F0BE-08F9-B01F-A579-C443B27FA046}" dt="2020-05-08T15:48:54.493" v="1" actId="1076"/>
        <pc:sldMkLst>
          <pc:docMk/>
          <pc:sldMk cId="0" sldId="830"/>
        </pc:sldMkLst>
        <pc:picChg chg="mod">
          <ac:chgData name="Dustin Blumenthal" userId="S::dustin.blumenthal@haysfluidcontrols.com::779affed-c0d1-437c-a455-ead3f876a221" providerId="AD" clId="Web-{F784F0BE-08F9-B01F-A579-C443B27FA046}" dt="2020-05-08T15:48:54.493" v="1" actId="1076"/>
          <ac:picMkLst>
            <pc:docMk/>
            <pc:sldMk cId="0" sldId="830"/>
            <ac:picMk id="29699" creationId="{3AC8B2C3-5DC3-41E8-817D-DE213B1AE5F2}"/>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4AE3B497-5AC1-46A3-A87E-9D0775D19E80}"/>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8483" name="Rectangle 3">
            <a:extLst>
              <a:ext uri="{FF2B5EF4-FFF2-40B4-BE49-F238E27FC236}">
                <a16:creationId xmlns:a16="http://schemas.microsoft.com/office/drawing/2014/main" id="{915978AA-C858-4B02-90ED-5DC269B43CB9}"/>
              </a:ext>
            </a:extLst>
          </p:cNvPr>
          <p:cNvSpPr>
            <a:spLocks noGrp="1" noChangeArrowheads="1"/>
          </p:cNvSpPr>
          <p:nvPr>
            <p:ph type="dt" sz="quarter" idx="1"/>
          </p:nvPr>
        </p:nvSpPr>
        <p:spPr bwMode="auto">
          <a:xfrm>
            <a:off x="3884613"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8484" name="Rectangle 4">
            <a:extLst>
              <a:ext uri="{FF2B5EF4-FFF2-40B4-BE49-F238E27FC236}">
                <a16:creationId xmlns:a16="http://schemas.microsoft.com/office/drawing/2014/main" id="{F564631B-E2CD-41AD-AE5D-B70B84A67360}"/>
              </a:ext>
            </a:extLst>
          </p:cNvPr>
          <p:cNvSpPr>
            <a:spLocks noGrp="1" noChangeArrowheads="1"/>
          </p:cNvSpPr>
          <p:nvPr>
            <p:ph type="ftr" sz="quarter" idx="2"/>
          </p:nvPr>
        </p:nvSpPr>
        <p:spPr bwMode="auto">
          <a:xfrm>
            <a:off x="0"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8485" name="Rectangle 5">
            <a:extLst>
              <a:ext uri="{FF2B5EF4-FFF2-40B4-BE49-F238E27FC236}">
                <a16:creationId xmlns:a16="http://schemas.microsoft.com/office/drawing/2014/main" id="{EA1DEFFB-6F6E-4C24-AD12-7BC542AC01D7}"/>
              </a:ext>
            </a:extLst>
          </p:cNvPr>
          <p:cNvSpPr>
            <a:spLocks noGrp="1" noChangeArrowheads="1"/>
          </p:cNvSpPr>
          <p:nvPr>
            <p:ph type="sldNum" sz="quarter" idx="3"/>
          </p:nvPr>
        </p:nvSpPr>
        <p:spPr bwMode="auto">
          <a:xfrm>
            <a:off x="3884613"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71AFF5-6F49-474B-9598-238577B2E1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35B0764-A84E-44F8-B2D4-015CDC06F112}"/>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1267" name="Rectangle 3">
            <a:extLst>
              <a:ext uri="{FF2B5EF4-FFF2-40B4-BE49-F238E27FC236}">
                <a16:creationId xmlns:a16="http://schemas.microsoft.com/office/drawing/2014/main" id="{A708B6B0-0F77-4B9F-9E2C-5C4A44999B23}"/>
              </a:ext>
            </a:extLst>
          </p:cNvPr>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60" name="Rectangle 4">
            <a:extLst>
              <a:ext uri="{FF2B5EF4-FFF2-40B4-BE49-F238E27FC236}">
                <a16:creationId xmlns:a16="http://schemas.microsoft.com/office/drawing/2014/main" id="{3DB0E33F-E19F-48D9-96F2-64880C8EE4FB}"/>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B49EF03-10B5-43B1-8DC8-A75B00974202}"/>
              </a:ext>
            </a:extLst>
          </p:cNvPr>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BCD5B4AD-C62F-498A-BEF4-4814EDB1C5F9}"/>
              </a:ext>
            </a:extLst>
          </p:cNvPr>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271" name="Rectangle 7">
            <a:extLst>
              <a:ext uri="{FF2B5EF4-FFF2-40B4-BE49-F238E27FC236}">
                <a16:creationId xmlns:a16="http://schemas.microsoft.com/office/drawing/2014/main" id="{CF492682-D508-4E3C-A290-739BAE2F9AC7}"/>
              </a:ext>
            </a:extLst>
          </p:cNvPr>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124F4A-D59A-4421-8786-74DCD999BE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19525C8-A52F-44B3-8BAF-123C89DF7570}"/>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DC997B9-2CB5-4EE0-BC40-B577B6BD0B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Be it for WSHPs, FCUs, VAVs, Unit Heaters, Blower Coils, Chilled Beams, Radiant Heat Systems, AHUs, or even Chillers – this presentation is designed to give a basic overview of balancing methods (Manual v Automatic), the differences between the Hays Mesurflo and spring type automatic designs, and the general list of items Hays can provide our customers.</a:t>
            </a:r>
          </a:p>
        </p:txBody>
      </p:sp>
      <p:sp>
        <p:nvSpPr>
          <p:cNvPr id="22532" name="Slide Number Placeholder 3">
            <a:extLst>
              <a:ext uri="{FF2B5EF4-FFF2-40B4-BE49-F238E27FC236}">
                <a16:creationId xmlns:a16="http://schemas.microsoft.com/office/drawing/2014/main" id="{6E952610-7FCB-4BF6-A084-A31B05943F8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E87841-5D5E-4180-9F63-5C2D1A04377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5E361EB-667B-4EFF-985A-EC29C55D63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B123A3-BC3B-4AB0-85E5-94BA7B9A8F0B}" type="slidenum">
              <a:rPr lang="en-US" altLang="en-US" smtClean="0"/>
              <a:pPr/>
              <a:t>10</a:t>
            </a:fld>
            <a:endParaRPr lang="en-US" altLang="en-US"/>
          </a:p>
        </p:txBody>
      </p:sp>
      <p:sp>
        <p:nvSpPr>
          <p:cNvPr id="40963" name="Rectangle 2">
            <a:extLst>
              <a:ext uri="{FF2B5EF4-FFF2-40B4-BE49-F238E27FC236}">
                <a16:creationId xmlns:a16="http://schemas.microsoft.com/office/drawing/2014/main" id="{4264750E-27F8-44C3-8683-CC145072876D}"/>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F600A4AD-B1C3-4D7C-B8BD-F988028C94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This is an average operating chart from ASHRAE, and a generalization of total system load for 1 year for most applications.  It shows that the system operates most commonly between 30-60% design condition. [Advance to show the circle around 100] Yet, manual balancing valves are set to </a:t>
            </a:r>
            <a:r>
              <a:rPr lang="en-US" altLang="en-US" b="1">
                <a:latin typeface="Arial" panose="020B0604020202020204" pitchFamily="34" charset="0"/>
              </a:rPr>
              <a:t>100%</a:t>
            </a:r>
            <a:r>
              <a:rPr lang="en-US" altLang="en-US">
                <a:latin typeface="Arial" panose="020B0604020202020204" pitchFamily="34" charset="0"/>
              </a:rPr>
              <a:t> design condition only…which happens roughly </a:t>
            </a:r>
            <a:r>
              <a:rPr lang="en-US" altLang="en-US" b="1">
                <a:latin typeface="Arial" panose="020B0604020202020204" pitchFamily="34" charset="0"/>
              </a:rPr>
              <a:t>1%</a:t>
            </a:r>
            <a:r>
              <a:rPr lang="en-US" altLang="en-US">
                <a:latin typeface="Arial" panose="020B0604020202020204" pitchFamily="34" charset="0"/>
              </a:rPr>
              <a:t> of the year.  That means someone spent all that time and money to balance the system with valves that only work under one circumstance.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2B3FA32-7AE9-471C-AA68-E422F320EDB1}"/>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5F88DB9D-8B33-4DF9-A4AC-47A6837559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way this looks in dollars and cents is the graph shown, taken from a case study at a dorm building in LSU.  We see that the percentage of operating hours is more common in the 30-60% system load.  Again, the manual valves would only truly be balanced at 100% (which amount to .50% of the year).</a:t>
            </a:r>
          </a:p>
          <a:p>
            <a:endParaRPr lang="en-US" altLang="en-US">
              <a:latin typeface="Arial" panose="020B0604020202020204" pitchFamily="34" charset="0"/>
            </a:endParaRPr>
          </a:p>
          <a:p>
            <a:r>
              <a:rPr lang="en-US" altLang="en-US">
                <a:latin typeface="Arial" panose="020B0604020202020204" pitchFamily="34" charset="0"/>
              </a:rPr>
              <a:t>If the system had not been balanced at all, it would amount to roughly $13k a year to operate.</a:t>
            </a:r>
          </a:p>
          <a:p>
            <a:endParaRPr lang="en-US" altLang="en-US">
              <a:latin typeface="Arial" panose="020B0604020202020204" pitchFamily="34" charset="0"/>
            </a:endParaRPr>
          </a:p>
          <a:p>
            <a:r>
              <a:rPr lang="en-US" altLang="en-US">
                <a:latin typeface="Arial" panose="020B0604020202020204" pitchFamily="34" charset="0"/>
              </a:rPr>
              <a:t>With manual balancing, and a fixed speed pump – they would only save $300 annually.  That’s far less than the balancing process would have cost, so the ROI on that method would take years.  With manual balancing and a VFD pump system, they are actually hurting the energy savings.  That’s because manual balancing valves allow for overflow conditions, which mean the VFD sensor doesn’t recognize excess flow to then do its job to ramp the pump down.  That pump type is more complex from the start, and the manual valves won’t help it operate any better than a fixed speed.</a:t>
            </a:r>
          </a:p>
          <a:p>
            <a:endParaRPr lang="en-US" altLang="en-US">
              <a:latin typeface="Arial" panose="020B0604020202020204" pitchFamily="34" charset="0"/>
            </a:endParaRPr>
          </a:p>
          <a:p>
            <a:r>
              <a:rPr lang="en-US" altLang="en-US">
                <a:latin typeface="Arial" panose="020B0604020202020204" pitchFamily="34" charset="0"/>
              </a:rPr>
              <a:t>AUTOMATIC BALANCING VALVES however, take only what is needed for each unit when others are turning off.  This means constant speed pumps don’t work as hard, and we see our pump curve move to the left).  That also means they help OPTIMIZE the VFD system type by sending excess flow downstream faster to the censor, which then allows for the signal to be sent to the pump and ramp down, thus saving energy.  In those cases we provide roughly 30% energy savings EACH YEAR, which will make that ROI </a:t>
            </a:r>
            <a:r>
              <a:rPr lang="en-US" altLang="en-US" i="1">
                <a:latin typeface="Arial" panose="020B0604020202020204" pitchFamily="34" charset="0"/>
              </a:rPr>
              <a:t>much</a:t>
            </a:r>
            <a:r>
              <a:rPr lang="en-US" altLang="en-US">
                <a:latin typeface="Arial" panose="020B0604020202020204" pitchFamily="34" charset="0"/>
              </a:rPr>
              <a:t> faster to achieve the true benefit of energy savings. </a:t>
            </a:r>
          </a:p>
        </p:txBody>
      </p:sp>
      <p:sp>
        <p:nvSpPr>
          <p:cNvPr id="43012" name="Slide Number Placeholder 3">
            <a:extLst>
              <a:ext uri="{FF2B5EF4-FFF2-40B4-BE49-F238E27FC236}">
                <a16:creationId xmlns:a16="http://schemas.microsoft.com/office/drawing/2014/main" id="{BE766148-ED56-4135-B4EC-5261947664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BAD7B6-3C9B-42D2-B0F6-3321647740DB}"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0A6430E-5EE3-4C10-AB88-3824B52D8B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845A7-5B89-4F06-B8A2-A2FC74D36B03}" type="slidenum">
              <a:rPr lang="en-US" altLang="en-US" smtClean="0"/>
              <a:pPr/>
              <a:t>12</a:t>
            </a:fld>
            <a:endParaRPr lang="en-US" altLang="en-US"/>
          </a:p>
        </p:txBody>
      </p:sp>
      <p:sp>
        <p:nvSpPr>
          <p:cNvPr id="45059" name="Rectangle 2">
            <a:extLst>
              <a:ext uri="{FF2B5EF4-FFF2-40B4-BE49-F238E27FC236}">
                <a16:creationId xmlns:a16="http://schemas.microsoft.com/office/drawing/2014/main" id="{C971914B-232D-42E2-8C25-FB2C2D60462F}"/>
              </a:ext>
            </a:extLst>
          </p:cNvPr>
          <p:cNvSpPr>
            <a:spLocks noGrp="1" noRot="1" noChangeAspect="1" noChangeArrowheads="1" noTextEdit="1"/>
          </p:cNvSpPr>
          <p:nvPr>
            <p:ph type="sldImg"/>
          </p:nvPr>
        </p:nvSpPr>
        <p:spPr>
          <a:xfrm>
            <a:off x="1106488" y="698500"/>
            <a:ext cx="4648200" cy="3486150"/>
          </a:xfrm>
          <a:ln/>
        </p:spPr>
      </p:sp>
      <p:sp>
        <p:nvSpPr>
          <p:cNvPr id="45060" name="Rectangle 3">
            <a:extLst>
              <a:ext uri="{FF2B5EF4-FFF2-40B4-BE49-F238E27FC236}">
                <a16:creationId xmlns:a16="http://schemas.microsoft.com/office/drawing/2014/main" id="{F9F4D57D-595B-409B-9814-0446CB23300F}"/>
              </a:ext>
            </a:extLst>
          </p:cNvPr>
          <p:cNvSpPr>
            <a:spLocks noGrp="1" noChangeArrowheads="1"/>
          </p:cNvSpPr>
          <p:nvPr>
            <p:ph type="body" idx="1"/>
          </p:nvPr>
        </p:nvSpPr>
        <p:spPr>
          <a:xfrm>
            <a:off x="914400" y="4416425"/>
            <a:ext cx="502920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73F7CEB-FD44-4608-871F-5B40D6649F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249C3D-9932-4C73-A8EA-685DCC42CC6B}" type="slidenum">
              <a:rPr lang="en-US" altLang="en-US" smtClean="0"/>
              <a:pPr/>
              <a:t>13</a:t>
            </a:fld>
            <a:endParaRPr lang="en-US" altLang="en-US"/>
          </a:p>
        </p:txBody>
      </p:sp>
      <p:sp>
        <p:nvSpPr>
          <p:cNvPr id="47107" name="Rectangle 2">
            <a:extLst>
              <a:ext uri="{FF2B5EF4-FFF2-40B4-BE49-F238E27FC236}">
                <a16:creationId xmlns:a16="http://schemas.microsoft.com/office/drawing/2014/main" id="{1CC079F1-10EE-4890-AC70-D266E20B24C3}"/>
              </a:ext>
            </a:extLst>
          </p:cNvPr>
          <p:cNvSpPr>
            <a:spLocks noGrp="1" noRot="1" noChangeAspect="1" noChangeArrowheads="1" noTextEdit="1"/>
          </p:cNvSpPr>
          <p:nvPr>
            <p:ph type="sldImg"/>
          </p:nvPr>
        </p:nvSpPr>
        <p:spPr>
          <a:xfrm>
            <a:off x="1106488" y="698500"/>
            <a:ext cx="4648200" cy="3486150"/>
          </a:xfrm>
          <a:ln/>
        </p:spPr>
      </p:sp>
      <p:sp>
        <p:nvSpPr>
          <p:cNvPr id="47108" name="Rectangle 3">
            <a:extLst>
              <a:ext uri="{FF2B5EF4-FFF2-40B4-BE49-F238E27FC236}">
                <a16:creationId xmlns:a16="http://schemas.microsoft.com/office/drawing/2014/main" id="{55BE66C4-FEC0-4401-8347-C97DD26E78A9}"/>
              </a:ext>
            </a:extLst>
          </p:cNvPr>
          <p:cNvSpPr>
            <a:spLocks noGrp="1" noChangeArrowheads="1"/>
          </p:cNvSpPr>
          <p:nvPr>
            <p:ph type="body" idx="1"/>
          </p:nvPr>
        </p:nvSpPr>
        <p:spPr>
          <a:xfrm>
            <a:off x="685800" y="4416425"/>
            <a:ext cx="548640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As reviewed earlier, we have a different design than spring-based companies.  We use a simple two-piece construction; an elastomeric diaphragm that comes in 3 densities (or durometers), and an orifice plate that has a variety of cuts based on size and flow.  These two work in conjunction to dynamically limit the flow to the designed amount.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BB80E90-A994-4D28-A730-01EA4930CE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07685F-2FBE-4F5F-A432-4DA759082328}" type="slidenum">
              <a:rPr lang="en-US" altLang="en-US" smtClean="0"/>
              <a:pPr/>
              <a:t>14</a:t>
            </a:fld>
            <a:endParaRPr lang="en-US" altLang="en-US"/>
          </a:p>
        </p:txBody>
      </p:sp>
      <p:sp>
        <p:nvSpPr>
          <p:cNvPr id="49155" name="Rectangle 2">
            <a:extLst>
              <a:ext uri="{FF2B5EF4-FFF2-40B4-BE49-F238E27FC236}">
                <a16:creationId xmlns:a16="http://schemas.microsoft.com/office/drawing/2014/main" id="{AC2BE118-512D-4B00-A8A0-01141CE86129}"/>
              </a:ext>
            </a:extLst>
          </p:cNvPr>
          <p:cNvSpPr>
            <a:spLocks noGrp="1" noRot="1" noChangeAspect="1" noChangeArrowheads="1" noTextEdit="1"/>
          </p:cNvSpPr>
          <p:nvPr>
            <p:ph type="sldImg"/>
          </p:nvPr>
        </p:nvSpPr>
        <p:spPr>
          <a:xfrm>
            <a:off x="1106488" y="698500"/>
            <a:ext cx="4648200" cy="3486150"/>
          </a:xfrm>
          <a:ln/>
        </p:spPr>
      </p:sp>
      <p:sp>
        <p:nvSpPr>
          <p:cNvPr id="49156" name="Rectangle 3">
            <a:extLst>
              <a:ext uri="{FF2B5EF4-FFF2-40B4-BE49-F238E27FC236}">
                <a16:creationId xmlns:a16="http://schemas.microsoft.com/office/drawing/2014/main" id="{EA4150ED-C201-4661-8AD2-573B5B176858}"/>
              </a:ext>
            </a:extLst>
          </p:cNvPr>
          <p:cNvSpPr>
            <a:spLocks noGrp="1" noChangeArrowheads="1"/>
          </p:cNvSpPr>
          <p:nvPr>
            <p:ph type="body" idx="1"/>
          </p:nvPr>
        </p:nvSpPr>
        <p:spPr>
          <a:xfrm>
            <a:off x="914400" y="4416425"/>
            <a:ext cx="502920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As we work from our left to right, the Mesurflo design </a:t>
            </a:r>
            <a:r>
              <a:rPr lang="en-US" altLang="en-US" i="1">
                <a:latin typeface="Arial" panose="020B0604020202020204" pitchFamily="34" charset="0"/>
              </a:rPr>
              <a:t>starts</a:t>
            </a:r>
            <a:r>
              <a:rPr lang="en-US" altLang="en-US">
                <a:latin typeface="Arial" panose="020B0604020202020204" pitchFamily="34" charset="0"/>
              </a:rPr>
              <a:t> to limit flow at 2 psid.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Anything under that amount would be considered underflow.  This would likely be the result of a modulating control valve taking authority over the flow to achieve a less than maximum flow rate per the request of the unit's internal sensors (typically on VAV boxes or AHUs).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As the differential increases across our internals, the diaphragm compresses further into the orifice plate, making the orifice opening smaller.  With higher pressure, and a smaller orifice opening, the flow rate is still limited to the maximum design.  This dynamic response is the key to automatic balancing.</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You’re also able to reverse the direction of flow to perhaps back flush the system to remove debris upon start up.  This process does not effect our design nor our warranty.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28B1BF8-8652-42C4-9A99-80F0BCD7D3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93BC03-8CDB-4CA7-B8D0-72FB6183F2E1}" type="slidenum">
              <a:rPr lang="en-US" altLang="en-US" smtClean="0"/>
              <a:pPr/>
              <a:t>15</a:t>
            </a:fld>
            <a:endParaRPr lang="en-US" altLang="en-US"/>
          </a:p>
        </p:txBody>
      </p:sp>
      <p:sp>
        <p:nvSpPr>
          <p:cNvPr id="51203" name="Rectangle 2">
            <a:extLst>
              <a:ext uri="{FF2B5EF4-FFF2-40B4-BE49-F238E27FC236}">
                <a16:creationId xmlns:a16="http://schemas.microsoft.com/office/drawing/2014/main" id="{6458C027-5222-4877-9270-2A91385CA373}"/>
              </a:ext>
            </a:extLst>
          </p:cNvPr>
          <p:cNvSpPr>
            <a:spLocks noGrp="1" noRot="1" noChangeAspect="1" noChangeArrowheads="1" noTextEdit="1"/>
          </p:cNvSpPr>
          <p:nvPr>
            <p:ph type="sldImg"/>
          </p:nvPr>
        </p:nvSpPr>
        <p:spPr>
          <a:xfrm>
            <a:off x="1106488" y="698500"/>
            <a:ext cx="4648200" cy="3486150"/>
          </a:xfrm>
          <a:ln/>
        </p:spPr>
      </p:sp>
      <p:sp>
        <p:nvSpPr>
          <p:cNvPr id="51204" name="Rectangle 3">
            <a:extLst>
              <a:ext uri="{FF2B5EF4-FFF2-40B4-BE49-F238E27FC236}">
                <a16:creationId xmlns:a16="http://schemas.microsoft.com/office/drawing/2014/main" id="{D9139254-27A7-4639-B759-4D179C2375B2}"/>
              </a:ext>
            </a:extLst>
          </p:cNvPr>
          <p:cNvSpPr>
            <a:spLocks noGrp="1" noChangeArrowheads="1"/>
          </p:cNvSpPr>
          <p:nvPr>
            <p:ph type="body" idx="1"/>
          </p:nvPr>
        </p:nvSpPr>
        <p:spPr>
          <a:xfrm>
            <a:off x="914400" y="4416425"/>
            <a:ext cx="502920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Every other automatic balancing type out there…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8A91EF5-1753-4CD0-BE92-EE50CB7C86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E2AD71-F47B-4643-9846-1A2E2EC55E85}" type="slidenum">
              <a:rPr lang="en-US" altLang="en-US" smtClean="0"/>
              <a:pPr/>
              <a:t>16</a:t>
            </a:fld>
            <a:endParaRPr lang="en-US" altLang="en-US"/>
          </a:p>
        </p:txBody>
      </p:sp>
      <p:sp>
        <p:nvSpPr>
          <p:cNvPr id="53251" name="Rectangle 2">
            <a:extLst>
              <a:ext uri="{FF2B5EF4-FFF2-40B4-BE49-F238E27FC236}">
                <a16:creationId xmlns:a16="http://schemas.microsoft.com/office/drawing/2014/main" id="{A7A79F74-DE16-4F97-B415-F6FD2D225BDF}"/>
              </a:ext>
            </a:extLst>
          </p:cNvPr>
          <p:cNvSpPr>
            <a:spLocks noGrp="1" noRot="1" noChangeAspect="1" noChangeArrowheads="1" noTextEdit="1"/>
          </p:cNvSpPr>
          <p:nvPr>
            <p:ph type="sldImg"/>
          </p:nvPr>
        </p:nvSpPr>
        <p:spPr>
          <a:xfrm>
            <a:off x="1106488" y="698500"/>
            <a:ext cx="4648200" cy="3486150"/>
          </a:xfrm>
          <a:ln/>
        </p:spPr>
      </p:sp>
      <p:sp>
        <p:nvSpPr>
          <p:cNvPr id="53252" name="Rectangle 3">
            <a:extLst>
              <a:ext uri="{FF2B5EF4-FFF2-40B4-BE49-F238E27FC236}">
                <a16:creationId xmlns:a16="http://schemas.microsoft.com/office/drawing/2014/main" id="{B6227BE0-C091-4DE5-A33C-B580B83723F0}"/>
              </a:ext>
            </a:extLst>
          </p:cNvPr>
          <p:cNvSpPr>
            <a:spLocks noGrp="1" noChangeArrowheads="1"/>
          </p:cNvSpPr>
          <p:nvPr>
            <p:ph type="body" idx="1"/>
          </p:nvPr>
        </p:nvSpPr>
        <p:spPr>
          <a:xfrm>
            <a:off x="685800" y="4416425"/>
            <a:ext cx="5486400" cy="418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…is a spring-based design.  The orifice opening may change, but the dynamic response still comes from a spring-based cartridge.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47356E3-09BC-46F3-9659-51A8AC45E5D9}"/>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C5F22F72-5DC8-4B46-91D4-9313BB35E6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There are 4 key issues that spring type valves present, and that our Mesurflo design improves.</a:t>
            </a:r>
          </a:p>
          <a:p>
            <a:endParaRPr lang="en-US" altLang="en-US">
              <a:latin typeface="Arial" panose="020B0604020202020204" pitchFamily="34" charset="0"/>
            </a:endParaRPr>
          </a:p>
          <a:p>
            <a:r>
              <a:rPr lang="en-US" altLang="en-US">
                <a:latin typeface="Arial" panose="020B0604020202020204" pitchFamily="34" charset="0"/>
              </a:rPr>
              <a:t>[Advance]</a:t>
            </a:r>
          </a:p>
          <a:p>
            <a:r>
              <a:rPr lang="en-US" altLang="en-US">
                <a:latin typeface="Arial" panose="020B0604020202020204" pitchFamily="34" charset="0"/>
              </a:rPr>
              <a:t>The simple fact they use a spring.  Springs fatigue over time, regardless of application.  That’s why they only have a 5 year warranty.  Within roughly 7-10 years, these springs will go outside their spec range and as a result, the flow will be impacted.  Spring pistons will eventually get to total compression, which means a fixed orifice like a manual valve, which means overflow conditions and poor flow distribution throughout the system. [Advance]</a:t>
            </a:r>
          </a:p>
          <a:p>
            <a:r>
              <a:rPr lang="en-US" altLang="en-US">
                <a:latin typeface="Arial" panose="020B0604020202020204" pitchFamily="34" charset="0"/>
              </a:rPr>
              <a:t>HAYS valves however come with a lifetime warranty due to not using a spring at all.  We have valves decades old that are still running to spec.</a:t>
            </a:r>
          </a:p>
          <a:p>
            <a:endParaRPr lang="en-US" altLang="en-US">
              <a:latin typeface="Arial" panose="020B0604020202020204" pitchFamily="34" charset="0"/>
            </a:endParaRPr>
          </a:p>
          <a:p>
            <a:r>
              <a:rPr lang="en-US" altLang="en-US">
                <a:latin typeface="Arial" panose="020B0604020202020204" pitchFamily="34" charset="0"/>
              </a:rPr>
              <a:t>[Advance]</a:t>
            </a:r>
          </a:p>
          <a:p>
            <a:r>
              <a:rPr lang="en-US" altLang="en-US">
                <a:latin typeface="Arial" panose="020B0604020202020204" pitchFamily="34" charset="0"/>
              </a:rPr>
              <a:t>Spring designs have smaller operating ranges (2-32, 2-45 are very common).  The issue here is that if placed in close proximity to the pump of a large system, the pressure these valves are having to deflect may be so great that the piston is completely compressed, again allowing overflow.  That would then steal flow from units further downstream, causing the pump to have to ramp UP to meet the demand, and waste energy/money doing so. [Advance]</a:t>
            </a:r>
          </a:p>
          <a:p>
            <a:r>
              <a:rPr lang="en-US" altLang="en-US">
                <a:latin typeface="Arial" panose="020B0604020202020204" pitchFamily="34" charset="0"/>
              </a:rPr>
              <a:t>With HAYS valves, we have a constant 80 psid high side to our operating range.  We can even handle short burst of pressure differential up to 150 PSID!  That means we’re always able to take only what the unit needs, redirect excess flow down stream, and properly distribute flow throughout the system.</a:t>
            </a:r>
          </a:p>
          <a:p>
            <a:endParaRPr lang="en-US" altLang="en-US">
              <a:latin typeface="Arial" panose="020B0604020202020204" pitchFamily="34" charset="0"/>
            </a:endParaRPr>
          </a:p>
          <a:p>
            <a:r>
              <a:rPr lang="en-US" altLang="en-US">
                <a:latin typeface="Arial" panose="020B0604020202020204" pitchFamily="34" charset="0"/>
              </a:rPr>
              <a:t>[Advance]</a:t>
            </a:r>
          </a:p>
          <a:p>
            <a:r>
              <a:rPr lang="en-US" altLang="en-US">
                <a:latin typeface="Arial" panose="020B0604020202020204" pitchFamily="34" charset="0"/>
              </a:rPr>
              <a:t>If we REVERSE our proximity from the pump and look at the units at the end of the system, spring type valves that are made of metal start to chatter and create noise.  In those last units, the differential only needs to be between 2-6 psid (no need to push 40 psid across the last unit and waste energy).  That means as the valve is just starting to limit flow, the metal piston is chattering against the metal cartridge.  In high hotels and condos, or in schools and hospitals, this noise can be a major issue. [Advance]</a:t>
            </a:r>
          </a:p>
          <a:p>
            <a:r>
              <a:rPr lang="en-US" altLang="en-US">
                <a:latin typeface="Arial" panose="020B0604020202020204" pitchFamily="34" charset="0"/>
              </a:rPr>
              <a:t>That’s why with the HAYS MESURFLO design, our inherently quiet components are virtual silent.  That’s the main reason for our material selection to begin with and why folks like the US Navy and Marriott have relied on Hays for decades.</a:t>
            </a:r>
          </a:p>
          <a:p>
            <a:endParaRPr lang="en-US" altLang="en-US">
              <a:latin typeface="Arial" panose="020B0604020202020204" pitchFamily="34" charset="0"/>
            </a:endParaRPr>
          </a:p>
          <a:p>
            <a:r>
              <a:rPr lang="en-US" altLang="en-US">
                <a:latin typeface="Arial" panose="020B0604020202020204" pitchFamily="34" charset="0"/>
              </a:rPr>
              <a:t>[Advance]</a:t>
            </a:r>
          </a:p>
          <a:p>
            <a:r>
              <a:rPr lang="en-US" altLang="en-US">
                <a:latin typeface="Arial" panose="020B0604020202020204" pitchFamily="34" charset="0"/>
              </a:rPr>
              <a:t>Lastly, spring type valves are prone to clogging due to tight space constraints.  It’s not necessarily the orifice openings, but rather the space the piston sinks into the housing.  If/when debris gets stuck in that crevice, the piston will seize up in place, and effectively become a fixed orifice/manual balancing valve – again, allowing overflow and poor system balancing. [Advance]</a:t>
            </a:r>
          </a:p>
          <a:p>
            <a:r>
              <a:rPr lang="en-US" altLang="en-US">
                <a:latin typeface="Arial" panose="020B0604020202020204" pitchFamily="34" charset="0"/>
              </a:rPr>
              <a:t>With HAYS however, our simple two-piece construction doesn’t have tight sliding components to seize up in the first place.  We’re able to operate even without the use of a strainer, and even be used in geothermal pump and dump applications without our design clogging.</a:t>
            </a:r>
          </a:p>
        </p:txBody>
      </p:sp>
      <p:sp>
        <p:nvSpPr>
          <p:cNvPr id="55300" name="Slide Number Placeholder 3">
            <a:extLst>
              <a:ext uri="{FF2B5EF4-FFF2-40B4-BE49-F238E27FC236}">
                <a16:creationId xmlns:a16="http://schemas.microsoft.com/office/drawing/2014/main" id="{3054D64F-A6ED-4AA1-A728-BB2790F1F3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C55DA2-32D2-41BE-807E-9B90E1575386}"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31553E4-EA6C-4B3D-93C3-CBA921390201}"/>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A82DFD34-3E91-4272-ABCC-5119EB1572A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Here are some of the smaller valve models we put our Mesurflo design within.</a:t>
            </a:r>
          </a:p>
        </p:txBody>
      </p:sp>
      <p:sp>
        <p:nvSpPr>
          <p:cNvPr id="57348" name="Slide Number Placeholder 3">
            <a:extLst>
              <a:ext uri="{FF2B5EF4-FFF2-40B4-BE49-F238E27FC236}">
                <a16:creationId xmlns:a16="http://schemas.microsoft.com/office/drawing/2014/main" id="{670086FB-2D13-4CC3-B971-6FC3EE7A1D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9C657E-3B68-4D9F-A19F-B26FE2A22088}"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2F23EC8-373C-47BF-97A9-4D009B0CCC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529E75-076F-49B8-A3A6-5143960F39EA}" type="slidenum">
              <a:rPr lang="en-US" altLang="en-US" smtClean="0"/>
              <a:pPr/>
              <a:t>19</a:t>
            </a:fld>
            <a:endParaRPr lang="en-US" altLang="en-US"/>
          </a:p>
        </p:txBody>
      </p:sp>
      <p:sp>
        <p:nvSpPr>
          <p:cNvPr id="59395" name="Rectangle 2">
            <a:extLst>
              <a:ext uri="{FF2B5EF4-FFF2-40B4-BE49-F238E27FC236}">
                <a16:creationId xmlns:a16="http://schemas.microsoft.com/office/drawing/2014/main" id="{9271D04F-2CE8-49FB-B3EE-3EA243DC7165}"/>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083CA943-69D2-400D-88C4-857EE3F27A7A}"/>
              </a:ext>
            </a:extLst>
          </p:cNvPr>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 make valves ranging in size from ½” all the way up to 36” in size.  The most ordered sizes however are between ½” and 2”.  Inline valves are just the balancing portion, whereas Yball valves have integral ball valves as well (see previous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D7E4FFA-63E5-453C-A563-A71727B90D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0DFD50-7796-453E-B988-449C0D36CBD4}" type="slidenum">
              <a:rPr lang="en-US" altLang="en-US" smtClean="0">
                <a:cs typeface="Arial" panose="020B0604020202020204" pitchFamily="34" charset="0"/>
              </a:rPr>
              <a:pPr>
                <a:spcBef>
                  <a:spcPct val="0"/>
                </a:spcBef>
              </a:pPr>
              <a:t>2</a:t>
            </a:fld>
            <a:endParaRPr lang="en-US" altLang="en-US">
              <a:cs typeface="Arial" panose="020B0604020202020204" pitchFamily="34" charset="0"/>
            </a:endParaRPr>
          </a:p>
        </p:txBody>
      </p:sp>
      <p:sp>
        <p:nvSpPr>
          <p:cNvPr id="24579" name="Rectangle 2">
            <a:extLst>
              <a:ext uri="{FF2B5EF4-FFF2-40B4-BE49-F238E27FC236}">
                <a16:creationId xmlns:a16="http://schemas.microsoft.com/office/drawing/2014/main" id="{F19DD815-5070-48C6-A234-FA75C9B2C2E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829031B-597A-4D79-BAB9-919A4B0431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cs typeface="Arial" panose="020B0604020202020204" pitchFamily="34" charset="0"/>
              </a:rPr>
              <a:t>Let’s review the main balancing methods seen.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5C9C73B-345C-444C-99B3-32D068CC020B}"/>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A92E50DA-E5AC-4F94-9FAF-54774D00727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All of Hays piping packages (for FCUs, VAVs, Blow Coils, etc) are fully assembled, pressure/leak tested, and tagged per the provided schedule.  We can even package/box like floors/tags together to provide an even more organized process for the installing contractor.  Hard pipe and flexible packages, plus customized options are available.  Control valves can either be provided by Hays, provided by a controls contractor and installed in the field, OR provided by a controls contractor and SENT TO HAYS for our assembly.  That way the package arrives ready to be fully installed.</a:t>
            </a:r>
          </a:p>
        </p:txBody>
      </p:sp>
      <p:sp>
        <p:nvSpPr>
          <p:cNvPr id="61444" name="Slide Number Placeholder 3">
            <a:extLst>
              <a:ext uri="{FF2B5EF4-FFF2-40B4-BE49-F238E27FC236}">
                <a16:creationId xmlns:a16="http://schemas.microsoft.com/office/drawing/2014/main" id="{914FF9DC-3D76-4054-BA07-17A56E0E37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DF14DC-4E47-4E2F-979A-47A7FDF50C72}"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4F9666F-A9A3-4D88-AD00-D77D599FC3C1}"/>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1C01E7B2-1496-4E7E-A170-9A76F59EFA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Hays hose kits (for heat pumps, chilled beams, or water cooled VRF units) are also fully assembled, pressure/leak tested, and tagged per the schedule.  Our hoses are rated for 400 psi working pressure/1,600psi burst pressure.  We can customize hose lengths as well, but our standard lengths are 12”, 18”, 24”, 36”, and 48”.</a:t>
            </a:r>
          </a:p>
        </p:txBody>
      </p:sp>
      <p:sp>
        <p:nvSpPr>
          <p:cNvPr id="63492" name="Slide Number Placeholder 3">
            <a:extLst>
              <a:ext uri="{FF2B5EF4-FFF2-40B4-BE49-F238E27FC236}">
                <a16:creationId xmlns:a16="http://schemas.microsoft.com/office/drawing/2014/main" id="{A920BD71-E3AE-4E10-AC77-1A0BC71E79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E3CE2C-D709-4E31-B138-C321FF277AB0}"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5A10C84-443C-4EF2-B607-EC9390BA7475}"/>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6604857C-9F1F-4886-B59F-547B9AB6A5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With the full support of outside and inside resources, Hays will be able to assist our customers as quick as possible.  Our lead times are 5 business days for a very wide range of products, and expedite options are available as well.</a:t>
            </a:r>
          </a:p>
        </p:txBody>
      </p:sp>
      <p:sp>
        <p:nvSpPr>
          <p:cNvPr id="65540" name="Slide Number Placeholder 3">
            <a:extLst>
              <a:ext uri="{FF2B5EF4-FFF2-40B4-BE49-F238E27FC236}">
                <a16:creationId xmlns:a16="http://schemas.microsoft.com/office/drawing/2014/main" id="{C3EEA863-BD91-48BE-BD1F-93B50F6DF3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5E67D6-A79C-4C36-96F2-FD4F1B5BF82D}"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57501C7-0FE8-4F39-A82F-A427D1EA7DCA}"/>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855D5AD0-86CA-4926-8BBF-9A0A7CD16E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Hays team can either put quotes together for the customer, or we also have our Online Price Guide as a tool to utilize.</a:t>
            </a:r>
          </a:p>
        </p:txBody>
      </p:sp>
      <p:sp>
        <p:nvSpPr>
          <p:cNvPr id="67588" name="Slide Number Placeholder 3">
            <a:extLst>
              <a:ext uri="{FF2B5EF4-FFF2-40B4-BE49-F238E27FC236}">
                <a16:creationId xmlns:a16="http://schemas.microsoft.com/office/drawing/2014/main" id="{25518893-B506-4118-83C9-79919566F0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629CF2-58A3-4B64-A024-AB5BB3C05893}" type="slidenum">
              <a:rPr lang="en-US" altLang="en-US" smtClean="0"/>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0D21D2B-B2ED-4C7E-9279-329E52BCE74A}"/>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859C60D-38F2-4D07-AAC5-9E81A19AFA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Manual Balancing Valves:  What’s shown is a Venturi Style manual balancing valve.  The insert is used to create resistance for the flow, which in turn creates a smaller window for the ball valve to range between while balancing.  Manual valves are STATIC, PRESSURE DEPENDENT, and basically a GLORIFIED BALL VALVE.  That means that it is unable to react to system pressure fluctuations.  As units close off elsewhere in the system, the ones that remain open will have to contend with excess pressure/flow.  If the pressure differential increases across a manual balancing valve – </a:t>
            </a:r>
            <a:r>
              <a:rPr lang="en-US" altLang="en-US" u="sng">
                <a:latin typeface="Arial" panose="020B0604020202020204" pitchFamily="34" charset="0"/>
              </a:rPr>
              <a:t>so does the flow (likewise with decreases in differential)</a:t>
            </a:r>
            <a:r>
              <a:rPr lang="en-US" altLang="en-US">
                <a:latin typeface="Arial" panose="020B0604020202020204" pitchFamily="34" charset="0"/>
              </a:rPr>
              <a:t>.  In short, manual balancing valves allow overflow conditions to occur, which effects energy usage at the pump.</a:t>
            </a:r>
          </a:p>
        </p:txBody>
      </p:sp>
      <p:sp>
        <p:nvSpPr>
          <p:cNvPr id="26628" name="Slide Number Placeholder 3">
            <a:extLst>
              <a:ext uri="{FF2B5EF4-FFF2-40B4-BE49-F238E27FC236}">
                <a16:creationId xmlns:a16="http://schemas.microsoft.com/office/drawing/2014/main" id="{BB1B400B-2B6B-44D0-BDF0-7BE143BEA6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8BF6FE-16E1-4E81-AE27-4AA65F48521F}"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098F0AE-2940-4317-825F-96886444E7C5}"/>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4E975D3D-B78D-4AA0-89F7-F3112ED1E6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Spring Type Automatic balancing valves: These valves use a spring and piston cartridge, that involves orifice openings calibrated to the designed maximum flow for the unit it’s installed on.  The piston will DYNAMICALLY compress and decompress in reaction to pressure changes within the system.  These valves have an OPERATING RANGE, which translates to the amount of motion allowed to limit flow to the designed maximum.  </a:t>
            </a:r>
          </a:p>
        </p:txBody>
      </p:sp>
      <p:sp>
        <p:nvSpPr>
          <p:cNvPr id="28676" name="Slide Number Placeholder 3">
            <a:extLst>
              <a:ext uri="{FF2B5EF4-FFF2-40B4-BE49-F238E27FC236}">
                <a16:creationId xmlns:a16="http://schemas.microsoft.com/office/drawing/2014/main" id="{3AB731D3-EF12-4544-BF67-AE2325A6B6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0A5F12-7C7C-42E8-BB70-9029641FBACC}" type="slidenum">
              <a:rPr lang="en-US" altLang="en-US" smtClean="0">
                <a:cs typeface="Arial" panose="020B0604020202020204" pitchFamily="34" charset="0"/>
              </a:rPr>
              <a:pPr/>
              <a:t>4</a:t>
            </a:fld>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A8ABC23-12C3-46D9-9D23-8137B495B521}"/>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CD2B23B9-BAB9-4F53-B133-6B6228402C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Hays Mesurflo Automatic Balancing Valves:  Similar to the Spring type design, Hays is a DYNAMICALLY RESPONSIVE VALVE, and is PRESSURE INDEPENDENT within our Operating Range of 2-80 PSID.  The unit only sees what is needed and excess flow is distributed to the rest of the system.  The obvious difference is that we do not use a spring-based design but rather a Diaphragm and Orifice Plate construction (which will be discussed further later).  Using the diaphragm’s flexibility to compress and decompress against the orifice plate, the flow is LIMITED to the designed maximum flow rate regardless of system pressure fluctuations.  This motion is the reason these valves are called </a:t>
            </a:r>
            <a:r>
              <a:rPr lang="en-US" altLang="en-US" i="1">
                <a:latin typeface="Arial" panose="020B0604020202020204" pitchFamily="34" charset="0"/>
              </a:rPr>
              <a:t>AUTOMATIC</a:t>
            </a:r>
            <a:r>
              <a:rPr lang="en-US" altLang="en-US">
                <a:latin typeface="Arial" panose="020B0604020202020204" pitchFamily="34" charset="0"/>
              </a:rPr>
              <a:t> balancing valves (since Manual Valves are stuck in place and </a:t>
            </a:r>
            <a:r>
              <a:rPr lang="en-US" altLang="en-US" i="1">
                <a:latin typeface="Arial" panose="020B0604020202020204" pitchFamily="34" charset="0"/>
              </a:rPr>
              <a:t>manually</a:t>
            </a:r>
            <a:r>
              <a:rPr lang="en-US" altLang="en-US">
                <a:latin typeface="Arial" panose="020B0604020202020204" pitchFamily="34" charset="0"/>
              </a:rPr>
              <a:t> need adjustment).</a:t>
            </a:r>
          </a:p>
        </p:txBody>
      </p:sp>
      <p:sp>
        <p:nvSpPr>
          <p:cNvPr id="30724" name="Slide Number Placeholder 3">
            <a:extLst>
              <a:ext uri="{FF2B5EF4-FFF2-40B4-BE49-F238E27FC236}">
                <a16:creationId xmlns:a16="http://schemas.microsoft.com/office/drawing/2014/main" id="{D49B0650-2B84-4EDC-9B43-F4D88899CD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8904D3-11E7-45B9-A186-DE3E31C96741}"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0FE7CBD-4E59-4920-9C7E-065AD99261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A5229D-C5F9-4FAC-AEAD-252C8B70BA74}" type="slidenum">
              <a:rPr lang="en-US" altLang="en-US" smtClean="0">
                <a:cs typeface="Arial" panose="020B0604020202020204" pitchFamily="34" charset="0"/>
              </a:rPr>
              <a:pPr>
                <a:spcBef>
                  <a:spcPct val="0"/>
                </a:spcBef>
              </a:pPr>
              <a:t>6</a:t>
            </a:fld>
            <a:endParaRPr lang="en-US" altLang="en-US">
              <a:cs typeface="Arial" panose="020B0604020202020204" pitchFamily="34" charset="0"/>
            </a:endParaRPr>
          </a:p>
        </p:txBody>
      </p:sp>
      <p:sp>
        <p:nvSpPr>
          <p:cNvPr id="32771" name="Rectangle 2">
            <a:extLst>
              <a:ext uri="{FF2B5EF4-FFF2-40B4-BE49-F238E27FC236}">
                <a16:creationId xmlns:a16="http://schemas.microsoft.com/office/drawing/2014/main" id="{112C304E-00A4-4F88-BDE9-21E906C11910}"/>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0516A67-D6B3-443E-91C4-4D7D536E53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cs typeface="Arial" panose="020B0604020202020204" pitchFamily="34" charset="0"/>
              </a:rPr>
              <a:t>Let’s look at the process of how these valves are balanced.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73B9615-46B6-4772-BECB-AAACA5E6C97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47A3D8-C049-43EE-90D8-FD7B912B4C03}" type="slidenum">
              <a:rPr lang="en-US" altLang="en-US" smtClean="0">
                <a:cs typeface="Arial" panose="020B0604020202020204" pitchFamily="34" charset="0"/>
              </a:rPr>
              <a:pPr/>
              <a:t>7</a:t>
            </a:fld>
            <a:endParaRPr lang="en-US" altLang="en-US">
              <a:cs typeface="Arial" panose="020B0604020202020204" pitchFamily="34" charset="0"/>
            </a:endParaRPr>
          </a:p>
        </p:txBody>
      </p:sp>
      <p:sp>
        <p:nvSpPr>
          <p:cNvPr id="34819" name="Rectangle 2">
            <a:extLst>
              <a:ext uri="{FF2B5EF4-FFF2-40B4-BE49-F238E27FC236}">
                <a16:creationId xmlns:a16="http://schemas.microsoft.com/office/drawing/2014/main" id="{73673B9D-BE48-413E-8715-86296DFFCBE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5ACD8FDD-5E77-4A5F-A523-D4DF09D356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Generally, manual balancing valves are known as being “cheaper”, which valve for valve they often are due to a lack of technology (again, they are glorified ball valves).  Even if each valve (placed at each terminal unit) is 10-15% cheaper than automatic balancing valves, at times there is a specified requirement for yet another manual valve on the branch/riser piping as well.  This acts like the Venturi insert in each individual valve and serves the purpose to get numerous units into an easier balancing “window”.  However, that means any savings that might have come from the unit valves, is being spent on a large valve for that entire branch (meaning the cost savings is now gone).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balancing process is also very lengthy, and that cost needs to be added to that of the individual balancing valves (or else the total cost isn’t complete).  The process to balance these is to take a differential across each balancing valve, check the Cv rate of your valve and desired maximum flow rate for the unit, and adjust the differential accordingly until the correct amount is found per the balancing chart.  Once Unit 1 is done, and we’ve moved on to Unit 2 to balance that valve – the pressure across Unit 1 changed which means the flow is off.  TAB contractors charge to balance the system THREE times all the way through, because that’s how many times it will take to whittle away all the pressure changes as each valve is adjusted.  This could take a very long time and is costly.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Also, after the balancing is completed, if units are added, or perhaps flow rates need to be changed, or maybe the project is retrofit where whole floors are remodeled at different times – the entire system will need to be rebalanced.  It’s a false sense of authority to think you can walk up to a valve and adjust the flow on only that ONE – because with manual valves being pressure DEPEDENT, every valve around it has been impacted!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0147A92-7443-4DC9-842A-9EC7DDB4AB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C13773-D9F0-4FEE-961F-8F57C8FCE288}" type="slidenum">
              <a:rPr lang="en-US" altLang="en-US" smtClean="0">
                <a:cs typeface="Arial" panose="020B0604020202020204" pitchFamily="34" charset="0"/>
              </a:rPr>
              <a:pPr/>
              <a:t>8</a:t>
            </a:fld>
            <a:endParaRPr lang="en-US" altLang="en-US">
              <a:cs typeface="Arial" panose="020B0604020202020204" pitchFamily="34" charset="0"/>
            </a:endParaRPr>
          </a:p>
        </p:txBody>
      </p:sp>
      <p:sp>
        <p:nvSpPr>
          <p:cNvPr id="36867" name="Rectangle 2">
            <a:extLst>
              <a:ext uri="{FF2B5EF4-FFF2-40B4-BE49-F238E27FC236}">
                <a16:creationId xmlns:a16="http://schemas.microsoft.com/office/drawing/2014/main" id="{220F88C6-C18A-43AF-8452-1591B568689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00CCF5C0-18F9-46C9-8846-D687C55138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With automatic balancing valves, we still have one valve per unit. However, the branch/riser valve is no longer needed due to the OPERATING RANGE of the automatic valve.  That also means that since these were factory set, all that is required of the TAB contractor is to simply VERIFY that the valve differential is within the operating range, meaning the flow is being balanced/LIMITED to the design maximum flow rate.  This reduction in labor will amount to 66% savings for the TAB time and cost because each valve only needs to be checked ONCE (as opposed to THREE times for manual valves).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Also, if any units are added, adjusted, or retrofitted well afterwards, each individual automatic balancing valve continues to limit flow to the designed amount because they are PRESSURE INDEPENDENT.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2FD2724-3130-4C4C-8D88-F25E8D77EE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5CBFD8-EC83-4FBB-B7BD-712B72563A58}" type="slidenum">
              <a:rPr lang="en-US" altLang="en-US" smtClean="0">
                <a:cs typeface="Arial" panose="020B0604020202020204" pitchFamily="34" charset="0"/>
              </a:rPr>
              <a:pPr>
                <a:spcBef>
                  <a:spcPct val="0"/>
                </a:spcBef>
              </a:pPr>
              <a:t>9</a:t>
            </a:fld>
            <a:endParaRPr lang="en-US" altLang="en-US">
              <a:cs typeface="Arial" panose="020B0604020202020204" pitchFamily="34" charset="0"/>
            </a:endParaRPr>
          </a:p>
        </p:txBody>
      </p:sp>
      <p:sp>
        <p:nvSpPr>
          <p:cNvPr id="38915" name="Rectangle 2">
            <a:extLst>
              <a:ext uri="{FF2B5EF4-FFF2-40B4-BE49-F238E27FC236}">
                <a16:creationId xmlns:a16="http://schemas.microsoft.com/office/drawing/2014/main" id="{E9C23EF6-8FC6-41DE-AC64-EB56E69F064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B8555FB-7101-4D72-BE84-81F61A3B08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cs typeface="Arial" panose="020B0604020202020204" pitchFamily="34" charset="0"/>
              </a:rPr>
              <a:t>That was the installation/balancing process, but let’s look at what happens after the system is up and running.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061C2A1-5614-4DB0-ABEE-696668D18137}"/>
              </a:ext>
            </a:extLst>
          </p:cNvPr>
          <p:cNvGrpSpPr>
            <a:grpSpLocks/>
          </p:cNvGrpSpPr>
          <p:nvPr/>
        </p:nvGrpSpPr>
        <p:grpSpPr bwMode="auto">
          <a:xfrm>
            <a:off x="3175" y="4267200"/>
            <a:ext cx="9140825" cy="2590800"/>
            <a:chOff x="2" y="2688"/>
            <a:chExt cx="5758" cy="1632"/>
          </a:xfrm>
        </p:grpSpPr>
        <p:sp>
          <p:nvSpPr>
            <p:cNvPr id="5" name="Freeform 3">
              <a:extLst>
                <a:ext uri="{FF2B5EF4-FFF2-40B4-BE49-F238E27FC236}">
                  <a16:creationId xmlns:a16="http://schemas.microsoft.com/office/drawing/2014/main" id="{FB163AC8-2D8C-479B-8A81-05D7EBBFF451}"/>
                </a:ext>
              </a:extLst>
            </p:cNvPr>
            <p:cNvSpPr>
              <a:spLocks/>
            </p:cNvSpPr>
            <p:nvPr/>
          </p:nvSpPr>
          <p:spPr bwMode="hidden">
            <a:xfrm>
              <a:off x="2" y="2688"/>
              <a:ext cx="5758" cy="1632"/>
            </a:xfrm>
            <a:custGeom>
              <a:avLst/>
              <a:gdLst>
                <a:gd name="T0" fmla="*/ 8279 w 5740"/>
                <a:gd name="T1" fmla="*/ 0 h 4316"/>
                <a:gd name="T2" fmla="*/ 0 w 5740"/>
                <a:gd name="T3" fmla="*/ 0 h 4316"/>
                <a:gd name="T4" fmla="*/ 0 w 5740"/>
                <a:gd name="T5" fmla="*/ 0 h 4316"/>
                <a:gd name="T6" fmla="*/ 8279 w 5740"/>
                <a:gd name="T7" fmla="*/ 0 h 4316"/>
                <a:gd name="T8" fmla="*/ 8279 w 5740"/>
                <a:gd name="T9" fmla="*/ 0 h 4316"/>
                <a:gd name="T10" fmla="*/ 8279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a:extLst>
                <a:ext uri="{FF2B5EF4-FFF2-40B4-BE49-F238E27FC236}">
                  <a16:creationId xmlns:a16="http://schemas.microsoft.com/office/drawing/2014/main" id="{E239A882-BAA5-416D-882F-7B247E18BE31}"/>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id="{A1FD7A22-DD32-4617-81F5-C4C07F7CC262}"/>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a:defRPr/>
                </a:pPr>
                <a:endParaRPr lang="en-US">
                  <a:latin typeface="Arial" charset="0"/>
                </a:endParaRPr>
              </a:p>
            </p:txBody>
          </p:sp>
          <p:sp>
            <p:nvSpPr>
              <p:cNvPr id="58" name="Oval 6">
                <a:extLst>
                  <a:ext uri="{FF2B5EF4-FFF2-40B4-BE49-F238E27FC236}">
                    <a16:creationId xmlns:a16="http://schemas.microsoft.com/office/drawing/2014/main" id="{E09F39C7-9A29-4C4F-B0F6-A0D83ED6642A}"/>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59" name="Oval 7">
                <a:extLst>
                  <a:ext uri="{FF2B5EF4-FFF2-40B4-BE49-F238E27FC236}">
                    <a16:creationId xmlns:a16="http://schemas.microsoft.com/office/drawing/2014/main" id="{B19EF523-CBD3-44F6-A2B2-EADF06C5937D}"/>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60" name="Oval 8">
                <a:extLst>
                  <a:ext uri="{FF2B5EF4-FFF2-40B4-BE49-F238E27FC236}">
                    <a16:creationId xmlns:a16="http://schemas.microsoft.com/office/drawing/2014/main" id="{0354CF35-64B4-488E-BD86-3D4D950AA08E}"/>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61" name="Oval 9">
                <a:extLst>
                  <a:ext uri="{FF2B5EF4-FFF2-40B4-BE49-F238E27FC236}">
                    <a16:creationId xmlns:a16="http://schemas.microsoft.com/office/drawing/2014/main" id="{8889B0A3-7EB2-4E9C-A697-7C2630CBD7BE}"/>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62" name="Freeform 10">
                <a:extLst>
                  <a:ext uri="{FF2B5EF4-FFF2-40B4-BE49-F238E27FC236}">
                    <a16:creationId xmlns:a16="http://schemas.microsoft.com/office/drawing/2014/main" id="{AC3D3B97-E027-4ADF-BA46-9455D697759E}"/>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a:defRPr/>
                </a:pPr>
                <a:endParaRPr lang="en-US">
                  <a:latin typeface="Arial" charset="0"/>
                </a:endParaRPr>
              </a:p>
            </p:txBody>
          </p:sp>
          <p:sp>
            <p:nvSpPr>
              <p:cNvPr id="63" name="Freeform 11">
                <a:extLst>
                  <a:ext uri="{FF2B5EF4-FFF2-40B4-BE49-F238E27FC236}">
                    <a16:creationId xmlns:a16="http://schemas.microsoft.com/office/drawing/2014/main" id="{C2B5420D-C590-46CF-8C8E-EFB483B70A11}"/>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a:defRPr/>
                </a:pPr>
                <a:endParaRPr lang="en-US">
                  <a:latin typeface="Arial" charset="0"/>
                </a:endParaRPr>
              </a:p>
            </p:txBody>
          </p:sp>
          <p:sp>
            <p:nvSpPr>
              <p:cNvPr id="64" name="Freeform 12">
                <a:extLst>
                  <a:ext uri="{FF2B5EF4-FFF2-40B4-BE49-F238E27FC236}">
                    <a16:creationId xmlns:a16="http://schemas.microsoft.com/office/drawing/2014/main" id="{B00E7541-525E-4E3D-AC09-EC777BBB81AC}"/>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65" name="Freeform 13">
                <a:extLst>
                  <a:ext uri="{FF2B5EF4-FFF2-40B4-BE49-F238E27FC236}">
                    <a16:creationId xmlns:a16="http://schemas.microsoft.com/office/drawing/2014/main" id="{95F75525-E979-49BF-9645-5C53BBC66CDA}"/>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a:defRPr/>
                </a:pPr>
                <a:endParaRPr lang="en-US">
                  <a:latin typeface="Arial" charset="0"/>
                </a:endParaRPr>
              </a:p>
            </p:txBody>
          </p:sp>
          <p:sp>
            <p:nvSpPr>
              <p:cNvPr id="66" name="Freeform 14">
                <a:extLst>
                  <a:ext uri="{FF2B5EF4-FFF2-40B4-BE49-F238E27FC236}">
                    <a16:creationId xmlns:a16="http://schemas.microsoft.com/office/drawing/2014/main" id="{39E8B24A-4F68-43D9-9357-4400A0F547FC}"/>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a:defRPr/>
                </a:pPr>
                <a:endParaRPr lang="en-US">
                  <a:latin typeface="Arial" charset="0"/>
                </a:endParaRPr>
              </a:p>
            </p:txBody>
          </p:sp>
          <p:sp>
            <p:nvSpPr>
              <p:cNvPr id="67" name="Oval 15">
                <a:extLst>
                  <a:ext uri="{FF2B5EF4-FFF2-40B4-BE49-F238E27FC236}">
                    <a16:creationId xmlns:a16="http://schemas.microsoft.com/office/drawing/2014/main" id="{19EF9C66-0F53-4228-B36C-C74949A2BC28}"/>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grpSp>
        <p:grpSp>
          <p:nvGrpSpPr>
            <p:cNvPr id="7" name="Group 16">
              <a:extLst>
                <a:ext uri="{FF2B5EF4-FFF2-40B4-BE49-F238E27FC236}">
                  <a16:creationId xmlns:a16="http://schemas.microsoft.com/office/drawing/2014/main" id="{1EA8166F-CA07-4EC8-9C77-295BF867BD4C}"/>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id="{814C3A82-B329-4485-8FE3-2AE34A4852C4}"/>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a:defRPr/>
                </a:pPr>
                <a:endParaRPr lang="en-US">
                  <a:latin typeface="Arial" charset="0"/>
                </a:endParaRPr>
              </a:p>
            </p:txBody>
          </p:sp>
          <p:sp>
            <p:nvSpPr>
              <p:cNvPr id="40" name="Oval 18">
                <a:extLst>
                  <a:ext uri="{FF2B5EF4-FFF2-40B4-BE49-F238E27FC236}">
                    <a16:creationId xmlns:a16="http://schemas.microsoft.com/office/drawing/2014/main" id="{E96F1415-8B82-40D2-B48C-4FC10EC6BA15}"/>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a:defRPr/>
                </a:pPr>
                <a:endParaRPr lang="en-US">
                  <a:latin typeface="Arial" charset="0"/>
                </a:endParaRPr>
              </a:p>
            </p:txBody>
          </p:sp>
          <p:sp>
            <p:nvSpPr>
              <p:cNvPr id="41" name="Oval 19">
                <a:extLst>
                  <a:ext uri="{FF2B5EF4-FFF2-40B4-BE49-F238E27FC236}">
                    <a16:creationId xmlns:a16="http://schemas.microsoft.com/office/drawing/2014/main" id="{99285772-89D9-4EFD-88DF-311558812CCC}"/>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a:defRPr/>
                </a:pPr>
                <a:endParaRPr lang="en-US">
                  <a:latin typeface="Arial" charset="0"/>
                </a:endParaRPr>
              </a:p>
            </p:txBody>
          </p:sp>
          <p:sp>
            <p:nvSpPr>
              <p:cNvPr id="42" name="Oval 20">
                <a:extLst>
                  <a:ext uri="{FF2B5EF4-FFF2-40B4-BE49-F238E27FC236}">
                    <a16:creationId xmlns:a16="http://schemas.microsoft.com/office/drawing/2014/main" id="{BD901B33-F28C-40BD-914D-0EB16CFC6703}"/>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43" name="Oval 21">
                <a:extLst>
                  <a:ext uri="{FF2B5EF4-FFF2-40B4-BE49-F238E27FC236}">
                    <a16:creationId xmlns:a16="http://schemas.microsoft.com/office/drawing/2014/main" id="{74F968BF-99D3-4CA5-860C-B0884F11A408}"/>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44" name="Oval 22">
                <a:extLst>
                  <a:ext uri="{FF2B5EF4-FFF2-40B4-BE49-F238E27FC236}">
                    <a16:creationId xmlns:a16="http://schemas.microsoft.com/office/drawing/2014/main" id="{4617C0BD-C17C-44C8-92D4-4F9DC1D71C6A}"/>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45" name="Oval 23">
                <a:extLst>
                  <a:ext uri="{FF2B5EF4-FFF2-40B4-BE49-F238E27FC236}">
                    <a16:creationId xmlns:a16="http://schemas.microsoft.com/office/drawing/2014/main" id="{F3448ABF-C9D6-4B09-ABC1-8E2367AEC8B5}"/>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a:defRPr/>
                </a:pPr>
                <a:endParaRPr lang="en-US">
                  <a:latin typeface="Arial" charset="0"/>
                </a:endParaRPr>
              </a:p>
            </p:txBody>
          </p:sp>
          <p:sp>
            <p:nvSpPr>
              <p:cNvPr id="46" name="Oval 24">
                <a:extLst>
                  <a:ext uri="{FF2B5EF4-FFF2-40B4-BE49-F238E27FC236}">
                    <a16:creationId xmlns:a16="http://schemas.microsoft.com/office/drawing/2014/main" id="{0CAE2C30-2857-4FDE-A5CC-6D7FC6E07583}"/>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a:defRPr/>
                </a:pPr>
                <a:endParaRPr lang="en-US">
                  <a:latin typeface="Arial" charset="0"/>
                </a:endParaRPr>
              </a:p>
            </p:txBody>
          </p:sp>
          <p:sp>
            <p:nvSpPr>
              <p:cNvPr id="47" name="Freeform 25">
                <a:extLst>
                  <a:ext uri="{FF2B5EF4-FFF2-40B4-BE49-F238E27FC236}">
                    <a16:creationId xmlns:a16="http://schemas.microsoft.com/office/drawing/2014/main" id="{A8FB2AD1-0E7D-4A8A-8994-EB61D1E0A1A6}"/>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a:defRPr/>
                </a:pPr>
                <a:endParaRPr lang="en-US">
                  <a:latin typeface="Arial" charset="0"/>
                </a:endParaRPr>
              </a:p>
            </p:txBody>
          </p:sp>
          <p:sp>
            <p:nvSpPr>
              <p:cNvPr id="48" name="Freeform 26">
                <a:extLst>
                  <a:ext uri="{FF2B5EF4-FFF2-40B4-BE49-F238E27FC236}">
                    <a16:creationId xmlns:a16="http://schemas.microsoft.com/office/drawing/2014/main" id="{6BD07F3B-2E88-4387-9587-5C2E403D414D}"/>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a:defRPr/>
                </a:pPr>
                <a:endParaRPr lang="en-US">
                  <a:latin typeface="Arial" charset="0"/>
                </a:endParaRPr>
              </a:p>
            </p:txBody>
          </p:sp>
          <p:sp>
            <p:nvSpPr>
              <p:cNvPr id="49" name="Freeform 27">
                <a:extLst>
                  <a:ext uri="{FF2B5EF4-FFF2-40B4-BE49-F238E27FC236}">
                    <a16:creationId xmlns:a16="http://schemas.microsoft.com/office/drawing/2014/main" id="{C2052BD0-700A-48F8-A02E-4812175D9A86}"/>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a:defRPr/>
                </a:pPr>
                <a:endParaRPr lang="en-US">
                  <a:latin typeface="Arial" charset="0"/>
                </a:endParaRPr>
              </a:p>
            </p:txBody>
          </p:sp>
          <p:sp>
            <p:nvSpPr>
              <p:cNvPr id="50" name="Freeform 28">
                <a:extLst>
                  <a:ext uri="{FF2B5EF4-FFF2-40B4-BE49-F238E27FC236}">
                    <a16:creationId xmlns:a16="http://schemas.microsoft.com/office/drawing/2014/main" id="{94C87627-5DBD-4955-96D8-3C6F40DA9BBA}"/>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a:defRPr/>
                </a:pPr>
                <a:endParaRPr lang="en-US">
                  <a:latin typeface="Arial" charset="0"/>
                </a:endParaRPr>
              </a:p>
            </p:txBody>
          </p:sp>
          <p:sp>
            <p:nvSpPr>
              <p:cNvPr id="51" name="Freeform 29">
                <a:extLst>
                  <a:ext uri="{FF2B5EF4-FFF2-40B4-BE49-F238E27FC236}">
                    <a16:creationId xmlns:a16="http://schemas.microsoft.com/office/drawing/2014/main" id="{B825393E-4FF5-4014-AEB7-F70C7C46E1FA}"/>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a:extLst>
                  <a:ext uri="{FF2B5EF4-FFF2-40B4-BE49-F238E27FC236}">
                    <a16:creationId xmlns:a16="http://schemas.microsoft.com/office/drawing/2014/main" id="{DCC3E884-6218-4E02-A03F-676B89D29AED}"/>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a:extLst>
                  <a:ext uri="{FF2B5EF4-FFF2-40B4-BE49-F238E27FC236}">
                    <a16:creationId xmlns:a16="http://schemas.microsoft.com/office/drawing/2014/main" id="{3528E101-93B1-4326-BFAC-02E57D5AED67}"/>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54" name="Freeform 32">
                <a:extLst>
                  <a:ext uri="{FF2B5EF4-FFF2-40B4-BE49-F238E27FC236}">
                    <a16:creationId xmlns:a16="http://schemas.microsoft.com/office/drawing/2014/main" id="{58859500-4187-4125-9162-26F9C80A6B7E}"/>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55" name="Freeform 33">
                <a:extLst>
                  <a:ext uri="{FF2B5EF4-FFF2-40B4-BE49-F238E27FC236}">
                    <a16:creationId xmlns:a16="http://schemas.microsoft.com/office/drawing/2014/main" id="{CB08DC82-FBDC-4D22-B58A-82BFCEE47EBC}"/>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56" name="Freeform 34">
                <a:extLst>
                  <a:ext uri="{FF2B5EF4-FFF2-40B4-BE49-F238E27FC236}">
                    <a16:creationId xmlns:a16="http://schemas.microsoft.com/office/drawing/2014/main" id="{8283DB67-E76E-4FDF-BB68-7DC71104BD3B}"/>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a:extLst>
                <a:ext uri="{FF2B5EF4-FFF2-40B4-BE49-F238E27FC236}">
                  <a16:creationId xmlns:a16="http://schemas.microsoft.com/office/drawing/2014/main" id="{6C53CAD5-186E-450E-94AF-2289EA9045C7}"/>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id="{F7F73A43-8EFC-435B-8A6E-5A1B098A7DD8}"/>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23" name="Freeform 37">
                <a:extLst>
                  <a:ext uri="{FF2B5EF4-FFF2-40B4-BE49-F238E27FC236}">
                    <a16:creationId xmlns:a16="http://schemas.microsoft.com/office/drawing/2014/main" id="{B29A758A-EF73-41AD-B7F9-D98BF5E24E00}"/>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24" name="Freeform 38">
                <a:extLst>
                  <a:ext uri="{FF2B5EF4-FFF2-40B4-BE49-F238E27FC236}">
                    <a16:creationId xmlns:a16="http://schemas.microsoft.com/office/drawing/2014/main" id="{99B37198-78D9-41F7-92FD-1CA60E52BDE8}"/>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a:defRPr/>
                </a:pPr>
                <a:endParaRPr lang="en-US">
                  <a:latin typeface="Arial" charset="0"/>
                </a:endParaRPr>
              </a:p>
            </p:txBody>
          </p:sp>
          <p:sp>
            <p:nvSpPr>
              <p:cNvPr id="25" name="Freeform 39">
                <a:extLst>
                  <a:ext uri="{FF2B5EF4-FFF2-40B4-BE49-F238E27FC236}">
                    <a16:creationId xmlns:a16="http://schemas.microsoft.com/office/drawing/2014/main" id="{B4A47A29-9461-41F1-BCFC-BF7C32D68B01}"/>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6" name="Freeform 40">
                <a:extLst>
                  <a:ext uri="{FF2B5EF4-FFF2-40B4-BE49-F238E27FC236}">
                    <a16:creationId xmlns:a16="http://schemas.microsoft.com/office/drawing/2014/main" id="{DD27046A-BDBA-487D-ACCD-F3717702347B}"/>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7" name="Freeform 41">
                <a:extLst>
                  <a:ext uri="{FF2B5EF4-FFF2-40B4-BE49-F238E27FC236}">
                    <a16:creationId xmlns:a16="http://schemas.microsoft.com/office/drawing/2014/main" id="{D90469A6-6880-47FA-AE4C-AF3DF823E25D}"/>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8" name="Freeform 42">
                <a:extLst>
                  <a:ext uri="{FF2B5EF4-FFF2-40B4-BE49-F238E27FC236}">
                    <a16:creationId xmlns:a16="http://schemas.microsoft.com/office/drawing/2014/main" id="{04116A79-4D66-49A5-9008-92B5D99E6ACF}"/>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9" name="Freeform 43">
                <a:extLst>
                  <a:ext uri="{FF2B5EF4-FFF2-40B4-BE49-F238E27FC236}">
                    <a16:creationId xmlns:a16="http://schemas.microsoft.com/office/drawing/2014/main" id="{B31F814F-13FE-440A-8C4B-7F81B058819B}"/>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a:extLst>
                  <a:ext uri="{FF2B5EF4-FFF2-40B4-BE49-F238E27FC236}">
                    <a16:creationId xmlns:a16="http://schemas.microsoft.com/office/drawing/2014/main" id="{69AD0258-F8F0-4B8F-B939-6C45EFB9A7FB}"/>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a:defRPr/>
                </a:pPr>
                <a:endParaRPr lang="en-US">
                  <a:latin typeface="Arial" charset="0"/>
                </a:endParaRPr>
              </a:p>
            </p:txBody>
          </p:sp>
          <p:sp>
            <p:nvSpPr>
              <p:cNvPr id="31" name="Freeform 45">
                <a:extLst>
                  <a:ext uri="{FF2B5EF4-FFF2-40B4-BE49-F238E27FC236}">
                    <a16:creationId xmlns:a16="http://schemas.microsoft.com/office/drawing/2014/main" id="{2D4DACF3-B88B-43E9-B2AE-21D88F528A80}"/>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32" name="Freeform 46">
                <a:extLst>
                  <a:ext uri="{FF2B5EF4-FFF2-40B4-BE49-F238E27FC236}">
                    <a16:creationId xmlns:a16="http://schemas.microsoft.com/office/drawing/2014/main" id="{31AC1097-52E9-459F-A8BE-7B44884F3150}"/>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33" name="Oval 47">
                <a:extLst>
                  <a:ext uri="{FF2B5EF4-FFF2-40B4-BE49-F238E27FC236}">
                    <a16:creationId xmlns:a16="http://schemas.microsoft.com/office/drawing/2014/main" id="{A2A5F9F9-F16D-4912-94FC-866B5FE8276F}"/>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a:defRPr/>
                </a:pPr>
                <a:endParaRPr lang="en-US">
                  <a:latin typeface="Arial" charset="0"/>
                </a:endParaRPr>
              </a:p>
            </p:txBody>
          </p:sp>
          <p:sp>
            <p:nvSpPr>
              <p:cNvPr id="34" name="Oval 48">
                <a:extLst>
                  <a:ext uri="{FF2B5EF4-FFF2-40B4-BE49-F238E27FC236}">
                    <a16:creationId xmlns:a16="http://schemas.microsoft.com/office/drawing/2014/main" id="{F574A627-60C3-442A-B4EB-7F94F61691B5}"/>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35" name="Oval 49">
                <a:extLst>
                  <a:ext uri="{FF2B5EF4-FFF2-40B4-BE49-F238E27FC236}">
                    <a16:creationId xmlns:a16="http://schemas.microsoft.com/office/drawing/2014/main" id="{7CCDAD99-BD11-407E-9E0D-B6FF61271EE8}"/>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36" name="Oval 50">
                <a:extLst>
                  <a:ext uri="{FF2B5EF4-FFF2-40B4-BE49-F238E27FC236}">
                    <a16:creationId xmlns:a16="http://schemas.microsoft.com/office/drawing/2014/main" id="{EA21AC86-04A8-4825-9127-23053DF56A6E}"/>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37" name="Oval 51">
                <a:extLst>
                  <a:ext uri="{FF2B5EF4-FFF2-40B4-BE49-F238E27FC236}">
                    <a16:creationId xmlns:a16="http://schemas.microsoft.com/office/drawing/2014/main" id="{5D166304-D6EC-4C6C-B672-6893D8D513AC}"/>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38" name="Oval 52">
                <a:extLst>
                  <a:ext uri="{FF2B5EF4-FFF2-40B4-BE49-F238E27FC236}">
                    <a16:creationId xmlns:a16="http://schemas.microsoft.com/office/drawing/2014/main" id="{35E038D6-F656-462E-A3B2-DACBB0037798}"/>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latin typeface="Arial" charset="0"/>
                </a:endParaRPr>
              </a:p>
            </p:txBody>
          </p:sp>
        </p:grpSp>
        <p:grpSp>
          <p:nvGrpSpPr>
            <p:cNvPr id="9" name="Group 53">
              <a:extLst>
                <a:ext uri="{FF2B5EF4-FFF2-40B4-BE49-F238E27FC236}">
                  <a16:creationId xmlns:a16="http://schemas.microsoft.com/office/drawing/2014/main" id="{9B7F45A9-E531-4631-95C0-351F3990939F}"/>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id="{FBE8413C-246D-4B98-8729-C756A735059E}"/>
                  </a:ext>
                </a:extLst>
              </p:cNvPr>
              <p:cNvSpPr>
                <a:spLocks/>
              </p:cNvSpPr>
              <p:nvPr/>
            </p:nvSpPr>
            <p:spPr bwMode="hidden">
              <a:xfrm>
                <a:off x="5280" y="3186"/>
                <a:ext cx="383" cy="96"/>
              </a:xfrm>
              <a:custGeom>
                <a:avLst/>
                <a:gdLst>
                  <a:gd name="T0" fmla="*/ 32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326 w 382"/>
                  <a:gd name="T19" fmla="*/ 96 h 96"/>
                  <a:gd name="T20" fmla="*/ 380 w 382"/>
                  <a:gd name="T21" fmla="*/ 90 h 96"/>
                  <a:gd name="T22" fmla="*/ 428 w 382"/>
                  <a:gd name="T23" fmla="*/ 84 h 96"/>
                  <a:gd name="T24" fmla="*/ 469 w 382"/>
                  <a:gd name="T25" fmla="*/ 66 h 96"/>
                  <a:gd name="T26" fmla="*/ 499 w 382"/>
                  <a:gd name="T27" fmla="*/ 42 h 96"/>
                  <a:gd name="T28" fmla="*/ 493 w 382"/>
                  <a:gd name="T29" fmla="*/ 42 h 96"/>
                  <a:gd name="T30" fmla="*/ 463 w 382"/>
                  <a:gd name="T31" fmla="*/ 66 h 96"/>
                  <a:gd name="T32" fmla="*/ 422 w 382"/>
                  <a:gd name="T33" fmla="*/ 78 h 96"/>
                  <a:gd name="T34" fmla="*/ 380 w 382"/>
                  <a:gd name="T35" fmla="*/ 90 h 96"/>
                  <a:gd name="T36" fmla="*/ 326 w 382"/>
                  <a:gd name="T37" fmla="*/ 96 h 96"/>
                  <a:gd name="T38" fmla="*/ 32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a:extLst>
                  <a:ext uri="{FF2B5EF4-FFF2-40B4-BE49-F238E27FC236}">
                    <a16:creationId xmlns:a16="http://schemas.microsoft.com/office/drawing/2014/main" id="{57C53B0E-DD9A-43D5-B68F-BC8A0FC35EA6}"/>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a:extLst>
                  <a:ext uri="{FF2B5EF4-FFF2-40B4-BE49-F238E27FC236}">
                    <a16:creationId xmlns:a16="http://schemas.microsoft.com/office/drawing/2014/main" id="{55E8832E-77CF-4C54-B053-AA3A6FBDDACE}"/>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a:extLst>
                  <a:ext uri="{FF2B5EF4-FFF2-40B4-BE49-F238E27FC236}">
                    <a16:creationId xmlns:a16="http://schemas.microsoft.com/office/drawing/2014/main" id="{3CCA9AF3-06BC-4A3A-AAAE-594905B1B376}"/>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a:extLst>
                  <a:ext uri="{FF2B5EF4-FFF2-40B4-BE49-F238E27FC236}">
                    <a16:creationId xmlns:a16="http://schemas.microsoft.com/office/drawing/2014/main" id="{8D5E3525-DC44-477D-950F-56C43B4D05FD}"/>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a:extLst>
                  <a:ext uri="{FF2B5EF4-FFF2-40B4-BE49-F238E27FC236}">
                    <a16:creationId xmlns:a16="http://schemas.microsoft.com/office/drawing/2014/main" id="{1DD5685E-DCA9-45E0-B8BD-97CD933AFFC4}"/>
                  </a:ext>
                </a:extLst>
              </p:cNvPr>
              <p:cNvSpPr>
                <a:spLocks/>
              </p:cNvSpPr>
              <p:nvPr/>
            </p:nvSpPr>
            <p:spPr bwMode="hidden">
              <a:xfrm>
                <a:off x="5489" y="3042"/>
                <a:ext cx="186" cy="210"/>
              </a:xfrm>
              <a:custGeom>
                <a:avLst/>
                <a:gdLst>
                  <a:gd name="T0" fmla="*/ 0 w 185"/>
                  <a:gd name="T1" fmla="*/ 6 h 210"/>
                  <a:gd name="T2" fmla="*/ 66 w 185"/>
                  <a:gd name="T3" fmla="*/ 12 h 210"/>
                  <a:gd name="T4" fmla="*/ 236 w 185"/>
                  <a:gd name="T5" fmla="*/ 36 h 210"/>
                  <a:gd name="T6" fmla="*/ 272 w 185"/>
                  <a:gd name="T7" fmla="*/ 72 h 210"/>
                  <a:gd name="T8" fmla="*/ 278 w 185"/>
                  <a:gd name="T9" fmla="*/ 90 h 210"/>
                  <a:gd name="T10" fmla="*/ 290 w 185"/>
                  <a:gd name="T11" fmla="*/ 114 h 210"/>
                  <a:gd name="T12" fmla="*/ 278 w 185"/>
                  <a:gd name="T13" fmla="*/ 138 h 210"/>
                  <a:gd name="T14" fmla="*/ 266 w 185"/>
                  <a:gd name="T15" fmla="*/ 162 h 210"/>
                  <a:gd name="T16" fmla="*/ 236 w 185"/>
                  <a:gd name="T17" fmla="*/ 180 h 210"/>
                  <a:gd name="T18" fmla="*/ 90 w 185"/>
                  <a:gd name="T19" fmla="*/ 198 h 210"/>
                  <a:gd name="T20" fmla="*/ 213 w 185"/>
                  <a:gd name="T21" fmla="*/ 210 h 210"/>
                  <a:gd name="T22" fmla="*/ 248 w 185"/>
                  <a:gd name="T23" fmla="*/ 192 h 210"/>
                  <a:gd name="T24" fmla="*/ 278 w 185"/>
                  <a:gd name="T25" fmla="*/ 168 h 210"/>
                  <a:gd name="T26" fmla="*/ 314 w 185"/>
                  <a:gd name="T27" fmla="*/ 144 h 210"/>
                  <a:gd name="T28" fmla="*/ 326 w 185"/>
                  <a:gd name="T29" fmla="*/ 114 h 210"/>
                  <a:gd name="T30" fmla="*/ 314 w 185"/>
                  <a:gd name="T31" fmla="*/ 90 h 210"/>
                  <a:gd name="T32" fmla="*/ 302 w 185"/>
                  <a:gd name="T33" fmla="*/ 66 h 210"/>
                  <a:gd name="T34" fmla="*/ 272 w 185"/>
                  <a:gd name="T35" fmla="*/ 48 h 210"/>
                  <a:gd name="T36" fmla="*/ 24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a:extLst>
                  <a:ext uri="{FF2B5EF4-FFF2-40B4-BE49-F238E27FC236}">
                    <a16:creationId xmlns:a16="http://schemas.microsoft.com/office/drawing/2014/main" id="{9F559BEE-87D2-404B-9EE4-27247A285640}"/>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a:extLst>
                  <a:ext uri="{FF2B5EF4-FFF2-40B4-BE49-F238E27FC236}">
                    <a16:creationId xmlns:a16="http://schemas.microsoft.com/office/drawing/2014/main" id="{8353D69B-7EC9-4FF9-869B-D3B9FBC61809}"/>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id="{0562F66D-D962-4C9B-98D7-2305140CE822}"/>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sp>
              <p:nvSpPr>
                <p:cNvPr id="19" name="Oval 63">
                  <a:extLst>
                    <a:ext uri="{FF2B5EF4-FFF2-40B4-BE49-F238E27FC236}">
                      <a16:creationId xmlns:a16="http://schemas.microsoft.com/office/drawing/2014/main" id="{0D9C7398-5015-40B6-AB93-8D1F7E7EBFC2}"/>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sp>
              <p:nvSpPr>
                <p:cNvPr id="20" name="Oval 64">
                  <a:extLst>
                    <a:ext uri="{FF2B5EF4-FFF2-40B4-BE49-F238E27FC236}">
                      <a16:creationId xmlns:a16="http://schemas.microsoft.com/office/drawing/2014/main" id="{ED41D060-47C0-44A0-9B84-A5B0E90BE54D}"/>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sp>
              <p:nvSpPr>
                <p:cNvPr id="21" name="Oval 65">
                  <a:extLst>
                    <a:ext uri="{FF2B5EF4-FFF2-40B4-BE49-F238E27FC236}">
                      <a16:creationId xmlns:a16="http://schemas.microsoft.com/office/drawing/2014/main" id="{22CBC6EF-4E7D-41AC-9CD3-C4F8B79B037E}"/>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grpSp>
        </p:grpSp>
      </p:grpSp>
      <p:sp>
        <p:nvSpPr>
          <p:cNvPr id="284738"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28473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8" name="Rectangle 68">
            <a:extLst>
              <a:ext uri="{FF2B5EF4-FFF2-40B4-BE49-F238E27FC236}">
                <a16:creationId xmlns:a16="http://schemas.microsoft.com/office/drawing/2014/main" id="{48E11908-6896-40C5-8DE3-D514ECC16A34}"/>
              </a:ext>
            </a:extLst>
          </p:cNvPr>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a:extLst>
              <a:ext uri="{FF2B5EF4-FFF2-40B4-BE49-F238E27FC236}">
                <a16:creationId xmlns:a16="http://schemas.microsoft.com/office/drawing/2014/main" id="{62671BBB-4ABE-4FB3-B058-EC1D53760CC8}"/>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a:extLst>
              <a:ext uri="{FF2B5EF4-FFF2-40B4-BE49-F238E27FC236}">
                <a16:creationId xmlns:a16="http://schemas.microsoft.com/office/drawing/2014/main" id="{1369037A-0AB1-40C4-94E7-68826ACB1173}"/>
              </a:ext>
            </a:extLst>
          </p:cNvPr>
          <p:cNvSpPr>
            <a:spLocks noGrp="1" noChangeArrowheads="1"/>
          </p:cNvSpPr>
          <p:nvPr>
            <p:ph type="sldNum" sz="quarter" idx="12"/>
          </p:nvPr>
        </p:nvSpPr>
        <p:spPr>
          <a:xfrm>
            <a:off x="6553200" y="6248400"/>
            <a:ext cx="2133600" cy="457200"/>
          </a:xfrm>
        </p:spPr>
        <p:txBody>
          <a:bodyPr/>
          <a:lstStyle>
            <a:lvl1pPr>
              <a:defRPr/>
            </a:lvl1pPr>
          </a:lstStyle>
          <a:p>
            <a:pPr>
              <a:defRPr/>
            </a:pPr>
            <a:fld id="{B9B92B77-4E8C-4516-A5C1-7D14794C49B9}" type="slidenum">
              <a:rPr lang="en-US" altLang="en-US"/>
              <a:pPr>
                <a:defRPr/>
              </a:pPr>
              <a:t>‹#›</a:t>
            </a:fld>
            <a:endParaRPr lang="en-US" altLang="en-US"/>
          </a:p>
        </p:txBody>
      </p:sp>
    </p:spTree>
    <p:extLst>
      <p:ext uri="{BB962C8B-B14F-4D97-AF65-F5344CB8AC3E}">
        <p14:creationId xmlns:p14="http://schemas.microsoft.com/office/powerpoint/2010/main" val="365684052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1849625A-3BBF-433D-BDC6-95661B3A2CD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A7B9FB18-06A1-4AFE-8FDC-0256B74748B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F4B10B49-5599-4E75-893F-2E972CCBDF97}"/>
              </a:ext>
            </a:extLst>
          </p:cNvPr>
          <p:cNvSpPr>
            <a:spLocks noGrp="1" noChangeArrowheads="1"/>
          </p:cNvSpPr>
          <p:nvPr>
            <p:ph type="sldNum" sz="quarter" idx="12"/>
          </p:nvPr>
        </p:nvSpPr>
        <p:spPr/>
        <p:txBody>
          <a:bodyPr/>
          <a:lstStyle>
            <a:lvl1pPr>
              <a:defRPr/>
            </a:lvl1pPr>
          </a:lstStyle>
          <a:p>
            <a:pPr>
              <a:defRPr/>
            </a:pPr>
            <a:fld id="{57D1293E-FC5C-4A54-BF7D-49E0751C0817}" type="slidenum">
              <a:rPr lang="en-US" altLang="en-US"/>
              <a:pPr>
                <a:defRPr/>
              </a:pPr>
              <a:t>‹#›</a:t>
            </a:fld>
            <a:endParaRPr lang="en-US" altLang="en-US"/>
          </a:p>
        </p:txBody>
      </p:sp>
    </p:spTree>
    <p:extLst>
      <p:ext uri="{BB962C8B-B14F-4D97-AF65-F5344CB8AC3E}">
        <p14:creationId xmlns:p14="http://schemas.microsoft.com/office/powerpoint/2010/main" val="125917314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1F03A00D-7B4B-4144-9D53-78011FD472E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44001FB6-7B98-4340-8CB4-81DBAD8DE32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7D0A5514-3FAB-42C8-859A-A12B6D12F166}"/>
              </a:ext>
            </a:extLst>
          </p:cNvPr>
          <p:cNvSpPr>
            <a:spLocks noGrp="1" noChangeArrowheads="1"/>
          </p:cNvSpPr>
          <p:nvPr>
            <p:ph type="sldNum" sz="quarter" idx="12"/>
          </p:nvPr>
        </p:nvSpPr>
        <p:spPr/>
        <p:txBody>
          <a:bodyPr/>
          <a:lstStyle>
            <a:lvl1pPr>
              <a:defRPr/>
            </a:lvl1pPr>
          </a:lstStyle>
          <a:p>
            <a:pPr>
              <a:defRPr/>
            </a:pPr>
            <a:fld id="{E58065E3-32D7-46A1-95B6-26D9029C0D00}" type="slidenum">
              <a:rPr lang="en-US" altLang="en-US"/>
              <a:pPr>
                <a:defRPr/>
              </a:pPr>
              <a:t>‹#›</a:t>
            </a:fld>
            <a:endParaRPr lang="en-US" altLang="en-US"/>
          </a:p>
        </p:txBody>
      </p:sp>
    </p:spTree>
    <p:extLst>
      <p:ext uri="{BB962C8B-B14F-4D97-AF65-F5344CB8AC3E}">
        <p14:creationId xmlns:p14="http://schemas.microsoft.com/office/powerpoint/2010/main" val="413256488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B456768B-750A-4382-9B61-0E129CEF1582}"/>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E59BBBC9-92D7-41DF-BDCB-B195E20AC0B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A9204312-01DE-4D35-83EB-79C6AE911EDF}"/>
              </a:ext>
            </a:extLst>
          </p:cNvPr>
          <p:cNvSpPr>
            <a:spLocks noGrp="1" noChangeArrowheads="1"/>
          </p:cNvSpPr>
          <p:nvPr>
            <p:ph type="sldNum" sz="quarter" idx="12"/>
          </p:nvPr>
        </p:nvSpPr>
        <p:spPr/>
        <p:txBody>
          <a:bodyPr/>
          <a:lstStyle>
            <a:lvl1pPr>
              <a:defRPr/>
            </a:lvl1pPr>
          </a:lstStyle>
          <a:p>
            <a:pPr>
              <a:defRPr/>
            </a:pPr>
            <a:fld id="{0DFB0382-71F7-47ED-B15D-1EA6F730F382}" type="slidenum">
              <a:rPr lang="en-US" altLang="en-US"/>
              <a:pPr>
                <a:defRPr/>
              </a:pPr>
              <a:t>‹#›</a:t>
            </a:fld>
            <a:endParaRPr lang="en-US" altLang="en-US"/>
          </a:p>
        </p:txBody>
      </p:sp>
    </p:spTree>
    <p:extLst>
      <p:ext uri="{BB962C8B-B14F-4D97-AF65-F5344CB8AC3E}">
        <p14:creationId xmlns:p14="http://schemas.microsoft.com/office/powerpoint/2010/main" val="29332640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a:extLst>
              <a:ext uri="{FF2B5EF4-FFF2-40B4-BE49-F238E27FC236}">
                <a16:creationId xmlns:a16="http://schemas.microsoft.com/office/drawing/2014/main" id="{8582A22F-D9CA-43FE-87DB-127333D2498E}"/>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70">
            <a:extLst>
              <a:ext uri="{FF2B5EF4-FFF2-40B4-BE49-F238E27FC236}">
                <a16:creationId xmlns:a16="http://schemas.microsoft.com/office/drawing/2014/main" id="{6D3C4CBD-B062-4240-8337-D79D1A28C808}"/>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71">
            <a:extLst>
              <a:ext uri="{FF2B5EF4-FFF2-40B4-BE49-F238E27FC236}">
                <a16:creationId xmlns:a16="http://schemas.microsoft.com/office/drawing/2014/main" id="{6416B345-69BA-4807-8C02-1200CEB5C914}"/>
              </a:ext>
            </a:extLst>
          </p:cNvPr>
          <p:cNvSpPr>
            <a:spLocks noGrp="1" noChangeArrowheads="1"/>
          </p:cNvSpPr>
          <p:nvPr>
            <p:ph type="sldNum" sz="quarter" idx="12"/>
          </p:nvPr>
        </p:nvSpPr>
        <p:spPr/>
        <p:txBody>
          <a:bodyPr/>
          <a:lstStyle>
            <a:lvl1pPr>
              <a:defRPr/>
            </a:lvl1pPr>
          </a:lstStyle>
          <a:p>
            <a:pPr>
              <a:defRPr/>
            </a:pPr>
            <a:fld id="{8C25682E-71A4-4E7F-809B-04B35AF42C0E}" type="slidenum">
              <a:rPr lang="en-US" altLang="en-US"/>
              <a:pPr>
                <a:defRPr/>
              </a:pPr>
              <a:t>‹#›</a:t>
            </a:fld>
            <a:endParaRPr lang="en-US" altLang="en-US"/>
          </a:p>
        </p:txBody>
      </p:sp>
    </p:spTree>
    <p:extLst>
      <p:ext uri="{BB962C8B-B14F-4D97-AF65-F5344CB8AC3E}">
        <p14:creationId xmlns:p14="http://schemas.microsoft.com/office/powerpoint/2010/main" val="345092220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69">
            <a:extLst>
              <a:ext uri="{FF2B5EF4-FFF2-40B4-BE49-F238E27FC236}">
                <a16:creationId xmlns:a16="http://schemas.microsoft.com/office/drawing/2014/main" id="{8DA034C0-605D-4F92-8E04-626C36E78E7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740DE299-B80D-49C9-808F-D312536B8C8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F758F249-5940-4EAF-BFEA-921EBAB51608}"/>
              </a:ext>
            </a:extLst>
          </p:cNvPr>
          <p:cNvSpPr>
            <a:spLocks noGrp="1" noChangeArrowheads="1"/>
          </p:cNvSpPr>
          <p:nvPr>
            <p:ph type="sldNum" sz="quarter" idx="12"/>
          </p:nvPr>
        </p:nvSpPr>
        <p:spPr/>
        <p:txBody>
          <a:bodyPr/>
          <a:lstStyle>
            <a:lvl1pPr>
              <a:defRPr/>
            </a:lvl1pPr>
          </a:lstStyle>
          <a:p>
            <a:pPr>
              <a:defRPr/>
            </a:pPr>
            <a:fld id="{82E955C3-559B-4F8A-AFA4-A279FB2CB28B}" type="slidenum">
              <a:rPr lang="en-US" altLang="en-US"/>
              <a:pPr>
                <a:defRPr/>
              </a:pPr>
              <a:t>‹#›</a:t>
            </a:fld>
            <a:endParaRPr lang="en-US" altLang="en-US"/>
          </a:p>
        </p:txBody>
      </p:sp>
    </p:spTree>
    <p:extLst>
      <p:ext uri="{BB962C8B-B14F-4D97-AF65-F5344CB8AC3E}">
        <p14:creationId xmlns:p14="http://schemas.microsoft.com/office/powerpoint/2010/main" val="424732654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26E68163-BB54-4315-B05A-90CCC34467A4}"/>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70">
            <a:extLst>
              <a:ext uri="{FF2B5EF4-FFF2-40B4-BE49-F238E27FC236}">
                <a16:creationId xmlns:a16="http://schemas.microsoft.com/office/drawing/2014/main" id="{647978D8-08D5-456D-BA46-7F4B2B343B27}"/>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71">
            <a:extLst>
              <a:ext uri="{FF2B5EF4-FFF2-40B4-BE49-F238E27FC236}">
                <a16:creationId xmlns:a16="http://schemas.microsoft.com/office/drawing/2014/main" id="{AEE259C9-095A-4D47-A95F-41020BB8DCC7}"/>
              </a:ext>
            </a:extLst>
          </p:cNvPr>
          <p:cNvSpPr>
            <a:spLocks noGrp="1" noChangeArrowheads="1"/>
          </p:cNvSpPr>
          <p:nvPr>
            <p:ph type="sldNum" sz="quarter" idx="12"/>
          </p:nvPr>
        </p:nvSpPr>
        <p:spPr/>
        <p:txBody>
          <a:bodyPr/>
          <a:lstStyle>
            <a:lvl1pPr>
              <a:defRPr/>
            </a:lvl1pPr>
          </a:lstStyle>
          <a:p>
            <a:pPr>
              <a:defRPr/>
            </a:pPr>
            <a:fld id="{45C21FF4-B0B0-4093-9E37-ED634D5A0940}" type="slidenum">
              <a:rPr lang="en-US" altLang="en-US"/>
              <a:pPr>
                <a:defRPr/>
              </a:pPr>
              <a:t>‹#›</a:t>
            </a:fld>
            <a:endParaRPr lang="en-US" altLang="en-US"/>
          </a:p>
        </p:txBody>
      </p:sp>
    </p:spTree>
    <p:extLst>
      <p:ext uri="{BB962C8B-B14F-4D97-AF65-F5344CB8AC3E}">
        <p14:creationId xmlns:p14="http://schemas.microsoft.com/office/powerpoint/2010/main" val="412859270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268A18CD-EEC3-48D5-AE13-C6A0AD8A7D7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3A083C53-42D3-45D4-83CA-3F77132E3D3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DB055961-2B73-45B7-B9B2-7D386675F612}"/>
              </a:ext>
            </a:extLst>
          </p:cNvPr>
          <p:cNvSpPr>
            <a:spLocks noGrp="1" noChangeArrowheads="1"/>
          </p:cNvSpPr>
          <p:nvPr>
            <p:ph type="sldNum" sz="quarter" idx="12"/>
          </p:nvPr>
        </p:nvSpPr>
        <p:spPr/>
        <p:txBody>
          <a:bodyPr/>
          <a:lstStyle>
            <a:lvl1pPr>
              <a:defRPr/>
            </a:lvl1pPr>
          </a:lstStyle>
          <a:p>
            <a:pPr>
              <a:defRPr/>
            </a:pPr>
            <a:fld id="{034729A6-EC4E-48E3-A284-80C8DFF638FB}" type="slidenum">
              <a:rPr lang="en-US" altLang="en-US"/>
              <a:pPr>
                <a:defRPr/>
              </a:pPr>
              <a:t>‹#›</a:t>
            </a:fld>
            <a:endParaRPr lang="en-US" altLang="en-US"/>
          </a:p>
        </p:txBody>
      </p:sp>
    </p:spTree>
    <p:extLst>
      <p:ext uri="{BB962C8B-B14F-4D97-AF65-F5344CB8AC3E}">
        <p14:creationId xmlns:p14="http://schemas.microsoft.com/office/powerpoint/2010/main" val="198436378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69">
            <a:extLst>
              <a:ext uri="{FF2B5EF4-FFF2-40B4-BE49-F238E27FC236}">
                <a16:creationId xmlns:a16="http://schemas.microsoft.com/office/drawing/2014/main" id="{7A2EBD94-633F-46A4-9ECA-07ED9EA7C6B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45CA1842-3492-4A1C-9800-3D5D7FAB178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D840B46A-1002-48B4-843C-54382FE1DABC}"/>
              </a:ext>
            </a:extLst>
          </p:cNvPr>
          <p:cNvSpPr>
            <a:spLocks noGrp="1" noChangeArrowheads="1"/>
          </p:cNvSpPr>
          <p:nvPr>
            <p:ph type="sldNum" sz="quarter" idx="12"/>
          </p:nvPr>
        </p:nvSpPr>
        <p:spPr/>
        <p:txBody>
          <a:bodyPr/>
          <a:lstStyle>
            <a:lvl1pPr>
              <a:defRPr/>
            </a:lvl1pPr>
          </a:lstStyle>
          <a:p>
            <a:pPr>
              <a:defRPr/>
            </a:pPr>
            <a:fld id="{EE2B9327-FE4A-4D2E-ADFC-A33DE928E68B}" type="slidenum">
              <a:rPr lang="en-US" altLang="en-US"/>
              <a:pPr>
                <a:defRPr/>
              </a:pPr>
              <a:t>‹#›</a:t>
            </a:fld>
            <a:endParaRPr lang="en-US" altLang="en-US"/>
          </a:p>
        </p:txBody>
      </p:sp>
    </p:spTree>
    <p:extLst>
      <p:ext uri="{BB962C8B-B14F-4D97-AF65-F5344CB8AC3E}">
        <p14:creationId xmlns:p14="http://schemas.microsoft.com/office/powerpoint/2010/main" val="19615060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a:extLst>
              <a:ext uri="{FF2B5EF4-FFF2-40B4-BE49-F238E27FC236}">
                <a16:creationId xmlns:a16="http://schemas.microsoft.com/office/drawing/2014/main" id="{0CE81BD9-691F-4620-87FC-3BE2327A22A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80986A66-9FE9-40D5-A2DC-11CBE783F8D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A2842012-DAE0-4A69-9BB6-B4C74040F459}"/>
              </a:ext>
            </a:extLst>
          </p:cNvPr>
          <p:cNvSpPr>
            <a:spLocks noGrp="1" noChangeArrowheads="1"/>
          </p:cNvSpPr>
          <p:nvPr>
            <p:ph type="sldNum" sz="quarter" idx="12"/>
          </p:nvPr>
        </p:nvSpPr>
        <p:spPr/>
        <p:txBody>
          <a:bodyPr/>
          <a:lstStyle>
            <a:lvl1pPr>
              <a:defRPr/>
            </a:lvl1pPr>
          </a:lstStyle>
          <a:p>
            <a:pPr>
              <a:defRPr/>
            </a:pPr>
            <a:fld id="{DAC9BD46-C9FF-4D23-8608-9EE261FDE6BB}" type="slidenum">
              <a:rPr lang="en-US" altLang="en-US"/>
              <a:pPr>
                <a:defRPr/>
              </a:pPr>
              <a:t>‹#›</a:t>
            </a:fld>
            <a:endParaRPr lang="en-US" altLang="en-US"/>
          </a:p>
        </p:txBody>
      </p:sp>
    </p:spTree>
    <p:extLst>
      <p:ext uri="{BB962C8B-B14F-4D97-AF65-F5344CB8AC3E}">
        <p14:creationId xmlns:p14="http://schemas.microsoft.com/office/powerpoint/2010/main" val="377630334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id="{300FA54E-228C-4340-8BD3-32BBCA65C2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70">
            <a:extLst>
              <a:ext uri="{FF2B5EF4-FFF2-40B4-BE49-F238E27FC236}">
                <a16:creationId xmlns:a16="http://schemas.microsoft.com/office/drawing/2014/main" id="{CF09B448-0D71-4271-AF5F-BA60D9BB410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1">
            <a:extLst>
              <a:ext uri="{FF2B5EF4-FFF2-40B4-BE49-F238E27FC236}">
                <a16:creationId xmlns:a16="http://schemas.microsoft.com/office/drawing/2014/main" id="{CE67AB09-41A6-469E-AC9D-6C11918CD61D}"/>
              </a:ext>
            </a:extLst>
          </p:cNvPr>
          <p:cNvSpPr>
            <a:spLocks noGrp="1" noChangeArrowheads="1"/>
          </p:cNvSpPr>
          <p:nvPr>
            <p:ph type="sldNum" sz="quarter" idx="12"/>
          </p:nvPr>
        </p:nvSpPr>
        <p:spPr/>
        <p:txBody>
          <a:bodyPr/>
          <a:lstStyle>
            <a:lvl1pPr>
              <a:defRPr/>
            </a:lvl1pPr>
          </a:lstStyle>
          <a:p>
            <a:pPr>
              <a:defRPr/>
            </a:pPr>
            <a:fld id="{768D69DC-7E90-4C2B-B2EB-5223B8734E25}" type="slidenum">
              <a:rPr lang="en-US" altLang="en-US"/>
              <a:pPr>
                <a:defRPr/>
              </a:pPr>
              <a:t>‹#›</a:t>
            </a:fld>
            <a:endParaRPr lang="en-US" altLang="en-US"/>
          </a:p>
        </p:txBody>
      </p:sp>
    </p:spTree>
    <p:extLst>
      <p:ext uri="{BB962C8B-B14F-4D97-AF65-F5344CB8AC3E}">
        <p14:creationId xmlns:p14="http://schemas.microsoft.com/office/powerpoint/2010/main" val="1107379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a:extLst>
              <a:ext uri="{FF2B5EF4-FFF2-40B4-BE49-F238E27FC236}">
                <a16:creationId xmlns:a16="http://schemas.microsoft.com/office/drawing/2014/main" id="{CCA9E548-A18A-431B-B7BF-977BDED0280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A25CD8D9-8985-4B1B-BF08-9B809C5E0930}"/>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127488D8-351B-45AD-BF50-AE9D884064F3}"/>
              </a:ext>
            </a:extLst>
          </p:cNvPr>
          <p:cNvSpPr>
            <a:spLocks noGrp="1" noChangeArrowheads="1"/>
          </p:cNvSpPr>
          <p:nvPr>
            <p:ph type="sldNum" sz="quarter" idx="12"/>
          </p:nvPr>
        </p:nvSpPr>
        <p:spPr/>
        <p:txBody>
          <a:bodyPr/>
          <a:lstStyle>
            <a:lvl1pPr>
              <a:defRPr/>
            </a:lvl1pPr>
          </a:lstStyle>
          <a:p>
            <a:pPr>
              <a:defRPr/>
            </a:pPr>
            <a:fld id="{525E9691-15E3-4D4E-B0E2-ED30B89E67ED}" type="slidenum">
              <a:rPr lang="en-US" altLang="en-US"/>
              <a:pPr>
                <a:defRPr/>
              </a:pPr>
              <a:t>‹#›</a:t>
            </a:fld>
            <a:endParaRPr lang="en-US" altLang="en-US"/>
          </a:p>
        </p:txBody>
      </p:sp>
    </p:spTree>
    <p:extLst>
      <p:ext uri="{BB962C8B-B14F-4D97-AF65-F5344CB8AC3E}">
        <p14:creationId xmlns:p14="http://schemas.microsoft.com/office/powerpoint/2010/main" val="161197124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a:extLst>
              <a:ext uri="{FF2B5EF4-FFF2-40B4-BE49-F238E27FC236}">
                <a16:creationId xmlns:a16="http://schemas.microsoft.com/office/drawing/2014/main" id="{0C2A9204-1354-4AA2-872B-7E95A608B5B3}"/>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70">
            <a:extLst>
              <a:ext uri="{FF2B5EF4-FFF2-40B4-BE49-F238E27FC236}">
                <a16:creationId xmlns:a16="http://schemas.microsoft.com/office/drawing/2014/main" id="{02A99010-CB33-4474-9125-42DC0647A7BD}"/>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71">
            <a:extLst>
              <a:ext uri="{FF2B5EF4-FFF2-40B4-BE49-F238E27FC236}">
                <a16:creationId xmlns:a16="http://schemas.microsoft.com/office/drawing/2014/main" id="{05DF5B52-B534-428A-9BE4-C4CF13095FF1}"/>
              </a:ext>
            </a:extLst>
          </p:cNvPr>
          <p:cNvSpPr>
            <a:spLocks noGrp="1" noChangeArrowheads="1"/>
          </p:cNvSpPr>
          <p:nvPr>
            <p:ph type="sldNum" sz="quarter" idx="12"/>
          </p:nvPr>
        </p:nvSpPr>
        <p:spPr/>
        <p:txBody>
          <a:bodyPr/>
          <a:lstStyle>
            <a:lvl1pPr>
              <a:defRPr/>
            </a:lvl1pPr>
          </a:lstStyle>
          <a:p>
            <a:pPr>
              <a:defRPr/>
            </a:pPr>
            <a:fld id="{B5C9C6CD-B843-4401-A911-B988EE00B6D6}" type="slidenum">
              <a:rPr lang="en-US" altLang="en-US"/>
              <a:pPr>
                <a:defRPr/>
              </a:pPr>
              <a:t>‹#›</a:t>
            </a:fld>
            <a:endParaRPr lang="en-US" altLang="en-US"/>
          </a:p>
        </p:txBody>
      </p:sp>
    </p:spTree>
    <p:extLst>
      <p:ext uri="{BB962C8B-B14F-4D97-AF65-F5344CB8AC3E}">
        <p14:creationId xmlns:p14="http://schemas.microsoft.com/office/powerpoint/2010/main" val="168421587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a:extLst>
              <a:ext uri="{FF2B5EF4-FFF2-40B4-BE49-F238E27FC236}">
                <a16:creationId xmlns:a16="http://schemas.microsoft.com/office/drawing/2014/main" id="{FC32FBE9-C4CF-43D7-BB13-C82185AD221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70">
            <a:extLst>
              <a:ext uri="{FF2B5EF4-FFF2-40B4-BE49-F238E27FC236}">
                <a16:creationId xmlns:a16="http://schemas.microsoft.com/office/drawing/2014/main" id="{93EF8F4C-D3F0-4510-A116-DE4ADEB6D95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71">
            <a:extLst>
              <a:ext uri="{FF2B5EF4-FFF2-40B4-BE49-F238E27FC236}">
                <a16:creationId xmlns:a16="http://schemas.microsoft.com/office/drawing/2014/main" id="{921A677D-3AB9-4376-BE2A-2242785C5866}"/>
              </a:ext>
            </a:extLst>
          </p:cNvPr>
          <p:cNvSpPr>
            <a:spLocks noGrp="1" noChangeArrowheads="1"/>
          </p:cNvSpPr>
          <p:nvPr>
            <p:ph type="sldNum" sz="quarter" idx="12"/>
          </p:nvPr>
        </p:nvSpPr>
        <p:spPr/>
        <p:txBody>
          <a:bodyPr/>
          <a:lstStyle>
            <a:lvl1pPr>
              <a:defRPr/>
            </a:lvl1pPr>
          </a:lstStyle>
          <a:p>
            <a:pPr>
              <a:defRPr/>
            </a:pPr>
            <a:fld id="{4696CA13-4FA7-4176-A42D-98DAE58E581E}" type="slidenum">
              <a:rPr lang="en-US" altLang="en-US"/>
              <a:pPr>
                <a:defRPr/>
              </a:pPr>
              <a:t>‹#›</a:t>
            </a:fld>
            <a:endParaRPr lang="en-US" altLang="en-US"/>
          </a:p>
        </p:txBody>
      </p:sp>
    </p:spTree>
    <p:extLst>
      <p:ext uri="{BB962C8B-B14F-4D97-AF65-F5344CB8AC3E}">
        <p14:creationId xmlns:p14="http://schemas.microsoft.com/office/powerpoint/2010/main" val="221309496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CAF58D9A-FE96-400B-9EC2-C0C9F15DC4CC}"/>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70">
            <a:extLst>
              <a:ext uri="{FF2B5EF4-FFF2-40B4-BE49-F238E27FC236}">
                <a16:creationId xmlns:a16="http://schemas.microsoft.com/office/drawing/2014/main" id="{31CA5AC2-9989-4E06-9447-41B4EAE76640}"/>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71">
            <a:extLst>
              <a:ext uri="{FF2B5EF4-FFF2-40B4-BE49-F238E27FC236}">
                <a16:creationId xmlns:a16="http://schemas.microsoft.com/office/drawing/2014/main" id="{BC49403E-0548-465D-9082-59AA53604163}"/>
              </a:ext>
            </a:extLst>
          </p:cNvPr>
          <p:cNvSpPr>
            <a:spLocks noGrp="1" noChangeArrowheads="1"/>
          </p:cNvSpPr>
          <p:nvPr>
            <p:ph type="sldNum" sz="quarter" idx="12"/>
          </p:nvPr>
        </p:nvSpPr>
        <p:spPr/>
        <p:txBody>
          <a:bodyPr/>
          <a:lstStyle>
            <a:lvl1pPr>
              <a:defRPr/>
            </a:lvl1pPr>
          </a:lstStyle>
          <a:p>
            <a:pPr>
              <a:defRPr/>
            </a:pPr>
            <a:fld id="{BA1F6F13-CF3A-48D7-88FE-E744952691B0}" type="slidenum">
              <a:rPr lang="en-US" altLang="en-US"/>
              <a:pPr>
                <a:defRPr/>
              </a:pPr>
              <a:t>‹#›</a:t>
            </a:fld>
            <a:endParaRPr lang="en-US" altLang="en-US"/>
          </a:p>
        </p:txBody>
      </p:sp>
    </p:spTree>
    <p:extLst>
      <p:ext uri="{BB962C8B-B14F-4D97-AF65-F5344CB8AC3E}">
        <p14:creationId xmlns:p14="http://schemas.microsoft.com/office/powerpoint/2010/main" val="392035283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A12A1867-DBE7-4C6D-8CC5-4620A6343808}"/>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ECC84BB7-4FEC-4DD2-81BA-C838D04CE7F2}"/>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1C43FF92-2AE2-421E-BC05-EB1B1E05F9CB}"/>
              </a:ext>
            </a:extLst>
          </p:cNvPr>
          <p:cNvSpPr>
            <a:spLocks noGrp="1" noChangeArrowheads="1"/>
          </p:cNvSpPr>
          <p:nvPr>
            <p:ph type="sldNum" sz="quarter" idx="12"/>
          </p:nvPr>
        </p:nvSpPr>
        <p:spPr/>
        <p:txBody>
          <a:bodyPr/>
          <a:lstStyle>
            <a:lvl1pPr>
              <a:defRPr/>
            </a:lvl1pPr>
          </a:lstStyle>
          <a:p>
            <a:pPr>
              <a:defRPr/>
            </a:pPr>
            <a:fld id="{AB271DC8-E583-471E-B2C2-D71CC998BE58}" type="slidenum">
              <a:rPr lang="en-US" altLang="en-US"/>
              <a:pPr>
                <a:defRPr/>
              </a:pPr>
              <a:t>‹#›</a:t>
            </a:fld>
            <a:endParaRPr lang="en-US" altLang="en-US"/>
          </a:p>
        </p:txBody>
      </p:sp>
    </p:spTree>
    <p:extLst>
      <p:ext uri="{BB962C8B-B14F-4D97-AF65-F5344CB8AC3E}">
        <p14:creationId xmlns:p14="http://schemas.microsoft.com/office/powerpoint/2010/main" val="8686328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6344B44E-7B36-4144-97A8-455EAE44ED0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0">
            <a:extLst>
              <a:ext uri="{FF2B5EF4-FFF2-40B4-BE49-F238E27FC236}">
                <a16:creationId xmlns:a16="http://schemas.microsoft.com/office/drawing/2014/main" id="{38E048E8-D799-4FD5-B75A-9E616E09A6B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1">
            <a:extLst>
              <a:ext uri="{FF2B5EF4-FFF2-40B4-BE49-F238E27FC236}">
                <a16:creationId xmlns:a16="http://schemas.microsoft.com/office/drawing/2014/main" id="{C1422AA2-82E7-47C0-A731-EB3523ED5569}"/>
              </a:ext>
            </a:extLst>
          </p:cNvPr>
          <p:cNvSpPr>
            <a:spLocks noGrp="1" noChangeArrowheads="1"/>
          </p:cNvSpPr>
          <p:nvPr>
            <p:ph type="sldNum" sz="quarter" idx="12"/>
          </p:nvPr>
        </p:nvSpPr>
        <p:spPr/>
        <p:txBody>
          <a:bodyPr/>
          <a:lstStyle>
            <a:lvl1pPr>
              <a:defRPr/>
            </a:lvl1pPr>
          </a:lstStyle>
          <a:p>
            <a:pPr>
              <a:defRPr/>
            </a:pPr>
            <a:fld id="{BA00B7FE-2DC3-4131-A8E1-493CBA2E50C9}" type="slidenum">
              <a:rPr lang="en-US" altLang="en-US"/>
              <a:pPr>
                <a:defRPr/>
              </a:pPr>
              <a:t>‹#›</a:t>
            </a:fld>
            <a:endParaRPr lang="en-US" altLang="en-US"/>
          </a:p>
        </p:txBody>
      </p:sp>
    </p:spTree>
    <p:extLst>
      <p:ext uri="{BB962C8B-B14F-4D97-AF65-F5344CB8AC3E}">
        <p14:creationId xmlns:p14="http://schemas.microsoft.com/office/powerpoint/2010/main" val="23400852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3650" name="Freeform 2">
            <a:extLst>
              <a:ext uri="{FF2B5EF4-FFF2-40B4-BE49-F238E27FC236}">
                <a16:creationId xmlns:a16="http://schemas.microsoft.com/office/drawing/2014/main" id="{CE1E9061-AAC8-47E5-8B16-238BA7039E41}"/>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p:spPr>
        <p:txBody>
          <a:bodyPr/>
          <a:lstStyle/>
          <a:p>
            <a:pPr>
              <a:defRPr/>
            </a:pPr>
            <a:endParaRPr lang="en-US">
              <a:latin typeface="Arial" charset="0"/>
            </a:endParaRPr>
          </a:p>
        </p:txBody>
      </p:sp>
      <p:grpSp>
        <p:nvGrpSpPr>
          <p:cNvPr id="1027" name="Group 3">
            <a:extLst>
              <a:ext uri="{FF2B5EF4-FFF2-40B4-BE49-F238E27FC236}">
                <a16:creationId xmlns:a16="http://schemas.microsoft.com/office/drawing/2014/main" id="{3C871A08-517F-4943-B4AC-A6087C60DE6D}"/>
              </a:ext>
            </a:extLst>
          </p:cNvPr>
          <p:cNvGrpSpPr>
            <a:grpSpLocks/>
          </p:cNvGrpSpPr>
          <p:nvPr/>
        </p:nvGrpSpPr>
        <p:grpSpPr bwMode="auto">
          <a:xfrm>
            <a:off x="3175" y="4267200"/>
            <a:ext cx="9140825" cy="2590800"/>
            <a:chOff x="2" y="2688"/>
            <a:chExt cx="5758" cy="1632"/>
          </a:xfrm>
        </p:grpSpPr>
        <p:sp>
          <p:nvSpPr>
            <p:cNvPr id="1034" name="Freeform 4">
              <a:extLst>
                <a:ext uri="{FF2B5EF4-FFF2-40B4-BE49-F238E27FC236}">
                  <a16:creationId xmlns:a16="http://schemas.microsoft.com/office/drawing/2014/main" id="{52802C2C-79B4-45B1-B65C-3526A8C7F62A}"/>
                </a:ext>
              </a:extLst>
            </p:cNvPr>
            <p:cNvSpPr>
              <a:spLocks/>
            </p:cNvSpPr>
            <p:nvPr/>
          </p:nvSpPr>
          <p:spPr bwMode="hidden">
            <a:xfrm>
              <a:off x="2" y="2688"/>
              <a:ext cx="5758" cy="1632"/>
            </a:xfrm>
            <a:custGeom>
              <a:avLst/>
              <a:gdLst>
                <a:gd name="T0" fmla="*/ 8279 w 5740"/>
                <a:gd name="T1" fmla="*/ 0 h 4316"/>
                <a:gd name="T2" fmla="*/ 0 w 5740"/>
                <a:gd name="T3" fmla="*/ 0 h 4316"/>
                <a:gd name="T4" fmla="*/ 0 w 5740"/>
                <a:gd name="T5" fmla="*/ 0 h 4316"/>
                <a:gd name="T6" fmla="*/ 8279 w 5740"/>
                <a:gd name="T7" fmla="*/ 0 h 4316"/>
                <a:gd name="T8" fmla="*/ 8279 w 5740"/>
                <a:gd name="T9" fmla="*/ 0 h 4316"/>
                <a:gd name="T10" fmla="*/ 8279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5">
              <a:extLst>
                <a:ext uri="{FF2B5EF4-FFF2-40B4-BE49-F238E27FC236}">
                  <a16:creationId xmlns:a16="http://schemas.microsoft.com/office/drawing/2014/main" id="{11ADC254-6F2A-4D9D-8C2F-8534B3E18C10}"/>
                </a:ext>
              </a:extLst>
            </p:cNvPr>
            <p:cNvGrpSpPr>
              <a:grpSpLocks/>
            </p:cNvGrpSpPr>
            <p:nvPr userDrawn="1"/>
          </p:nvGrpSpPr>
          <p:grpSpPr bwMode="auto">
            <a:xfrm>
              <a:off x="3528" y="3715"/>
              <a:ext cx="792" cy="521"/>
              <a:chOff x="3527" y="3715"/>
              <a:chExt cx="792" cy="521"/>
            </a:xfrm>
          </p:grpSpPr>
          <p:sp>
            <p:nvSpPr>
              <p:cNvPr id="283654" name="Oval 6">
                <a:extLst>
                  <a:ext uri="{FF2B5EF4-FFF2-40B4-BE49-F238E27FC236}">
                    <a16:creationId xmlns:a16="http://schemas.microsoft.com/office/drawing/2014/main" id="{6F759EA0-BEDC-4182-B556-28ED0A86CCFF}"/>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a:defRPr/>
                </a:pPr>
                <a:endParaRPr lang="en-US">
                  <a:latin typeface="Arial" charset="0"/>
                </a:endParaRPr>
              </a:p>
            </p:txBody>
          </p:sp>
          <p:sp>
            <p:nvSpPr>
              <p:cNvPr id="283655" name="Oval 7">
                <a:extLst>
                  <a:ext uri="{FF2B5EF4-FFF2-40B4-BE49-F238E27FC236}">
                    <a16:creationId xmlns:a16="http://schemas.microsoft.com/office/drawing/2014/main" id="{E677CC13-60BA-4883-BC4A-929F4252C1A4}"/>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283656" name="Oval 8">
                <a:extLst>
                  <a:ext uri="{FF2B5EF4-FFF2-40B4-BE49-F238E27FC236}">
                    <a16:creationId xmlns:a16="http://schemas.microsoft.com/office/drawing/2014/main" id="{7DD56CF1-B5B4-4818-B923-18C0254A0329}"/>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283657" name="Oval 9">
                <a:extLst>
                  <a:ext uri="{FF2B5EF4-FFF2-40B4-BE49-F238E27FC236}">
                    <a16:creationId xmlns:a16="http://schemas.microsoft.com/office/drawing/2014/main" id="{651B24F3-6821-48C4-BD43-C89C6B7749A9}"/>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283658" name="Oval 10">
                <a:extLst>
                  <a:ext uri="{FF2B5EF4-FFF2-40B4-BE49-F238E27FC236}">
                    <a16:creationId xmlns:a16="http://schemas.microsoft.com/office/drawing/2014/main" id="{49AE7FFA-F55A-4911-821A-616A8DFC9F94}"/>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283659" name="Freeform 11">
                <a:extLst>
                  <a:ext uri="{FF2B5EF4-FFF2-40B4-BE49-F238E27FC236}">
                    <a16:creationId xmlns:a16="http://schemas.microsoft.com/office/drawing/2014/main" id="{1D55D031-2364-45BF-BD27-F04E9D7EA1C7}"/>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a:defRPr/>
                </a:pPr>
                <a:endParaRPr lang="en-US">
                  <a:latin typeface="Arial" charset="0"/>
                </a:endParaRPr>
              </a:p>
            </p:txBody>
          </p:sp>
          <p:sp>
            <p:nvSpPr>
              <p:cNvPr id="283660" name="Freeform 12">
                <a:extLst>
                  <a:ext uri="{FF2B5EF4-FFF2-40B4-BE49-F238E27FC236}">
                    <a16:creationId xmlns:a16="http://schemas.microsoft.com/office/drawing/2014/main" id="{24859458-C3B3-4E58-B673-204944E910BA}"/>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a:defRPr/>
                </a:pPr>
                <a:endParaRPr lang="en-US">
                  <a:latin typeface="Arial" charset="0"/>
                </a:endParaRPr>
              </a:p>
            </p:txBody>
          </p:sp>
          <p:sp>
            <p:nvSpPr>
              <p:cNvPr id="283661" name="Freeform 13">
                <a:extLst>
                  <a:ext uri="{FF2B5EF4-FFF2-40B4-BE49-F238E27FC236}">
                    <a16:creationId xmlns:a16="http://schemas.microsoft.com/office/drawing/2014/main" id="{80F7D564-D3BD-40A1-B551-A87F7042C882}"/>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283662" name="Freeform 14">
                <a:extLst>
                  <a:ext uri="{FF2B5EF4-FFF2-40B4-BE49-F238E27FC236}">
                    <a16:creationId xmlns:a16="http://schemas.microsoft.com/office/drawing/2014/main" id="{C50C10F4-EAE3-4AAF-909B-350219DC9C61}"/>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a:defRPr/>
                </a:pPr>
                <a:endParaRPr lang="en-US">
                  <a:latin typeface="Arial" charset="0"/>
                </a:endParaRPr>
              </a:p>
            </p:txBody>
          </p:sp>
          <p:sp>
            <p:nvSpPr>
              <p:cNvPr id="283663" name="Freeform 15">
                <a:extLst>
                  <a:ext uri="{FF2B5EF4-FFF2-40B4-BE49-F238E27FC236}">
                    <a16:creationId xmlns:a16="http://schemas.microsoft.com/office/drawing/2014/main" id="{9D6139CA-D92C-42B4-BC8E-88488312BF4D}"/>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a:defRPr/>
                </a:pPr>
                <a:endParaRPr lang="en-US">
                  <a:latin typeface="Arial" charset="0"/>
                </a:endParaRPr>
              </a:p>
            </p:txBody>
          </p:sp>
          <p:sp>
            <p:nvSpPr>
              <p:cNvPr id="283664" name="Oval 16">
                <a:extLst>
                  <a:ext uri="{FF2B5EF4-FFF2-40B4-BE49-F238E27FC236}">
                    <a16:creationId xmlns:a16="http://schemas.microsoft.com/office/drawing/2014/main" id="{E0307567-D652-4686-982F-E13EC02DB8DC}"/>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grpSp>
        <p:grpSp>
          <p:nvGrpSpPr>
            <p:cNvPr id="1036" name="Group 17">
              <a:extLst>
                <a:ext uri="{FF2B5EF4-FFF2-40B4-BE49-F238E27FC236}">
                  <a16:creationId xmlns:a16="http://schemas.microsoft.com/office/drawing/2014/main" id="{F2733436-A5BA-4BF3-9B25-4BD2D71F54D2}"/>
                </a:ext>
              </a:extLst>
            </p:cNvPr>
            <p:cNvGrpSpPr>
              <a:grpSpLocks/>
            </p:cNvGrpSpPr>
            <p:nvPr userDrawn="1"/>
          </p:nvGrpSpPr>
          <p:grpSpPr bwMode="auto">
            <a:xfrm>
              <a:off x="1776" y="3631"/>
              <a:ext cx="1626" cy="683"/>
              <a:chOff x="1776" y="3631"/>
              <a:chExt cx="1626" cy="683"/>
            </a:xfrm>
          </p:grpSpPr>
          <p:sp>
            <p:nvSpPr>
              <p:cNvPr id="283666" name="Oval 18">
                <a:extLst>
                  <a:ext uri="{FF2B5EF4-FFF2-40B4-BE49-F238E27FC236}">
                    <a16:creationId xmlns:a16="http://schemas.microsoft.com/office/drawing/2014/main" id="{8BC19C2E-BB97-4952-963A-A5D4883554EB}"/>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a:defRPr/>
                </a:pPr>
                <a:endParaRPr lang="en-US">
                  <a:latin typeface="Arial" charset="0"/>
                </a:endParaRPr>
              </a:p>
            </p:txBody>
          </p:sp>
          <p:sp>
            <p:nvSpPr>
              <p:cNvPr id="283667" name="Oval 19">
                <a:extLst>
                  <a:ext uri="{FF2B5EF4-FFF2-40B4-BE49-F238E27FC236}">
                    <a16:creationId xmlns:a16="http://schemas.microsoft.com/office/drawing/2014/main" id="{D9A19436-2AFC-485F-9B58-4649E284FF8C}"/>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a:defRPr/>
                </a:pPr>
                <a:endParaRPr lang="en-US">
                  <a:latin typeface="Arial" charset="0"/>
                </a:endParaRPr>
              </a:p>
            </p:txBody>
          </p:sp>
          <p:sp>
            <p:nvSpPr>
              <p:cNvPr id="283668" name="Oval 20">
                <a:extLst>
                  <a:ext uri="{FF2B5EF4-FFF2-40B4-BE49-F238E27FC236}">
                    <a16:creationId xmlns:a16="http://schemas.microsoft.com/office/drawing/2014/main" id="{E40C9057-F455-488D-AD7A-E2442EBE1066}"/>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a:defRPr/>
                </a:pPr>
                <a:endParaRPr lang="en-US">
                  <a:latin typeface="Arial" charset="0"/>
                </a:endParaRPr>
              </a:p>
            </p:txBody>
          </p:sp>
          <p:sp>
            <p:nvSpPr>
              <p:cNvPr id="283669" name="Oval 21">
                <a:extLst>
                  <a:ext uri="{FF2B5EF4-FFF2-40B4-BE49-F238E27FC236}">
                    <a16:creationId xmlns:a16="http://schemas.microsoft.com/office/drawing/2014/main" id="{9491140C-D165-4036-A68C-5E4B53B99B71}"/>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283670" name="Oval 22">
                <a:extLst>
                  <a:ext uri="{FF2B5EF4-FFF2-40B4-BE49-F238E27FC236}">
                    <a16:creationId xmlns:a16="http://schemas.microsoft.com/office/drawing/2014/main" id="{59B5DA73-489A-4A4E-8096-7158B2BBA8F7}"/>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283671" name="Oval 23">
                <a:extLst>
                  <a:ext uri="{FF2B5EF4-FFF2-40B4-BE49-F238E27FC236}">
                    <a16:creationId xmlns:a16="http://schemas.microsoft.com/office/drawing/2014/main" id="{0BBBE304-F4AB-413C-9E5A-2A3E4CF4CFDE}"/>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283672" name="Oval 24">
                <a:extLst>
                  <a:ext uri="{FF2B5EF4-FFF2-40B4-BE49-F238E27FC236}">
                    <a16:creationId xmlns:a16="http://schemas.microsoft.com/office/drawing/2014/main" id="{9C525EB6-EDE3-4E40-A5DC-2ED42096FD13}"/>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a:defRPr/>
                </a:pPr>
                <a:endParaRPr lang="en-US">
                  <a:latin typeface="Arial" charset="0"/>
                </a:endParaRPr>
              </a:p>
            </p:txBody>
          </p:sp>
          <p:sp>
            <p:nvSpPr>
              <p:cNvPr id="283673" name="Oval 25">
                <a:extLst>
                  <a:ext uri="{FF2B5EF4-FFF2-40B4-BE49-F238E27FC236}">
                    <a16:creationId xmlns:a16="http://schemas.microsoft.com/office/drawing/2014/main" id="{F01744C4-C828-41F7-A676-F38CEB4A48CF}"/>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a:defRPr/>
                </a:pPr>
                <a:endParaRPr lang="en-US">
                  <a:latin typeface="Arial" charset="0"/>
                </a:endParaRPr>
              </a:p>
            </p:txBody>
          </p:sp>
          <p:sp>
            <p:nvSpPr>
              <p:cNvPr id="283674" name="Freeform 26">
                <a:extLst>
                  <a:ext uri="{FF2B5EF4-FFF2-40B4-BE49-F238E27FC236}">
                    <a16:creationId xmlns:a16="http://schemas.microsoft.com/office/drawing/2014/main" id="{F8BE3C58-8E2A-46DC-976A-0979396D0D92}"/>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a:defRPr/>
                </a:pPr>
                <a:endParaRPr lang="en-US">
                  <a:latin typeface="Arial" charset="0"/>
                </a:endParaRPr>
              </a:p>
            </p:txBody>
          </p:sp>
          <p:sp>
            <p:nvSpPr>
              <p:cNvPr id="283675" name="Freeform 27">
                <a:extLst>
                  <a:ext uri="{FF2B5EF4-FFF2-40B4-BE49-F238E27FC236}">
                    <a16:creationId xmlns:a16="http://schemas.microsoft.com/office/drawing/2014/main" id="{44E17A58-738D-45A5-BBAA-AD6F6FF50800}"/>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a:defRPr/>
                </a:pPr>
                <a:endParaRPr lang="en-US">
                  <a:latin typeface="Arial" charset="0"/>
                </a:endParaRPr>
              </a:p>
            </p:txBody>
          </p:sp>
          <p:sp>
            <p:nvSpPr>
              <p:cNvPr id="283676" name="Freeform 28">
                <a:extLst>
                  <a:ext uri="{FF2B5EF4-FFF2-40B4-BE49-F238E27FC236}">
                    <a16:creationId xmlns:a16="http://schemas.microsoft.com/office/drawing/2014/main" id="{D45FB5AE-791E-4E84-8A90-98F268204AFE}"/>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a:defRPr/>
                </a:pPr>
                <a:endParaRPr lang="en-US">
                  <a:latin typeface="Arial" charset="0"/>
                </a:endParaRPr>
              </a:p>
            </p:txBody>
          </p:sp>
          <p:sp>
            <p:nvSpPr>
              <p:cNvPr id="283677" name="Freeform 29">
                <a:extLst>
                  <a:ext uri="{FF2B5EF4-FFF2-40B4-BE49-F238E27FC236}">
                    <a16:creationId xmlns:a16="http://schemas.microsoft.com/office/drawing/2014/main" id="{017F836C-06E1-4975-973F-8ACA08FDEA8D}"/>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a:defRPr/>
                </a:pPr>
                <a:endParaRPr lang="en-US">
                  <a:latin typeface="Arial" charset="0"/>
                </a:endParaRPr>
              </a:p>
            </p:txBody>
          </p:sp>
          <p:sp>
            <p:nvSpPr>
              <p:cNvPr id="1080" name="Freeform 30">
                <a:extLst>
                  <a:ext uri="{FF2B5EF4-FFF2-40B4-BE49-F238E27FC236}">
                    <a16:creationId xmlns:a16="http://schemas.microsoft.com/office/drawing/2014/main" id="{A2DD91FB-2229-4475-82C6-20E9AB4A8EE4}"/>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1" name="Freeform 31">
                <a:extLst>
                  <a:ext uri="{FF2B5EF4-FFF2-40B4-BE49-F238E27FC236}">
                    <a16:creationId xmlns:a16="http://schemas.microsoft.com/office/drawing/2014/main" id="{5D69D1C9-61C8-4B8B-B806-21B616D29D4D}"/>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680" name="Freeform 32">
                <a:extLst>
                  <a:ext uri="{FF2B5EF4-FFF2-40B4-BE49-F238E27FC236}">
                    <a16:creationId xmlns:a16="http://schemas.microsoft.com/office/drawing/2014/main" id="{3AF7C148-6DC7-4876-825C-023E51F5B189}"/>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283681" name="Freeform 33">
                <a:extLst>
                  <a:ext uri="{FF2B5EF4-FFF2-40B4-BE49-F238E27FC236}">
                    <a16:creationId xmlns:a16="http://schemas.microsoft.com/office/drawing/2014/main" id="{49C9FB95-DC66-41E2-B291-E6E157B8CA4F}"/>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283682" name="Freeform 34">
                <a:extLst>
                  <a:ext uri="{FF2B5EF4-FFF2-40B4-BE49-F238E27FC236}">
                    <a16:creationId xmlns:a16="http://schemas.microsoft.com/office/drawing/2014/main" id="{793CC7F8-DD74-4E9C-BB61-FFCD478E8F95}"/>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a:defRPr/>
                </a:pPr>
                <a:endParaRPr lang="en-US">
                  <a:latin typeface="Arial" charset="0"/>
                </a:endParaRPr>
              </a:p>
            </p:txBody>
          </p:sp>
          <p:sp>
            <p:nvSpPr>
              <p:cNvPr id="1085" name="Freeform 35">
                <a:extLst>
                  <a:ext uri="{FF2B5EF4-FFF2-40B4-BE49-F238E27FC236}">
                    <a16:creationId xmlns:a16="http://schemas.microsoft.com/office/drawing/2014/main" id="{E62D42F6-0A9C-4365-80F0-EAB81DC47773}"/>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36">
              <a:extLst>
                <a:ext uri="{FF2B5EF4-FFF2-40B4-BE49-F238E27FC236}">
                  <a16:creationId xmlns:a16="http://schemas.microsoft.com/office/drawing/2014/main" id="{055698FF-40D3-4D8E-AB8D-FEE64F69C0CF}"/>
                </a:ext>
              </a:extLst>
            </p:cNvPr>
            <p:cNvGrpSpPr>
              <a:grpSpLocks/>
            </p:cNvGrpSpPr>
            <p:nvPr userDrawn="1"/>
          </p:nvGrpSpPr>
          <p:grpSpPr bwMode="auto">
            <a:xfrm>
              <a:off x="4128" y="3360"/>
              <a:ext cx="1351" cy="821"/>
              <a:chOff x="4128" y="3360"/>
              <a:chExt cx="1351" cy="821"/>
            </a:xfrm>
          </p:grpSpPr>
          <p:sp>
            <p:nvSpPr>
              <p:cNvPr id="283685" name="Freeform 37">
                <a:extLst>
                  <a:ext uri="{FF2B5EF4-FFF2-40B4-BE49-F238E27FC236}">
                    <a16:creationId xmlns:a16="http://schemas.microsoft.com/office/drawing/2014/main" id="{CC8C8A83-F50F-40E6-9220-5EF59B1805D1}"/>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283686" name="Freeform 38">
                <a:extLst>
                  <a:ext uri="{FF2B5EF4-FFF2-40B4-BE49-F238E27FC236}">
                    <a16:creationId xmlns:a16="http://schemas.microsoft.com/office/drawing/2014/main" id="{CC76629D-0D63-4EA7-9849-2405C2B8F3E1}"/>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283687" name="Freeform 39">
                <a:extLst>
                  <a:ext uri="{FF2B5EF4-FFF2-40B4-BE49-F238E27FC236}">
                    <a16:creationId xmlns:a16="http://schemas.microsoft.com/office/drawing/2014/main" id="{FA366471-8747-40B9-84E0-50C8DA7BC28B}"/>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a:defRPr/>
                </a:pPr>
                <a:endParaRPr lang="en-US">
                  <a:latin typeface="Arial" charset="0"/>
                </a:endParaRPr>
              </a:p>
            </p:txBody>
          </p:sp>
          <p:sp>
            <p:nvSpPr>
              <p:cNvPr id="283688" name="Freeform 40">
                <a:extLst>
                  <a:ext uri="{FF2B5EF4-FFF2-40B4-BE49-F238E27FC236}">
                    <a16:creationId xmlns:a16="http://schemas.microsoft.com/office/drawing/2014/main" id="{889FDEE6-0AC1-44FB-81F1-14C5538D8C90}"/>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83689" name="Freeform 41">
                <a:extLst>
                  <a:ext uri="{FF2B5EF4-FFF2-40B4-BE49-F238E27FC236}">
                    <a16:creationId xmlns:a16="http://schemas.microsoft.com/office/drawing/2014/main" id="{A0E87125-53F3-4B95-913B-EDE7C0748D55}"/>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83690" name="Freeform 42">
                <a:extLst>
                  <a:ext uri="{FF2B5EF4-FFF2-40B4-BE49-F238E27FC236}">
                    <a16:creationId xmlns:a16="http://schemas.microsoft.com/office/drawing/2014/main" id="{4F0F400B-CD19-42D1-83C8-5B3115F98659}"/>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283691" name="Freeform 43">
                <a:extLst>
                  <a:ext uri="{FF2B5EF4-FFF2-40B4-BE49-F238E27FC236}">
                    <a16:creationId xmlns:a16="http://schemas.microsoft.com/office/drawing/2014/main" id="{FFDC2B06-B279-4F8B-94F4-A50EB7CBE3DB}"/>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a:defRPr/>
                </a:pPr>
                <a:endParaRPr lang="en-US">
                  <a:latin typeface="Arial" charset="0"/>
                </a:endParaRPr>
              </a:p>
            </p:txBody>
          </p:sp>
          <p:sp>
            <p:nvSpPr>
              <p:cNvPr id="1058" name="Freeform 44">
                <a:extLst>
                  <a:ext uri="{FF2B5EF4-FFF2-40B4-BE49-F238E27FC236}">
                    <a16:creationId xmlns:a16="http://schemas.microsoft.com/office/drawing/2014/main" id="{69148DFC-0BEA-4101-9D5B-22562F071A57}"/>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693" name="Freeform 45">
                <a:extLst>
                  <a:ext uri="{FF2B5EF4-FFF2-40B4-BE49-F238E27FC236}">
                    <a16:creationId xmlns:a16="http://schemas.microsoft.com/office/drawing/2014/main" id="{8B29DA18-8AFF-4199-A5B3-688AE95DC587}"/>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a:defRPr/>
                </a:pPr>
                <a:endParaRPr lang="en-US">
                  <a:latin typeface="Arial" charset="0"/>
                </a:endParaRPr>
              </a:p>
            </p:txBody>
          </p:sp>
          <p:sp>
            <p:nvSpPr>
              <p:cNvPr id="283694" name="Freeform 46">
                <a:extLst>
                  <a:ext uri="{FF2B5EF4-FFF2-40B4-BE49-F238E27FC236}">
                    <a16:creationId xmlns:a16="http://schemas.microsoft.com/office/drawing/2014/main" id="{1A143264-73C6-4C38-B354-DA7CF5CDBF5A}"/>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283695" name="Freeform 47">
                <a:extLst>
                  <a:ext uri="{FF2B5EF4-FFF2-40B4-BE49-F238E27FC236}">
                    <a16:creationId xmlns:a16="http://schemas.microsoft.com/office/drawing/2014/main" id="{56CF5BF2-889B-48FF-BFD6-32694E82562C}"/>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a:defRPr/>
                </a:pPr>
                <a:endParaRPr lang="en-US">
                  <a:latin typeface="Arial" charset="0"/>
                </a:endParaRPr>
              </a:p>
            </p:txBody>
          </p:sp>
          <p:sp>
            <p:nvSpPr>
              <p:cNvPr id="283696" name="Oval 48">
                <a:extLst>
                  <a:ext uri="{FF2B5EF4-FFF2-40B4-BE49-F238E27FC236}">
                    <a16:creationId xmlns:a16="http://schemas.microsoft.com/office/drawing/2014/main" id="{E541E512-F447-4153-AAE2-E293201E45D3}"/>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a:defRPr/>
                </a:pPr>
                <a:endParaRPr lang="en-US">
                  <a:latin typeface="Arial" charset="0"/>
                </a:endParaRPr>
              </a:p>
            </p:txBody>
          </p:sp>
          <p:sp>
            <p:nvSpPr>
              <p:cNvPr id="283697" name="Oval 49">
                <a:extLst>
                  <a:ext uri="{FF2B5EF4-FFF2-40B4-BE49-F238E27FC236}">
                    <a16:creationId xmlns:a16="http://schemas.microsoft.com/office/drawing/2014/main" id="{6D5F1001-7C52-4010-9124-2892A4F4F947}"/>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283698" name="Oval 50">
                <a:extLst>
                  <a:ext uri="{FF2B5EF4-FFF2-40B4-BE49-F238E27FC236}">
                    <a16:creationId xmlns:a16="http://schemas.microsoft.com/office/drawing/2014/main" id="{5821AE38-F876-4097-9A79-B2D3014B3D6F}"/>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283699" name="Oval 51">
                <a:extLst>
                  <a:ext uri="{FF2B5EF4-FFF2-40B4-BE49-F238E27FC236}">
                    <a16:creationId xmlns:a16="http://schemas.microsoft.com/office/drawing/2014/main" id="{7CA19CCE-33DD-49B9-8529-CACF31EDA545}"/>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a:defRPr/>
                </a:pPr>
                <a:endParaRPr lang="en-US">
                  <a:latin typeface="Arial" charset="0"/>
                </a:endParaRPr>
              </a:p>
            </p:txBody>
          </p:sp>
          <p:sp>
            <p:nvSpPr>
              <p:cNvPr id="283700" name="Oval 52">
                <a:extLst>
                  <a:ext uri="{FF2B5EF4-FFF2-40B4-BE49-F238E27FC236}">
                    <a16:creationId xmlns:a16="http://schemas.microsoft.com/office/drawing/2014/main" id="{B040A049-A94D-4B77-8135-A39D92CA66E9}"/>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a:defRPr/>
                </a:pPr>
                <a:endParaRPr lang="en-US">
                  <a:latin typeface="Arial" charset="0"/>
                </a:endParaRPr>
              </a:p>
            </p:txBody>
          </p:sp>
          <p:sp>
            <p:nvSpPr>
              <p:cNvPr id="283701" name="Oval 53">
                <a:extLst>
                  <a:ext uri="{FF2B5EF4-FFF2-40B4-BE49-F238E27FC236}">
                    <a16:creationId xmlns:a16="http://schemas.microsoft.com/office/drawing/2014/main" id="{3C41CE49-3E8E-4921-ACA7-566D8633305C}"/>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a:defRPr/>
                </a:pPr>
                <a:endParaRPr lang="en-US">
                  <a:latin typeface="Arial" charset="0"/>
                </a:endParaRPr>
              </a:p>
            </p:txBody>
          </p:sp>
        </p:grpSp>
        <p:grpSp>
          <p:nvGrpSpPr>
            <p:cNvPr id="1038" name="Group 54">
              <a:extLst>
                <a:ext uri="{FF2B5EF4-FFF2-40B4-BE49-F238E27FC236}">
                  <a16:creationId xmlns:a16="http://schemas.microsoft.com/office/drawing/2014/main" id="{BFB0D32B-668A-48AC-85A1-28F0104EB67A}"/>
                </a:ext>
              </a:extLst>
            </p:cNvPr>
            <p:cNvGrpSpPr>
              <a:grpSpLocks/>
            </p:cNvGrpSpPr>
            <p:nvPr userDrawn="1"/>
          </p:nvGrpSpPr>
          <p:grpSpPr bwMode="auto">
            <a:xfrm>
              <a:off x="5280" y="3024"/>
              <a:ext cx="425" cy="258"/>
              <a:chOff x="5280" y="3024"/>
              <a:chExt cx="425" cy="258"/>
            </a:xfrm>
          </p:grpSpPr>
          <p:sp>
            <p:nvSpPr>
              <p:cNvPr id="1039" name="Freeform 55">
                <a:extLst>
                  <a:ext uri="{FF2B5EF4-FFF2-40B4-BE49-F238E27FC236}">
                    <a16:creationId xmlns:a16="http://schemas.microsoft.com/office/drawing/2014/main" id="{67A06BD7-B3C9-4B8A-86D0-FE051182DCA7}"/>
                  </a:ext>
                </a:extLst>
              </p:cNvPr>
              <p:cNvSpPr>
                <a:spLocks/>
              </p:cNvSpPr>
              <p:nvPr/>
            </p:nvSpPr>
            <p:spPr bwMode="hidden">
              <a:xfrm>
                <a:off x="5280" y="3186"/>
                <a:ext cx="383" cy="96"/>
              </a:xfrm>
              <a:custGeom>
                <a:avLst/>
                <a:gdLst>
                  <a:gd name="T0" fmla="*/ 326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326 w 382"/>
                  <a:gd name="T19" fmla="*/ 96 h 96"/>
                  <a:gd name="T20" fmla="*/ 380 w 382"/>
                  <a:gd name="T21" fmla="*/ 90 h 96"/>
                  <a:gd name="T22" fmla="*/ 428 w 382"/>
                  <a:gd name="T23" fmla="*/ 84 h 96"/>
                  <a:gd name="T24" fmla="*/ 469 w 382"/>
                  <a:gd name="T25" fmla="*/ 66 h 96"/>
                  <a:gd name="T26" fmla="*/ 499 w 382"/>
                  <a:gd name="T27" fmla="*/ 42 h 96"/>
                  <a:gd name="T28" fmla="*/ 493 w 382"/>
                  <a:gd name="T29" fmla="*/ 42 h 96"/>
                  <a:gd name="T30" fmla="*/ 463 w 382"/>
                  <a:gd name="T31" fmla="*/ 66 h 96"/>
                  <a:gd name="T32" fmla="*/ 422 w 382"/>
                  <a:gd name="T33" fmla="*/ 78 h 96"/>
                  <a:gd name="T34" fmla="*/ 380 w 382"/>
                  <a:gd name="T35" fmla="*/ 90 h 96"/>
                  <a:gd name="T36" fmla="*/ 326 w 382"/>
                  <a:gd name="T37" fmla="*/ 96 h 96"/>
                  <a:gd name="T38" fmla="*/ 326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6">
                <a:extLst>
                  <a:ext uri="{FF2B5EF4-FFF2-40B4-BE49-F238E27FC236}">
                    <a16:creationId xmlns:a16="http://schemas.microsoft.com/office/drawing/2014/main" id="{C01ED08E-F0C9-40A4-9934-47C4CEE11DE6}"/>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7">
                <a:extLst>
                  <a:ext uri="{FF2B5EF4-FFF2-40B4-BE49-F238E27FC236}">
                    <a16:creationId xmlns:a16="http://schemas.microsoft.com/office/drawing/2014/main" id="{7C5B34AD-5EB7-4BF6-AA49-9651EF043BF1}"/>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8">
                <a:extLst>
                  <a:ext uri="{FF2B5EF4-FFF2-40B4-BE49-F238E27FC236}">
                    <a16:creationId xmlns:a16="http://schemas.microsoft.com/office/drawing/2014/main" id="{B326F1FE-B57E-4920-9CF8-05BE4DB7B265}"/>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59">
                <a:extLst>
                  <a:ext uri="{FF2B5EF4-FFF2-40B4-BE49-F238E27FC236}">
                    <a16:creationId xmlns:a16="http://schemas.microsoft.com/office/drawing/2014/main" id="{47706452-FE84-49A4-B01C-9BB5B3DFCB2B}"/>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0">
                <a:extLst>
                  <a:ext uri="{FF2B5EF4-FFF2-40B4-BE49-F238E27FC236}">
                    <a16:creationId xmlns:a16="http://schemas.microsoft.com/office/drawing/2014/main" id="{10ACB749-9F9D-43FD-B1E3-7D31CD5C34B5}"/>
                  </a:ext>
                </a:extLst>
              </p:cNvPr>
              <p:cNvSpPr>
                <a:spLocks/>
              </p:cNvSpPr>
              <p:nvPr/>
            </p:nvSpPr>
            <p:spPr bwMode="hidden">
              <a:xfrm>
                <a:off x="5489" y="3042"/>
                <a:ext cx="186" cy="210"/>
              </a:xfrm>
              <a:custGeom>
                <a:avLst/>
                <a:gdLst>
                  <a:gd name="T0" fmla="*/ 0 w 185"/>
                  <a:gd name="T1" fmla="*/ 6 h 210"/>
                  <a:gd name="T2" fmla="*/ 66 w 185"/>
                  <a:gd name="T3" fmla="*/ 12 h 210"/>
                  <a:gd name="T4" fmla="*/ 236 w 185"/>
                  <a:gd name="T5" fmla="*/ 36 h 210"/>
                  <a:gd name="T6" fmla="*/ 272 w 185"/>
                  <a:gd name="T7" fmla="*/ 72 h 210"/>
                  <a:gd name="T8" fmla="*/ 278 w 185"/>
                  <a:gd name="T9" fmla="*/ 90 h 210"/>
                  <a:gd name="T10" fmla="*/ 290 w 185"/>
                  <a:gd name="T11" fmla="*/ 114 h 210"/>
                  <a:gd name="T12" fmla="*/ 278 w 185"/>
                  <a:gd name="T13" fmla="*/ 138 h 210"/>
                  <a:gd name="T14" fmla="*/ 266 w 185"/>
                  <a:gd name="T15" fmla="*/ 162 h 210"/>
                  <a:gd name="T16" fmla="*/ 236 w 185"/>
                  <a:gd name="T17" fmla="*/ 180 h 210"/>
                  <a:gd name="T18" fmla="*/ 90 w 185"/>
                  <a:gd name="T19" fmla="*/ 198 h 210"/>
                  <a:gd name="T20" fmla="*/ 213 w 185"/>
                  <a:gd name="T21" fmla="*/ 210 h 210"/>
                  <a:gd name="T22" fmla="*/ 248 w 185"/>
                  <a:gd name="T23" fmla="*/ 192 h 210"/>
                  <a:gd name="T24" fmla="*/ 278 w 185"/>
                  <a:gd name="T25" fmla="*/ 168 h 210"/>
                  <a:gd name="T26" fmla="*/ 314 w 185"/>
                  <a:gd name="T27" fmla="*/ 144 h 210"/>
                  <a:gd name="T28" fmla="*/ 326 w 185"/>
                  <a:gd name="T29" fmla="*/ 114 h 210"/>
                  <a:gd name="T30" fmla="*/ 314 w 185"/>
                  <a:gd name="T31" fmla="*/ 90 h 210"/>
                  <a:gd name="T32" fmla="*/ 302 w 185"/>
                  <a:gd name="T33" fmla="*/ 66 h 210"/>
                  <a:gd name="T34" fmla="*/ 272 w 185"/>
                  <a:gd name="T35" fmla="*/ 48 h 210"/>
                  <a:gd name="T36" fmla="*/ 248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61">
                <a:extLst>
                  <a:ext uri="{FF2B5EF4-FFF2-40B4-BE49-F238E27FC236}">
                    <a16:creationId xmlns:a16="http://schemas.microsoft.com/office/drawing/2014/main" id="{994179A7-0F61-4E42-A096-1065E00DFF36}"/>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6" name="Group 62">
                <a:extLst>
                  <a:ext uri="{FF2B5EF4-FFF2-40B4-BE49-F238E27FC236}">
                    <a16:creationId xmlns:a16="http://schemas.microsoft.com/office/drawing/2014/main" id="{68F1E37C-4C4C-4989-8D2A-9B01FF542742}"/>
                  </a:ext>
                </a:extLst>
              </p:cNvPr>
              <p:cNvGrpSpPr>
                <a:grpSpLocks/>
              </p:cNvGrpSpPr>
              <p:nvPr/>
            </p:nvGrpSpPr>
            <p:grpSpPr bwMode="auto">
              <a:xfrm>
                <a:off x="5381" y="3085"/>
                <a:ext cx="227" cy="132"/>
                <a:chOff x="5381" y="3085"/>
                <a:chExt cx="227" cy="132"/>
              </a:xfrm>
            </p:grpSpPr>
            <p:sp>
              <p:nvSpPr>
                <p:cNvPr id="1047" name="Oval 63">
                  <a:extLst>
                    <a:ext uri="{FF2B5EF4-FFF2-40B4-BE49-F238E27FC236}">
                      <a16:creationId xmlns:a16="http://schemas.microsoft.com/office/drawing/2014/main" id="{C78CE9B7-E1E1-456E-9808-B456FBBF1B50}"/>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sp>
              <p:nvSpPr>
                <p:cNvPr id="1048" name="Oval 64">
                  <a:extLst>
                    <a:ext uri="{FF2B5EF4-FFF2-40B4-BE49-F238E27FC236}">
                      <a16:creationId xmlns:a16="http://schemas.microsoft.com/office/drawing/2014/main" id="{8DA625CF-E873-427F-ACA1-18B95CA89E91}"/>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sp>
              <p:nvSpPr>
                <p:cNvPr id="1049" name="Oval 65">
                  <a:extLst>
                    <a:ext uri="{FF2B5EF4-FFF2-40B4-BE49-F238E27FC236}">
                      <a16:creationId xmlns:a16="http://schemas.microsoft.com/office/drawing/2014/main" id="{059074F3-B109-4DD0-A942-F765E09CCB67}"/>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sp>
              <p:nvSpPr>
                <p:cNvPr id="1050" name="Oval 66">
                  <a:extLst>
                    <a:ext uri="{FF2B5EF4-FFF2-40B4-BE49-F238E27FC236}">
                      <a16:creationId xmlns:a16="http://schemas.microsoft.com/office/drawing/2014/main" id="{75FFABAA-5002-47D9-9EE4-E215BE91A807}"/>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grpSp>
        </p:grpSp>
      </p:grpSp>
      <p:sp>
        <p:nvSpPr>
          <p:cNvPr id="283715" name="Rectangle 67">
            <a:extLst>
              <a:ext uri="{FF2B5EF4-FFF2-40B4-BE49-F238E27FC236}">
                <a16:creationId xmlns:a16="http://schemas.microsoft.com/office/drawing/2014/main" id="{D28A0DDC-2244-406B-AAF5-E12597AF75C4}"/>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83716" name="Rectangle 68">
            <a:extLst>
              <a:ext uri="{FF2B5EF4-FFF2-40B4-BE49-F238E27FC236}">
                <a16:creationId xmlns:a16="http://schemas.microsoft.com/office/drawing/2014/main" id="{B08DCF85-BDE9-4700-B150-986A72EE3B5C}"/>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3717" name="Rectangle 69">
            <a:extLst>
              <a:ext uri="{FF2B5EF4-FFF2-40B4-BE49-F238E27FC236}">
                <a16:creationId xmlns:a16="http://schemas.microsoft.com/office/drawing/2014/main" id="{4A78E0FC-7EF8-4B93-94E5-699FF60EAD8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83718" name="Rectangle 70">
            <a:extLst>
              <a:ext uri="{FF2B5EF4-FFF2-40B4-BE49-F238E27FC236}">
                <a16:creationId xmlns:a16="http://schemas.microsoft.com/office/drawing/2014/main" id="{8EB121B0-193F-4E93-BC2A-4F3D87BB8FF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83719" name="Rectangle 71">
            <a:extLst>
              <a:ext uri="{FF2B5EF4-FFF2-40B4-BE49-F238E27FC236}">
                <a16:creationId xmlns:a16="http://schemas.microsoft.com/office/drawing/2014/main" id="{37693287-8E64-4305-8808-D89707F02E8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B141278B-3DFE-4BBB-B876-CA12AB81BC9F}" type="slidenum">
              <a:rPr lang="en-US" altLang="en-US"/>
              <a:pPr>
                <a:defRPr/>
              </a:pPr>
              <a:t>‹#›</a:t>
            </a:fld>
            <a:endParaRPr lang="en-US" altLang="en-US"/>
          </a:p>
        </p:txBody>
      </p:sp>
      <p:pic>
        <p:nvPicPr>
          <p:cNvPr id="1033" name="Picture 72" descr="DogBone_Color_LARGE_Size">
            <a:extLst>
              <a:ext uri="{FF2B5EF4-FFF2-40B4-BE49-F238E27FC236}">
                <a16:creationId xmlns:a16="http://schemas.microsoft.com/office/drawing/2014/main" id="{96659C50-7831-44A3-A815-A46D24E5A256}"/>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153400" y="6096000"/>
            <a:ext cx="762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7620" r:id="rId1"/>
    <p:sldLayoutId id="2147487621" r:id="rId2"/>
    <p:sldLayoutId id="2147487622" r:id="rId3"/>
    <p:sldLayoutId id="2147487623" r:id="rId4"/>
    <p:sldLayoutId id="2147487624" r:id="rId5"/>
    <p:sldLayoutId id="2147487625" r:id="rId6"/>
    <p:sldLayoutId id="2147487626" r:id="rId7"/>
    <p:sldLayoutId id="2147487627" r:id="rId8"/>
    <p:sldLayoutId id="2147487628" r:id="rId9"/>
    <p:sldLayoutId id="2147487629" r:id="rId10"/>
    <p:sldLayoutId id="2147487630" r:id="rId11"/>
    <p:sldLayoutId id="2147487631" r:id="rId12"/>
    <p:sldLayoutId id="2147487632" r:id="rId13"/>
    <p:sldLayoutId id="2147487633" r:id="rId14"/>
    <p:sldLayoutId id="2147487634" r:id="rId15"/>
    <p:sldLayoutId id="2147487635" r:id="rId16"/>
    <p:sldLayoutId id="2147487636" r:id="rId17"/>
  </p:sldLayoutIdLst>
  <p:transition spd="med"/>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A yellow sign with black text&#10;&#10;Description automatically generated">
            <a:extLst>
              <a:ext uri="{FF2B5EF4-FFF2-40B4-BE49-F238E27FC236}">
                <a16:creationId xmlns:a16="http://schemas.microsoft.com/office/drawing/2014/main" id="{46C722E1-327D-47FD-BBD9-373355EE4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913" y="2222500"/>
            <a:ext cx="368617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a:extLst>
              <a:ext uri="{FF2B5EF4-FFF2-40B4-BE49-F238E27FC236}">
                <a16:creationId xmlns:a16="http://schemas.microsoft.com/office/drawing/2014/main" id="{EC950B62-805B-418B-9585-173A70A6D4C6}"/>
              </a:ext>
            </a:extLst>
          </p:cNvPr>
          <p:cNvSpPr>
            <a:spLocks noGrp="1" noChangeArrowheads="1"/>
          </p:cNvSpPr>
          <p:nvPr>
            <p:ph type="title"/>
          </p:nvPr>
        </p:nvSpPr>
        <p:spPr>
          <a:xfrm>
            <a:off x="1485900" y="609600"/>
            <a:ext cx="6172200" cy="855663"/>
          </a:xfrm>
        </p:spPr>
        <p:txBody>
          <a:bodyPr/>
          <a:lstStyle/>
          <a:p>
            <a:pPr>
              <a:defRPr/>
            </a:pPr>
            <a:r>
              <a:rPr lang="en-US" dirty="0"/>
              <a:t>Annual System Load Profile</a:t>
            </a:r>
          </a:p>
        </p:txBody>
      </p:sp>
      <p:graphicFrame>
        <p:nvGraphicFramePr>
          <p:cNvPr id="39939" name="Object 4">
            <a:extLst>
              <a:ext uri="{FF2B5EF4-FFF2-40B4-BE49-F238E27FC236}">
                <a16:creationId xmlns:a16="http://schemas.microsoft.com/office/drawing/2014/main" id="{4EE1030D-7C2C-4C3D-B2F8-3262541F8362}"/>
              </a:ext>
            </a:extLst>
          </p:cNvPr>
          <p:cNvGraphicFramePr>
            <a:graphicFrameLocks noGrp="1" noChangeAspect="1"/>
          </p:cNvGraphicFramePr>
          <p:nvPr>
            <p:ph idx="1"/>
          </p:nvPr>
        </p:nvGraphicFramePr>
        <p:xfrm>
          <a:off x="1295400" y="1828800"/>
          <a:ext cx="6167438" cy="4446588"/>
        </p:xfrm>
        <a:graphic>
          <a:graphicData uri="http://schemas.openxmlformats.org/presentationml/2006/ole">
            <mc:AlternateContent xmlns:mc="http://schemas.openxmlformats.org/markup-compatibility/2006">
              <mc:Choice xmlns:v="urn:schemas-microsoft-com:vml" Requires="v">
                <p:oleObj spid="_x0000_s39949" name="Chart" r:id="rId4" imgW="6829408" imgH="4924352" progId="Excel.Chart.8">
                  <p:embed/>
                </p:oleObj>
              </mc:Choice>
              <mc:Fallback>
                <p:oleObj name="Chart" r:id="rId4" imgW="6829408" imgH="4924352" progId="Excel.Char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28800"/>
                        <a:ext cx="6167438" cy="444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9940" name="Text Box 3">
            <a:extLst>
              <a:ext uri="{FF2B5EF4-FFF2-40B4-BE49-F238E27FC236}">
                <a16:creationId xmlns:a16="http://schemas.microsoft.com/office/drawing/2014/main" id="{E4D65A7B-32CE-4C96-A3D4-3359CA657623}"/>
              </a:ext>
            </a:extLst>
          </p:cNvPr>
          <p:cNvSpPr txBox="1">
            <a:spLocks noChangeArrowheads="1"/>
          </p:cNvSpPr>
          <p:nvPr/>
        </p:nvSpPr>
        <p:spPr bwMode="auto">
          <a:xfrm>
            <a:off x="7192963" y="3171825"/>
            <a:ext cx="1685925" cy="1754188"/>
          </a:xfrm>
          <a:prstGeom prst="rect">
            <a:avLst/>
          </a:prstGeom>
          <a:solidFill>
            <a:schemeClr val="tx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0000"/>
                </a:solidFill>
                <a:cs typeface="Arial" panose="020B0604020202020204" pitchFamily="34" charset="0"/>
              </a:rPr>
              <a:t>Normal Operating Conditions: 30- 70% of system design load</a:t>
            </a:r>
          </a:p>
        </p:txBody>
      </p:sp>
      <p:sp>
        <p:nvSpPr>
          <p:cNvPr id="39941" name="Oval 5">
            <a:extLst>
              <a:ext uri="{FF2B5EF4-FFF2-40B4-BE49-F238E27FC236}">
                <a16:creationId xmlns:a16="http://schemas.microsoft.com/office/drawing/2014/main" id="{B164BC22-D46A-4F2D-963E-9E357C1AD95C}"/>
              </a:ext>
            </a:extLst>
          </p:cNvPr>
          <p:cNvSpPr>
            <a:spLocks noChangeArrowheads="1"/>
          </p:cNvSpPr>
          <p:nvPr/>
        </p:nvSpPr>
        <p:spPr bwMode="auto">
          <a:xfrm>
            <a:off x="3290888" y="2255838"/>
            <a:ext cx="2859087" cy="15621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9942" name="AutoShape 6">
            <a:extLst>
              <a:ext uri="{FF2B5EF4-FFF2-40B4-BE49-F238E27FC236}">
                <a16:creationId xmlns:a16="http://schemas.microsoft.com/office/drawing/2014/main" id="{49779208-6E2B-44DB-B459-35184D1BA956}"/>
              </a:ext>
            </a:extLst>
          </p:cNvPr>
          <p:cNvSpPr>
            <a:spLocks noChangeArrowheads="1"/>
          </p:cNvSpPr>
          <p:nvPr/>
        </p:nvSpPr>
        <p:spPr bwMode="auto">
          <a:xfrm>
            <a:off x="4810125" y="2312988"/>
            <a:ext cx="3225800" cy="858837"/>
          </a:xfrm>
          <a:prstGeom prst="curvedDownArrow">
            <a:avLst>
              <a:gd name="adj1" fmla="val 80006"/>
              <a:gd name="adj2" fmla="val 160030"/>
              <a:gd name="adj3" fmla="val 33333"/>
            </a:avLst>
          </a:prstGeom>
          <a:solidFill>
            <a:srgbClr val="FFCC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7" name="Oval 7">
            <a:extLst>
              <a:ext uri="{FF2B5EF4-FFF2-40B4-BE49-F238E27FC236}">
                <a16:creationId xmlns:a16="http://schemas.microsoft.com/office/drawing/2014/main" id="{8DB80554-41BB-4151-AF65-D79F1BCBE293}"/>
              </a:ext>
            </a:extLst>
          </p:cNvPr>
          <p:cNvSpPr>
            <a:spLocks noChangeArrowheads="1"/>
          </p:cNvSpPr>
          <p:nvPr/>
        </p:nvSpPr>
        <p:spPr bwMode="auto">
          <a:xfrm>
            <a:off x="6664325" y="5410200"/>
            <a:ext cx="457200" cy="51435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8" name="Line 8">
            <a:extLst>
              <a:ext uri="{FF2B5EF4-FFF2-40B4-BE49-F238E27FC236}">
                <a16:creationId xmlns:a16="http://schemas.microsoft.com/office/drawing/2014/main" id="{061C980B-55FA-4707-8501-A7E50D1E7550}"/>
              </a:ext>
            </a:extLst>
          </p:cNvPr>
          <p:cNvSpPr>
            <a:spLocks noChangeShapeType="1"/>
          </p:cNvSpPr>
          <p:nvPr/>
        </p:nvSpPr>
        <p:spPr bwMode="auto">
          <a:xfrm flipV="1">
            <a:off x="5937250" y="5581650"/>
            <a:ext cx="727075" cy="4763"/>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3992506-0F41-41C1-B466-63EA0ED1FF26}"/>
              </a:ext>
            </a:extLst>
          </p:cNvPr>
          <p:cNvGraphicFramePr>
            <a:graphicFrameLocks noGrp="1"/>
          </p:cNvGraphicFramePr>
          <p:nvPr/>
        </p:nvGraphicFramePr>
        <p:xfrm>
          <a:off x="762000" y="1138238"/>
          <a:ext cx="7280275" cy="5200649"/>
        </p:xfrm>
        <a:graphic>
          <a:graphicData uri="http://schemas.openxmlformats.org/drawingml/2006/table">
            <a:tbl>
              <a:tblPr/>
              <a:tblGrid>
                <a:gridCol w="1102822">
                  <a:extLst>
                    <a:ext uri="{9D8B030D-6E8A-4147-A177-3AD203B41FA5}">
                      <a16:colId xmlns:a16="http://schemas.microsoft.com/office/drawing/2014/main" val="20000"/>
                    </a:ext>
                  </a:extLst>
                </a:gridCol>
                <a:gridCol w="793651">
                  <a:extLst>
                    <a:ext uri="{9D8B030D-6E8A-4147-A177-3AD203B41FA5}">
                      <a16:colId xmlns:a16="http://schemas.microsoft.com/office/drawing/2014/main" val="20001"/>
                    </a:ext>
                  </a:extLst>
                </a:gridCol>
                <a:gridCol w="1066099">
                  <a:extLst>
                    <a:ext uri="{9D8B030D-6E8A-4147-A177-3AD203B41FA5}">
                      <a16:colId xmlns:a16="http://schemas.microsoft.com/office/drawing/2014/main" val="20002"/>
                    </a:ext>
                  </a:extLst>
                </a:gridCol>
                <a:gridCol w="972713">
                  <a:extLst>
                    <a:ext uri="{9D8B030D-6E8A-4147-A177-3AD203B41FA5}">
                      <a16:colId xmlns:a16="http://schemas.microsoft.com/office/drawing/2014/main" val="20003"/>
                    </a:ext>
                  </a:extLst>
                </a:gridCol>
                <a:gridCol w="1180585">
                  <a:extLst>
                    <a:ext uri="{9D8B030D-6E8A-4147-A177-3AD203B41FA5}">
                      <a16:colId xmlns:a16="http://schemas.microsoft.com/office/drawing/2014/main" val="20004"/>
                    </a:ext>
                  </a:extLst>
                </a:gridCol>
                <a:gridCol w="1049409">
                  <a:extLst>
                    <a:ext uri="{9D8B030D-6E8A-4147-A177-3AD203B41FA5}">
                      <a16:colId xmlns:a16="http://schemas.microsoft.com/office/drawing/2014/main" val="20005"/>
                    </a:ext>
                  </a:extLst>
                </a:gridCol>
                <a:gridCol w="1114996">
                  <a:extLst>
                    <a:ext uri="{9D8B030D-6E8A-4147-A177-3AD203B41FA5}">
                      <a16:colId xmlns:a16="http://schemas.microsoft.com/office/drawing/2014/main" val="20006"/>
                    </a:ext>
                  </a:extLst>
                </a:gridCol>
              </a:tblGrid>
              <a:tr h="357655">
                <a:tc rowSpan="3">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 System Load</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rowSpan="3">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 of Operating hours</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gridSpan="5">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Operation Cost ($ per % of operating hours)</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4010">
                <a:tc vMerge="1">
                  <a:txBody>
                    <a:bodyPr/>
                    <a:lstStyle/>
                    <a:p>
                      <a:endParaRPr lang="en-US"/>
                    </a:p>
                  </a:txBody>
                  <a:tcPr/>
                </a:tc>
                <a:tc vMerge="1">
                  <a:txBody>
                    <a:bodyPr/>
                    <a:lstStyle/>
                    <a:p>
                      <a:endParaRPr lang="en-US"/>
                    </a:p>
                  </a:txBody>
                  <a:tcPr/>
                </a:tc>
                <a:tc row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Fully Open No balancing</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latin typeface="Times New Roman" panose="02020603050405020304" pitchFamily="18" charset="0"/>
                          <a:ea typeface="Times New Roman" panose="02020603050405020304" pitchFamily="18" charset="0"/>
                        </a:rPr>
                        <a:t>Manual</a:t>
                      </a:r>
                      <a:r>
                        <a:rPr lang="en-US" sz="1500" b="1" baseline="0" dirty="0">
                          <a:effectLst/>
                          <a:latin typeface="Times New Roman" panose="02020603050405020304" pitchFamily="18" charset="0"/>
                          <a:ea typeface="Times New Roman" panose="02020603050405020304" pitchFamily="18" charset="0"/>
                        </a:rPr>
                        <a:t> Balancing</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algn="ctr">
                        <a:spcBef>
                          <a:spcPts val="0"/>
                        </a:spcBef>
                        <a:spcAft>
                          <a:spcPts val="0"/>
                        </a:spcAft>
                      </a:pPr>
                      <a:endParaRPr lang="en-US" sz="2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latin typeface="Times New Roman" panose="02020603050405020304" pitchFamily="18" charset="0"/>
                          <a:ea typeface="Times New Roman" panose="02020603050405020304" pitchFamily="18" charset="0"/>
                        </a:rPr>
                        <a:t>Automatic Balancing</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algn="ctr">
                        <a:spcBef>
                          <a:spcPts val="0"/>
                        </a:spcBef>
                        <a:spcAft>
                          <a:spcPts val="0"/>
                        </a:spcAft>
                      </a:pPr>
                      <a:endParaRPr lang="en-US" sz="2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12186">
                <a:tc vMerge="1">
                  <a:txBody>
                    <a:bodyPr/>
                    <a:lstStyle/>
                    <a:p>
                      <a:endParaRPr lang="en-US"/>
                    </a:p>
                  </a:txBody>
                  <a:tcPr/>
                </a:tc>
                <a:tc vMerge="1">
                  <a:txBody>
                    <a:bodyPr/>
                    <a:lstStyle/>
                    <a:p>
                      <a:endParaRPr lang="en-US"/>
                    </a:p>
                  </a:txBody>
                  <a:tcPr/>
                </a:tc>
                <a:tc vMerge="1">
                  <a:txBody>
                    <a:bodyPr/>
                    <a:lstStyle/>
                    <a:p>
                      <a:pPr marL="0" marR="0" algn="ctr">
                        <a:spcBef>
                          <a:spcPts val="0"/>
                        </a:spcBef>
                        <a:spcAft>
                          <a:spcPts val="0"/>
                        </a:spcAft>
                      </a:pPr>
                      <a:endParaRPr lang="en-US" sz="2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Fixed Speed Pumping</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Variable Speed Pumping</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 </a:t>
                      </a:r>
                    </a:p>
                    <a:p>
                      <a:pPr marL="0" marR="0" algn="ctr">
                        <a:spcBef>
                          <a:spcPts val="0"/>
                        </a:spcBef>
                        <a:spcAft>
                          <a:spcPts val="0"/>
                        </a:spcAft>
                      </a:pPr>
                      <a:r>
                        <a:rPr lang="en-US" sz="1500" b="1" dirty="0">
                          <a:effectLst/>
                        </a:rPr>
                        <a:t>Fixed Speed Pumping</a:t>
                      </a:r>
                    </a:p>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endParaRPr lang="en-US" sz="1500" b="1" dirty="0">
                        <a:effectLst/>
                      </a:endParaRPr>
                    </a:p>
                    <a:p>
                      <a:pPr marL="0" marR="0" algn="ctr">
                        <a:spcBef>
                          <a:spcPts val="0"/>
                        </a:spcBef>
                        <a:spcAft>
                          <a:spcPts val="0"/>
                        </a:spcAft>
                      </a:pPr>
                      <a:r>
                        <a:rPr lang="en-US" sz="1500" b="1" dirty="0">
                          <a:effectLst/>
                        </a:rPr>
                        <a:t>Variable Speed Pumping</a:t>
                      </a:r>
                    </a:p>
                    <a:p>
                      <a:pPr marL="0" marR="0" algn="ctr">
                        <a:spcBef>
                          <a:spcPts val="0"/>
                        </a:spcBef>
                        <a:spcAft>
                          <a:spcPts val="0"/>
                        </a:spcAft>
                      </a:pPr>
                      <a:r>
                        <a:rPr lang="en-US" sz="1500" b="1" dirty="0">
                          <a:effectLst/>
                        </a:rPr>
                        <a:t> </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28243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30</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15.25</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2026</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1961</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2031</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1088</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1084</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3"/>
                  </a:ext>
                </a:extLst>
              </a:tr>
              <a:tr h="28243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40</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19.75</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2834</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2744</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2828</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1961</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1810</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28243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50</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21.5</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3251</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3169</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3275</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2618</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2186</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5"/>
                  </a:ext>
                </a:extLst>
              </a:tr>
              <a:tr h="28243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a:effectLst/>
                        </a:rPr>
                        <a:t>60</a:t>
                      </a:r>
                      <a:endParaRPr lang="en-US" sz="15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14.25</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2228</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2185</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2238</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1841</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1777</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28243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a:effectLst/>
                        </a:rPr>
                        <a:t>70</a:t>
                      </a:r>
                      <a:endParaRPr lang="en-US" sz="15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9.50</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1521</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1497</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1545</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1307</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997</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7"/>
                  </a:ext>
                </a:extLst>
              </a:tr>
              <a:tr h="28243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a:effectLst/>
                        </a:rPr>
                        <a:t>80</a:t>
                      </a:r>
                      <a:endParaRPr lang="en-US" sz="15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4.00</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652</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Times New Roman" panose="02020603050405020304" pitchFamily="18" charset="0"/>
                          <a:ea typeface="Times New Roman" panose="02020603050405020304" pitchFamily="18" charset="0"/>
                        </a:rPr>
                        <a:t>644</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672</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586</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459</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28243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a:effectLst/>
                        </a:rPr>
                        <a:t>90</a:t>
                      </a:r>
                      <a:endParaRPr lang="en-US" sz="15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2.25</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372</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368</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370</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350</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289</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9"/>
                  </a:ext>
                </a:extLst>
              </a:tr>
              <a:tr h="282436">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a:effectLst/>
                        </a:rPr>
                        <a:t>100</a:t>
                      </a:r>
                      <a:endParaRPr lang="en-US" sz="15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0.50</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83</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83</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82</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latin typeface="+mn-lt"/>
                          <a:ea typeface="+mn-ea"/>
                        </a:rPr>
                        <a:t>82</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dirty="0">
                          <a:effectLst/>
                        </a:rPr>
                        <a:t>82</a:t>
                      </a:r>
                      <a:endParaRPr lang="en-US" sz="15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0"/>
                  </a:ext>
                </a:extLst>
              </a:tr>
              <a:tr h="847310">
                <a:tc gridSpan="2">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Approx. Annual Pump Running Cost  ($/year)</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$12,967</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$12,650</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$13,041</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effectLst/>
                        </a:rPr>
                        <a:t>$9836</a:t>
                      </a:r>
                      <a:endParaRPr lang="en-US" sz="15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algn="ctr">
                        <a:spcBef>
                          <a:spcPts val="0"/>
                        </a:spcBef>
                        <a:spcAft>
                          <a:spcPts val="0"/>
                        </a:spcAft>
                      </a:pPr>
                      <a:r>
                        <a:rPr lang="en-US" sz="1500" b="1" dirty="0">
                          <a:solidFill>
                            <a:schemeClr val="bg1"/>
                          </a:solidFill>
                          <a:effectLst/>
                        </a:rPr>
                        <a:t>$8686</a:t>
                      </a:r>
                      <a:endParaRPr lang="en-US" sz="1500" b="1"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11"/>
                  </a:ext>
                </a:extLst>
              </a:tr>
            </a:tbl>
          </a:graphicData>
        </a:graphic>
      </p:graphicFrame>
      <p:sp>
        <p:nvSpPr>
          <p:cNvPr id="10" name="Rectangle 2">
            <a:extLst>
              <a:ext uri="{FF2B5EF4-FFF2-40B4-BE49-F238E27FC236}">
                <a16:creationId xmlns:a16="http://schemas.microsoft.com/office/drawing/2014/main" id="{57271586-2250-427B-8FD4-2EB0712290EA}"/>
              </a:ext>
            </a:extLst>
          </p:cNvPr>
          <p:cNvSpPr>
            <a:spLocks noGrp="1" noChangeArrowheads="1"/>
          </p:cNvSpPr>
          <p:nvPr>
            <p:ph type="title"/>
          </p:nvPr>
        </p:nvSpPr>
        <p:spPr>
          <a:xfrm>
            <a:off x="434975" y="381000"/>
            <a:ext cx="8229600" cy="757238"/>
          </a:xfrm>
        </p:spPr>
        <p:txBody>
          <a:bodyPr/>
          <a:lstStyle/>
          <a:p>
            <a:pPr>
              <a:defRPr/>
            </a:pPr>
            <a:r>
              <a:rPr lang="en-US" dirty="0"/>
              <a:t>Energy Calculations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BD9A8C35-E19D-491E-BCB0-7C7A4565CCA8}"/>
              </a:ext>
            </a:extLst>
          </p:cNvPr>
          <p:cNvSpPr txBox="1">
            <a:spLocks noChangeArrowheads="1"/>
          </p:cNvSpPr>
          <p:nvPr/>
        </p:nvSpPr>
        <p:spPr bwMode="auto">
          <a:xfrm>
            <a:off x="1905000" y="609600"/>
            <a:ext cx="52578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8800">
                <a:latin typeface="Tahoma" panose="020B0604030504040204" pitchFamily="34" charset="0"/>
              </a:rPr>
              <a:t>Mesurflo</a:t>
            </a:r>
            <a:r>
              <a:rPr lang="en-US" altLang="en-US" sz="8800" baseline="36000">
                <a:latin typeface="Tahoma" panose="020B0604030504040204" pitchFamily="34" charset="0"/>
                <a:cs typeface="Tahoma" panose="020B0604030504040204" pitchFamily="34" charset="0"/>
              </a:rPr>
              <a:t>®</a:t>
            </a:r>
          </a:p>
          <a:p>
            <a:pPr algn="ctr">
              <a:spcBef>
                <a:spcPct val="0"/>
              </a:spcBef>
              <a:buClrTx/>
              <a:buSzTx/>
              <a:buFontTx/>
              <a:buNone/>
            </a:pPr>
            <a:r>
              <a:rPr lang="en-US" altLang="en-US" sz="6000">
                <a:latin typeface="Tahoma" panose="020B0604030504040204" pitchFamily="34" charset="0"/>
                <a:cs typeface="Tahoma" panose="020B0604030504040204" pitchFamily="34" charset="0"/>
              </a:rPr>
              <a:t>Design</a:t>
            </a:r>
          </a:p>
        </p:txBody>
      </p:sp>
      <p:pic>
        <p:nvPicPr>
          <p:cNvPr id="44035" name="Picture 4" descr="Dofi_300dpi_Trans">
            <a:extLst>
              <a:ext uri="{FF2B5EF4-FFF2-40B4-BE49-F238E27FC236}">
                <a16:creationId xmlns:a16="http://schemas.microsoft.com/office/drawing/2014/main" id="{678F8A9C-868A-4BEA-B6EA-54A66A591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62567">
            <a:off x="3749675" y="3509963"/>
            <a:ext cx="1949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a:extLst>
              <a:ext uri="{FF2B5EF4-FFF2-40B4-BE49-F238E27FC236}">
                <a16:creationId xmlns:a16="http://schemas.microsoft.com/office/drawing/2014/main" id="{9B43B3C4-B009-46DB-8A07-0F887AE4EE9E}"/>
              </a:ext>
            </a:extLst>
          </p:cNvPr>
          <p:cNvSpPr>
            <a:spLocks noGrp="1" noChangeArrowheads="1"/>
          </p:cNvSpPr>
          <p:nvPr>
            <p:ph type="title"/>
          </p:nvPr>
        </p:nvSpPr>
        <p:spPr>
          <a:xfrm>
            <a:off x="838200" y="457200"/>
            <a:ext cx="7467600" cy="838200"/>
          </a:xfrm>
        </p:spPr>
        <p:txBody>
          <a:bodyPr/>
          <a:lstStyle/>
          <a:p>
            <a:pPr eaLnBrk="1" hangingPunct="1">
              <a:defRPr/>
            </a:pPr>
            <a:r>
              <a:rPr lang="en-US" sz="4000"/>
              <a:t>Mesurflo</a:t>
            </a:r>
            <a:r>
              <a:rPr lang="en-US" sz="4000" baseline="36000">
                <a:cs typeface="Tahoma" pitchFamily="34" charset="0"/>
              </a:rPr>
              <a:t>®</a:t>
            </a:r>
            <a:r>
              <a:rPr lang="en-US" sz="4000"/>
              <a:t> Cartridge</a:t>
            </a:r>
          </a:p>
        </p:txBody>
      </p:sp>
      <p:pic>
        <p:nvPicPr>
          <p:cNvPr id="46083" name="Picture 3" descr="0psi">
            <a:extLst>
              <a:ext uri="{FF2B5EF4-FFF2-40B4-BE49-F238E27FC236}">
                <a16:creationId xmlns:a16="http://schemas.microsoft.com/office/drawing/2014/main" id="{B1D8E407-4EC7-4200-854B-BF8FF7A0514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38400" y="1676400"/>
            <a:ext cx="4737100" cy="3671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a:extLst>
              <a:ext uri="{FF2B5EF4-FFF2-40B4-BE49-F238E27FC236}">
                <a16:creationId xmlns:a16="http://schemas.microsoft.com/office/drawing/2014/main" id="{03886516-EEEC-4051-B616-99A5235A65D9}"/>
              </a:ext>
            </a:extLst>
          </p:cNvPr>
          <p:cNvSpPr txBox="1">
            <a:spLocks noChangeArrowheads="1"/>
          </p:cNvSpPr>
          <p:nvPr/>
        </p:nvSpPr>
        <p:spPr bwMode="auto">
          <a:xfrm>
            <a:off x="152400" y="17526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latin typeface="Tahoma" panose="020B0604030504040204" pitchFamily="34" charset="0"/>
              </a:rPr>
              <a:t>Polyphenylsulfone Orifice Plate</a:t>
            </a:r>
          </a:p>
        </p:txBody>
      </p:sp>
      <p:sp>
        <p:nvSpPr>
          <p:cNvPr id="46085" name="Line 5">
            <a:extLst>
              <a:ext uri="{FF2B5EF4-FFF2-40B4-BE49-F238E27FC236}">
                <a16:creationId xmlns:a16="http://schemas.microsoft.com/office/drawing/2014/main" id="{C8392F97-43B1-4133-88BC-4C483AA2D104}"/>
              </a:ext>
            </a:extLst>
          </p:cNvPr>
          <p:cNvSpPr>
            <a:spLocks noChangeShapeType="1"/>
          </p:cNvSpPr>
          <p:nvPr/>
        </p:nvSpPr>
        <p:spPr bwMode="auto">
          <a:xfrm>
            <a:off x="2133600" y="2057400"/>
            <a:ext cx="1371600" cy="22860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Line 6">
            <a:extLst>
              <a:ext uri="{FF2B5EF4-FFF2-40B4-BE49-F238E27FC236}">
                <a16:creationId xmlns:a16="http://schemas.microsoft.com/office/drawing/2014/main" id="{F652DBA4-B773-4BFC-B1AD-6B5CF464FDEE}"/>
              </a:ext>
            </a:extLst>
          </p:cNvPr>
          <p:cNvSpPr>
            <a:spLocks noChangeShapeType="1"/>
          </p:cNvSpPr>
          <p:nvPr/>
        </p:nvSpPr>
        <p:spPr bwMode="auto">
          <a:xfrm flipV="1">
            <a:off x="1524000" y="3886200"/>
            <a:ext cx="1447800" cy="175260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Text Box 7">
            <a:extLst>
              <a:ext uri="{FF2B5EF4-FFF2-40B4-BE49-F238E27FC236}">
                <a16:creationId xmlns:a16="http://schemas.microsoft.com/office/drawing/2014/main" id="{F3BB17DB-8101-40F9-890D-022D94F1B529}"/>
              </a:ext>
            </a:extLst>
          </p:cNvPr>
          <p:cNvSpPr txBox="1">
            <a:spLocks noChangeArrowheads="1"/>
          </p:cNvSpPr>
          <p:nvPr/>
        </p:nvSpPr>
        <p:spPr bwMode="auto">
          <a:xfrm>
            <a:off x="5562600" y="568325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latin typeface="Tahoma" panose="020B0604030504040204" pitchFamily="34" charset="0"/>
              </a:rPr>
              <a:t>Large Openings</a:t>
            </a:r>
          </a:p>
        </p:txBody>
      </p:sp>
      <p:sp>
        <p:nvSpPr>
          <p:cNvPr id="46088" name="Line 8">
            <a:extLst>
              <a:ext uri="{FF2B5EF4-FFF2-40B4-BE49-F238E27FC236}">
                <a16:creationId xmlns:a16="http://schemas.microsoft.com/office/drawing/2014/main" id="{34921AA7-6DC7-4865-BB5F-52BD38DA694F}"/>
              </a:ext>
            </a:extLst>
          </p:cNvPr>
          <p:cNvSpPr>
            <a:spLocks noChangeShapeType="1"/>
          </p:cNvSpPr>
          <p:nvPr/>
        </p:nvSpPr>
        <p:spPr bwMode="auto">
          <a:xfrm flipH="1" flipV="1">
            <a:off x="5029200" y="4038600"/>
            <a:ext cx="762000" cy="167640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Text Box 9">
            <a:extLst>
              <a:ext uri="{FF2B5EF4-FFF2-40B4-BE49-F238E27FC236}">
                <a16:creationId xmlns:a16="http://schemas.microsoft.com/office/drawing/2014/main" id="{73C0ADCC-9A32-4009-B125-F24F110033B1}"/>
              </a:ext>
            </a:extLst>
          </p:cNvPr>
          <p:cNvSpPr txBox="1">
            <a:spLocks noChangeArrowheads="1"/>
          </p:cNvSpPr>
          <p:nvPr/>
        </p:nvSpPr>
        <p:spPr bwMode="auto">
          <a:xfrm>
            <a:off x="228600" y="56388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latin typeface="Tahoma" panose="020B0604030504040204" pitchFamily="34" charset="0"/>
              </a:rPr>
              <a:t>Elastomeric Polymer Diaphragm</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a:extLst>
              <a:ext uri="{FF2B5EF4-FFF2-40B4-BE49-F238E27FC236}">
                <a16:creationId xmlns:a16="http://schemas.microsoft.com/office/drawing/2014/main" id="{0AA956D8-8549-4950-A853-B4D79D1C04C7}"/>
              </a:ext>
            </a:extLst>
          </p:cNvPr>
          <p:cNvSpPr>
            <a:spLocks noGrp="1" noChangeArrowheads="1"/>
          </p:cNvSpPr>
          <p:nvPr>
            <p:ph type="title"/>
          </p:nvPr>
        </p:nvSpPr>
        <p:spPr>
          <a:xfrm>
            <a:off x="685800" y="0"/>
            <a:ext cx="7772400" cy="1143000"/>
          </a:xfrm>
        </p:spPr>
        <p:txBody>
          <a:bodyPr/>
          <a:lstStyle/>
          <a:p>
            <a:pPr algn="r" eaLnBrk="1" hangingPunct="1">
              <a:defRPr/>
            </a:pPr>
            <a:r>
              <a:rPr lang="en-US" sz="4000"/>
              <a:t>How Mesurflo</a:t>
            </a:r>
            <a:r>
              <a:rPr lang="en-US" sz="4000" baseline="36000">
                <a:cs typeface="Tahoma" pitchFamily="34" charset="0"/>
              </a:rPr>
              <a:t>®</a:t>
            </a:r>
            <a:r>
              <a:rPr lang="en-US" sz="4000"/>
              <a:t> Works</a:t>
            </a:r>
          </a:p>
        </p:txBody>
      </p:sp>
      <p:sp>
        <p:nvSpPr>
          <p:cNvPr id="48131" name="Text Box 3">
            <a:extLst>
              <a:ext uri="{FF2B5EF4-FFF2-40B4-BE49-F238E27FC236}">
                <a16:creationId xmlns:a16="http://schemas.microsoft.com/office/drawing/2014/main" id="{2E181E36-7550-4DD8-8E5F-C7DF300741A9}"/>
              </a:ext>
            </a:extLst>
          </p:cNvPr>
          <p:cNvSpPr txBox="1">
            <a:spLocks noChangeArrowheads="1"/>
          </p:cNvSpPr>
          <p:nvPr/>
        </p:nvSpPr>
        <p:spPr bwMode="auto">
          <a:xfrm>
            <a:off x="457200" y="1524000"/>
            <a:ext cx="822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a:solidFill>
                  <a:schemeClr val="hlink"/>
                </a:solidFill>
                <a:latin typeface="Tahoma" panose="020B0604030504040204" pitchFamily="34" charset="0"/>
              </a:rPr>
              <a:t>As differential pressure increases, the diaphragm presses against the orifice plate to regulate flow.  As </a:t>
            </a:r>
            <a:r>
              <a:rPr lang="en-US" altLang="en-US" sz="2000">
                <a:solidFill>
                  <a:schemeClr val="hlink"/>
                </a:solidFill>
                <a:latin typeface="Tahoma" panose="020B0604030504040204" pitchFamily="34" charset="0"/>
                <a:cs typeface="Tahoma" panose="020B0604030504040204" pitchFamily="34" charset="0"/>
              </a:rPr>
              <a:t>ΔP decreases, the diaphragm backs away from the orifice plate maintaining accurate flow.</a:t>
            </a:r>
            <a:endParaRPr lang="en-US" altLang="en-US" sz="2000">
              <a:solidFill>
                <a:schemeClr val="hlink"/>
              </a:solidFill>
              <a:latin typeface="Tahoma" panose="020B0604030504040204" pitchFamily="34" charset="0"/>
            </a:endParaRPr>
          </a:p>
        </p:txBody>
      </p:sp>
      <p:sp>
        <p:nvSpPr>
          <p:cNvPr id="48132" name="Text Box 4">
            <a:extLst>
              <a:ext uri="{FF2B5EF4-FFF2-40B4-BE49-F238E27FC236}">
                <a16:creationId xmlns:a16="http://schemas.microsoft.com/office/drawing/2014/main" id="{863AD3BC-C8A9-4C22-90F3-87364EDA29C0}"/>
              </a:ext>
            </a:extLst>
          </p:cNvPr>
          <p:cNvSpPr txBox="1">
            <a:spLocks noChangeArrowheads="1"/>
          </p:cNvSpPr>
          <p:nvPr/>
        </p:nvSpPr>
        <p:spPr bwMode="auto">
          <a:xfrm>
            <a:off x="152400" y="54102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i="1">
                <a:solidFill>
                  <a:schemeClr val="hlink"/>
                </a:solidFill>
                <a:latin typeface="Tahoma" panose="020B0604030504040204" pitchFamily="34" charset="0"/>
              </a:rPr>
              <a:t>0 PSID</a:t>
            </a:r>
          </a:p>
        </p:txBody>
      </p:sp>
      <p:sp>
        <p:nvSpPr>
          <p:cNvPr id="48133" name="Text Box 5">
            <a:extLst>
              <a:ext uri="{FF2B5EF4-FFF2-40B4-BE49-F238E27FC236}">
                <a16:creationId xmlns:a16="http://schemas.microsoft.com/office/drawing/2014/main" id="{43D84B21-4882-4B88-AAF7-04F688F7B98E}"/>
              </a:ext>
            </a:extLst>
          </p:cNvPr>
          <p:cNvSpPr txBox="1">
            <a:spLocks noChangeArrowheads="1"/>
          </p:cNvSpPr>
          <p:nvPr/>
        </p:nvSpPr>
        <p:spPr bwMode="auto">
          <a:xfrm>
            <a:off x="6705600" y="54102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i="1">
                <a:solidFill>
                  <a:schemeClr val="hlink"/>
                </a:solidFill>
                <a:latin typeface="Tahoma" panose="020B0604030504040204" pitchFamily="34" charset="0"/>
              </a:rPr>
              <a:t>Reverse Flow</a:t>
            </a:r>
          </a:p>
        </p:txBody>
      </p:sp>
      <p:sp>
        <p:nvSpPr>
          <p:cNvPr id="48134" name="Text Box 6">
            <a:extLst>
              <a:ext uri="{FF2B5EF4-FFF2-40B4-BE49-F238E27FC236}">
                <a16:creationId xmlns:a16="http://schemas.microsoft.com/office/drawing/2014/main" id="{F3C5C4ED-AC67-499E-BAED-BF6EF745787D}"/>
              </a:ext>
            </a:extLst>
          </p:cNvPr>
          <p:cNvSpPr txBox="1">
            <a:spLocks noChangeArrowheads="1"/>
          </p:cNvSpPr>
          <p:nvPr/>
        </p:nvSpPr>
        <p:spPr bwMode="auto">
          <a:xfrm>
            <a:off x="2362200" y="5410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i="1">
                <a:solidFill>
                  <a:schemeClr val="hlink"/>
                </a:solidFill>
                <a:latin typeface="Tahoma" panose="020B0604030504040204" pitchFamily="34" charset="0"/>
              </a:rPr>
              <a:t>2 To 80 PSID</a:t>
            </a:r>
          </a:p>
        </p:txBody>
      </p:sp>
      <p:sp>
        <p:nvSpPr>
          <p:cNvPr id="48135" name="AutoShape 7">
            <a:extLst>
              <a:ext uri="{FF2B5EF4-FFF2-40B4-BE49-F238E27FC236}">
                <a16:creationId xmlns:a16="http://schemas.microsoft.com/office/drawing/2014/main" id="{01B1448D-8838-45BE-8BEA-22EE5091FA3E}"/>
              </a:ext>
            </a:extLst>
          </p:cNvPr>
          <p:cNvSpPr>
            <a:spLocks/>
          </p:cNvSpPr>
          <p:nvPr/>
        </p:nvSpPr>
        <p:spPr bwMode="auto">
          <a:xfrm rot="5400000">
            <a:off x="4229100" y="2857500"/>
            <a:ext cx="685800" cy="4267200"/>
          </a:xfrm>
          <a:prstGeom prst="rightBrace">
            <a:avLst>
              <a:gd name="adj1" fmla="val 51852"/>
              <a:gd name="adj2" fmla="val 50000"/>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48136" name="Picture 8">
            <a:extLst>
              <a:ext uri="{FF2B5EF4-FFF2-40B4-BE49-F238E27FC236}">
                <a16:creationId xmlns:a16="http://schemas.microsoft.com/office/drawing/2014/main" id="{2412B76B-B0DC-4314-B1C4-23D444F4D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8382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2">
            <a:extLst>
              <a:ext uri="{FF2B5EF4-FFF2-40B4-BE49-F238E27FC236}">
                <a16:creationId xmlns:a16="http://schemas.microsoft.com/office/drawing/2014/main" id="{C481B445-2B31-4497-BAC5-C22DFF1D423A}"/>
              </a:ext>
            </a:extLst>
          </p:cNvPr>
          <p:cNvSpPr>
            <a:spLocks noGrp="1" noChangeArrowheads="1"/>
          </p:cNvSpPr>
          <p:nvPr>
            <p:ph idx="1"/>
          </p:nvPr>
        </p:nvSpPr>
        <p:spPr>
          <a:xfrm>
            <a:off x="609600" y="1066800"/>
            <a:ext cx="8151813" cy="3429000"/>
          </a:xfrm>
        </p:spPr>
        <p:txBody>
          <a:bodyPr/>
          <a:lstStyle/>
          <a:p>
            <a:pPr algn="ctr" eaLnBrk="1" hangingPunct="1">
              <a:lnSpc>
                <a:spcPct val="80000"/>
              </a:lnSpc>
              <a:buFont typeface="Wingdings" panose="05000000000000000000" pitchFamily="2" charset="2"/>
              <a:buNone/>
              <a:defRPr/>
            </a:pPr>
            <a:endParaRPr lang="en-US" sz="6600"/>
          </a:p>
          <a:p>
            <a:pPr algn="ctr" eaLnBrk="1" hangingPunct="1">
              <a:lnSpc>
                <a:spcPct val="80000"/>
              </a:lnSpc>
              <a:buFont typeface="Wingdings" panose="05000000000000000000" pitchFamily="2" charset="2"/>
              <a:buNone/>
              <a:defRPr/>
            </a:pPr>
            <a:r>
              <a:rPr lang="en-US" sz="6600"/>
              <a:t>Other AFCV</a:t>
            </a:r>
          </a:p>
          <a:p>
            <a:pPr algn="ctr" eaLnBrk="1" hangingPunct="1">
              <a:lnSpc>
                <a:spcPct val="80000"/>
              </a:lnSpc>
              <a:buFont typeface="Wingdings" panose="05000000000000000000" pitchFamily="2" charset="2"/>
              <a:buNone/>
              <a:defRPr/>
            </a:pPr>
            <a:endParaRPr lang="en-US" sz="4400"/>
          </a:p>
          <a:p>
            <a:pPr algn="ctr" eaLnBrk="1" hangingPunct="1">
              <a:lnSpc>
                <a:spcPct val="80000"/>
              </a:lnSpc>
              <a:buFont typeface="Wingdings" panose="05000000000000000000" pitchFamily="2" charset="2"/>
              <a:buNone/>
              <a:defRPr/>
            </a:pPr>
            <a:r>
              <a:rPr lang="en-US" sz="2400"/>
              <a:t>Stainless Steel Spring Designs</a:t>
            </a:r>
            <a:endParaRPr lang="en-US" sz="2400" b="1"/>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a:extLst>
              <a:ext uri="{FF2B5EF4-FFF2-40B4-BE49-F238E27FC236}">
                <a16:creationId xmlns:a16="http://schemas.microsoft.com/office/drawing/2014/main" id="{095C634D-8FFB-427D-99C6-0A49AC066DCF}"/>
              </a:ext>
            </a:extLst>
          </p:cNvPr>
          <p:cNvSpPr>
            <a:spLocks noGrp="1" noChangeArrowheads="1"/>
          </p:cNvSpPr>
          <p:nvPr>
            <p:ph type="title"/>
          </p:nvPr>
        </p:nvSpPr>
        <p:spPr>
          <a:xfrm>
            <a:off x="152400" y="277813"/>
            <a:ext cx="8839200" cy="1139825"/>
          </a:xfrm>
        </p:spPr>
        <p:txBody>
          <a:bodyPr/>
          <a:lstStyle/>
          <a:p>
            <a:pPr eaLnBrk="1" hangingPunct="1">
              <a:defRPr/>
            </a:pPr>
            <a:r>
              <a:rPr lang="en-US" sz="4000"/>
              <a:t>Common Spring-style AFCV Design</a:t>
            </a:r>
          </a:p>
        </p:txBody>
      </p:sp>
      <p:pic>
        <p:nvPicPr>
          <p:cNvPr id="52227" name="Picture 3" descr="griswoldcup">
            <a:extLst>
              <a:ext uri="{FF2B5EF4-FFF2-40B4-BE49-F238E27FC236}">
                <a16:creationId xmlns:a16="http://schemas.microsoft.com/office/drawing/2014/main" id="{53C1E990-86A6-449E-A162-48E4436F6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72739">
            <a:off x="914400" y="1219200"/>
            <a:ext cx="1428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fdicups">
            <a:extLst>
              <a:ext uri="{FF2B5EF4-FFF2-40B4-BE49-F238E27FC236}">
                <a16:creationId xmlns:a16="http://schemas.microsoft.com/office/drawing/2014/main" id="{7CDE45CC-5B26-44F1-B524-E9361A299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47800"/>
            <a:ext cx="52578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a:extLst>
              <a:ext uri="{FF2B5EF4-FFF2-40B4-BE49-F238E27FC236}">
                <a16:creationId xmlns:a16="http://schemas.microsoft.com/office/drawing/2014/main" id="{390741A5-6ABF-4D15-A9F8-085C60D23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295070">
            <a:off x="990600" y="3657600"/>
            <a:ext cx="18732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3C20-AB70-4833-AE59-7BBBDD6DA892}"/>
              </a:ext>
            </a:extLst>
          </p:cNvPr>
          <p:cNvSpPr>
            <a:spLocks noGrp="1"/>
          </p:cNvSpPr>
          <p:nvPr>
            <p:ph type="title"/>
          </p:nvPr>
        </p:nvSpPr>
        <p:spPr>
          <a:xfrm>
            <a:off x="2438400" y="112713"/>
            <a:ext cx="3962400" cy="1266825"/>
          </a:xfrm>
        </p:spPr>
        <p:txBody>
          <a:bodyPr/>
          <a:lstStyle/>
          <a:p>
            <a:pPr>
              <a:defRPr/>
            </a:pPr>
            <a:r>
              <a:rPr lang="en-US" dirty="0"/>
              <a:t>Design Comparison</a:t>
            </a:r>
          </a:p>
        </p:txBody>
      </p:sp>
      <p:sp>
        <p:nvSpPr>
          <p:cNvPr id="3" name="TextBox 2">
            <a:extLst>
              <a:ext uri="{FF2B5EF4-FFF2-40B4-BE49-F238E27FC236}">
                <a16:creationId xmlns:a16="http://schemas.microsoft.com/office/drawing/2014/main" id="{68DAEDD0-D209-4C0F-894C-24F90F37D191}"/>
              </a:ext>
            </a:extLst>
          </p:cNvPr>
          <p:cNvSpPr txBox="1"/>
          <p:nvPr/>
        </p:nvSpPr>
        <p:spPr>
          <a:xfrm>
            <a:off x="217488" y="1470025"/>
            <a:ext cx="3124200" cy="954088"/>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latin typeface="+mn-lt"/>
              </a:rPr>
              <a:t>Spring Based Design</a:t>
            </a:r>
          </a:p>
          <a:p>
            <a:pPr algn="ctr">
              <a:defRPr/>
            </a:pPr>
            <a:r>
              <a:rPr lang="en-US" dirty="0">
                <a:effectLst>
                  <a:outerShdw blurRad="38100" dist="38100" dir="2700000" algn="tl">
                    <a:srgbClr val="000000">
                      <a:alpha val="43137"/>
                    </a:srgbClr>
                  </a:outerShdw>
                </a:effectLst>
                <a:latin typeface="+mn-lt"/>
              </a:rPr>
              <a:t>Fatigues Over Time</a:t>
            </a:r>
          </a:p>
          <a:p>
            <a:pPr algn="ctr">
              <a:defRPr/>
            </a:pPr>
            <a:r>
              <a:rPr lang="en-US" dirty="0">
                <a:effectLst>
                  <a:outerShdw blurRad="38100" dist="38100" dir="2700000" algn="tl">
                    <a:srgbClr val="000000">
                      <a:alpha val="43137"/>
                    </a:srgbClr>
                  </a:outerShdw>
                </a:effectLst>
                <a:latin typeface="+mn-lt"/>
              </a:rPr>
              <a:t>5 Year Warranty</a:t>
            </a:r>
          </a:p>
        </p:txBody>
      </p:sp>
      <p:sp>
        <p:nvSpPr>
          <p:cNvPr id="4" name="TextBox 3">
            <a:extLst>
              <a:ext uri="{FF2B5EF4-FFF2-40B4-BE49-F238E27FC236}">
                <a16:creationId xmlns:a16="http://schemas.microsoft.com/office/drawing/2014/main" id="{A9699681-CC58-4A78-A0F4-753B9D3DDAAD}"/>
              </a:ext>
            </a:extLst>
          </p:cNvPr>
          <p:cNvSpPr txBox="1"/>
          <p:nvPr/>
        </p:nvSpPr>
        <p:spPr>
          <a:xfrm>
            <a:off x="-228600" y="2700338"/>
            <a:ext cx="4016375" cy="954087"/>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rPr>
              <a:t>Smaller Operating Ranges</a:t>
            </a:r>
          </a:p>
          <a:p>
            <a:pPr algn="ctr">
              <a:defRPr/>
            </a:pPr>
            <a:r>
              <a:rPr lang="en-US" dirty="0">
                <a:effectLst>
                  <a:outerShdw blurRad="38100" dist="38100" dir="2700000" algn="tl">
                    <a:srgbClr val="000000">
                      <a:alpha val="43137"/>
                    </a:srgbClr>
                  </a:outerShdw>
                </a:effectLst>
              </a:rPr>
              <a:t>Multiple Spring Ranges</a:t>
            </a:r>
          </a:p>
          <a:p>
            <a:pPr algn="ctr">
              <a:defRPr/>
            </a:pPr>
            <a:r>
              <a:rPr lang="en-US" dirty="0">
                <a:effectLst>
                  <a:outerShdw blurRad="38100" dist="38100" dir="2700000" algn="tl">
                    <a:srgbClr val="000000">
                      <a:alpha val="43137"/>
                    </a:srgbClr>
                  </a:outerShdw>
                </a:effectLst>
              </a:rPr>
              <a:t>2-32 PSID Most Common</a:t>
            </a:r>
          </a:p>
        </p:txBody>
      </p:sp>
      <p:sp>
        <p:nvSpPr>
          <p:cNvPr id="5" name="TextBox 4">
            <a:extLst>
              <a:ext uri="{FF2B5EF4-FFF2-40B4-BE49-F238E27FC236}">
                <a16:creationId xmlns:a16="http://schemas.microsoft.com/office/drawing/2014/main" id="{DC7EBC8E-FA55-4C83-9FF1-12ECEC898B4F}"/>
              </a:ext>
            </a:extLst>
          </p:cNvPr>
          <p:cNvSpPr txBox="1"/>
          <p:nvPr/>
        </p:nvSpPr>
        <p:spPr>
          <a:xfrm>
            <a:off x="446088" y="3787775"/>
            <a:ext cx="2667000" cy="954088"/>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rPr>
              <a:t>Noisy</a:t>
            </a:r>
          </a:p>
          <a:p>
            <a:pPr algn="ctr">
              <a:defRPr/>
            </a:pPr>
            <a:r>
              <a:rPr lang="en-US" dirty="0">
                <a:effectLst>
                  <a:outerShdw blurRad="38100" dist="38100" dir="2700000" algn="tl">
                    <a:srgbClr val="000000">
                      <a:alpha val="43137"/>
                    </a:srgbClr>
                  </a:outerShdw>
                </a:effectLst>
              </a:rPr>
              <a:t>Metal on Metal design</a:t>
            </a:r>
          </a:p>
          <a:p>
            <a:pPr algn="ctr">
              <a:defRPr/>
            </a:pPr>
            <a:r>
              <a:rPr lang="en-US" dirty="0">
                <a:effectLst>
                  <a:outerShdw blurRad="38100" dist="38100" dir="2700000" algn="tl">
                    <a:srgbClr val="000000">
                      <a:alpha val="43137"/>
                    </a:srgbClr>
                  </a:outerShdw>
                </a:effectLst>
              </a:rPr>
              <a:t>Chatters</a:t>
            </a:r>
          </a:p>
        </p:txBody>
      </p:sp>
      <p:sp>
        <p:nvSpPr>
          <p:cNvPr id="6" name="TextBox 5">
            <a:extLst>
              <a:ext uri="{FF2B5EF4-FFF2-40B4-BE49-F238E27FC236}">
                <a16:creationId xmlns:a16="http://schemas.microsoft.com/office/drawing/2014/main" id="{A793FA3E-4879-4D8C-8F35-E0C6CDADD483}"/>
              </a:ext>
            </a:extLst>
          </p:cNvPr>
          <p:cNvSpPr txBox="1"/>
          <p:nvPr/>
        </p:nvSpPr>
        <p:spPr>
          <a:xfrm>
            <a:off x="331788" y="4873625"/>
            <a:ext cx="2895600" cy="1508125"/>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rPr>
              <a:t>Clog Prone</a:t>
            </a:r>
          </a:p>
          <a:p>
            <a:pPr algn="ctr">
              <a:defRPr/>
            </a:pPr>
            <a:r>
              <a:rPr lang="en-US" dirty="0">
                <a:effectLst>
                  <a:outerShdw blurRad="38100" dist="38100" dir="2700000" algn="tl">
                    <a:srgbClr val="000000">
                      <a:alpha val="43137"/>
                    </a:srgbClr>
                  </a:outerShdw>
                </a:effectLst>
              </a:rPr>
              <a:t>Tight Sliding Components Seize on small debris</a:t>
            </a:r>
          </a:p>
          <a:p>
            <a:pPr algn="ctr">
              <a:defRPr/>
            </a:pPr>
            <a:r>
              <a:rPr lang="en-US" dirty="0">
                <a:effectLst>
                  <a:outerShdw blurRad="38100" dist="38100" dir="2700000" algn="tl">
                    <a:srgbClr val="000000">
                      <a:alpha val="43137"/>
                    </a:srgbClr>
                  </a:outerShdw>
                </a:effectLst>
              </a:rPr>
              <a:t>Cannot Back Flush</a:t>
            </a:r>
          </a:p>
          <a:p>
            <a:pPr algn="ctr">
              <a:defRPr/>
            </a:pPr>
            <a:endParaRPr lang="en-US"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089B8543-EB09-4BCD-90BD-2DAED9078744}"/>
              </a:ext>
            </a:extLst>
          </p:cNvPr>
          <p:cNvSpPr txBox="1"/>
          <p:nvPr/>
        </p:nvSpPr>
        <p:spPr>
          <a:xfrm>
            <a:off x="5332413" y="1465263"/>
            <a:ext cx="3771900" cy="1262062"/>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rPr>
              <a:t>Diaphragm and Orifice Plate Based Design</a:t>
            </a:r>
          </a:p>
          <a:p>
            <a:pPr algn="ctr">
              <a:defRPr/>
            </a:pPr>
            <a:r>
              <a:rPr lang="en-US" dirty="0">
                <a:effectLst>
                  <a:outerShdw blurRad="38100" dist="38100" dir="2700000" algn="tl">
                    <a:srgbClr val="000000">
                      <a:alpha val="43137"/>
                    </a:srgbClr>
                  </a:outerShdw>
                </a:effectLst>
              </a:rPr>
              <a:t>Rugged and Resilient Components</a:t>
            </a:r>
          </a:p>
          <a:p>
            <a:pPr algn="ctr">
              <a:defRPr/>
            </a:pPr>
            <a:r>
              <a:rPr lang="en-US" dirty="0">
                <a:effectLst>
                  <a:outerShdw blurRad="38100" dist="38100" dir="2700000" algn="tl">
                    <a:srgbClr val="000000">
                      <a:alpha val="43137"/>
                    </a:srgbClr>
                  </a:outerShdw>
                </a:effectLst>
              </a:rPr>
              <a:t>Lifetime Warranty</a:t>
            </a:r>
          </a:p>
        </p:txBody>
      </p:sp>
      <p:sp>
        <p:nvSpPr>
          <p:cNvPr id="8" name="TextBox 7">
            <a:extLst>
              <a:ext uri="{FF2B5EF4-FFF2-40B4-BE49-F238E27FC236}">
                <a16:creationId xmlns:a16="http://schemas.microsoft.com/office/drawing/2014/main" id="{4B90C075-8E58-46E9-A333-EE760B317ECF}"/>
              </a:ext>
            </a:extLst>
          </p:cNvPr>
          <p:cNvSpPr txBox="1"/>
          <p:nvPr/>
        </p:nvSpPr>
        <p:spPr>
          <a:xfrm>
            <a:off x="5153025" y="2840038"/>
            <a:ext cx="3990975" cy="676275"/>
          </a:xfrm>
          <a:prstGeom prst="rect">
            <a:avLst/>
          </a:prstGeom>
          <a:noFill/>
        </p:spPr>
        <p:txBody>
          <a:bodyPr>
            <a:spAutoFit/>
          </a:bodyPr>
          <a:lstStyle/>
          <a:p>
            <a:pPr algn="ctr">
              <a:defRPr/>
            </a:pPr>
            <a:r>
              <a:rPr lang="en-US" sz="2000" b="1">
                <a:effectLst>
                  <a:outerShdw blurRad="38100" dist="38100" dir="2700000" algn="tl">
                    <a:srgbClr val="000000">
                      <a:alpha val="43137"/>
                    </a:srgbClr>
                  </a:outerShdw>
                </a:effectLst>
              </a:rPr>
              <a:t>Large </a:t>
            </a:r>
            <a:r>
              <a:rPr lang="en-US" sz="2000" b="1" dirty="0">
                <a:effectLst>
                  <a:outerShdw blurRad="38100" dist="38100" dir="2700000" algn="tl">
                    <a:srgbClr val="000000">
                      <a:alpha val="43137"/>
                    </a:srgbClr>
                  </a:outerShdw>
                </a:effectLst>
              </a:rPr>
              <a:t>Operating Range</a:t>
            </a:r>
          </a:p>
          <a:p>
            <a:pPr algn="ctr">
              <a:defRPr/>
            </a:pPr>
            <a:r>
              <a:rPr lang="en-US" dirty="0">
                <a:effectLst>
                  <a:outerShdw blurRad="38100" dist="38100" dir="2700000" algn="tl">
                    <a:srgbClr val="000000">
                      <a:alpha val="43137"/>
                    </a:srgbClr>
                  </a:outerShdw>
                </a:effectLst>
              </a:rPr>
              <a:t>2-80psid</a:t>
            </a:r>
          </a:p>
        </p:txBody>
      </p:sp>
      <p:sp>
        <p:nvSpPr>
          <p:cNvPr id="9" name="TextBox 8">
            <a:extLst>
              <a:ext uri="{FF2B5EF4-FFF2-40B4-BE49-F238E27FC236}">
                <a16:creationId xmlns:a16="http://schemas.microsoft.com/office/drawing/2014/main" id="{A2D3A12F-0470-47D2-90C0-65C15CB26B0D}"/>
              </a:ext>
            </a:extLst>
          </p:cNvPr>
          <p:cNvSpPr txBox="1"/>
          <p:nvPr/>
        </p:nvSpPr>
        <p:spPr>
          <a:xfrm>
            <a:off x="5476875" y="3787775"/>
            <a:ext cx="3314700" cy="954088"/>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rPr>
              <a:t>Quiet</a:t>
            </a:r>
          </a:p>
          <a:p>
            <a:pPr algn="ctr">
              <a:defRPr/>
            </a:pPr>
            <a:r>
              <a:rPr lang="en-US" dirty="0">
                <a:effectLst>
                  <a:outerShdw blurRad="38100" dist="38100" dir="2700000" algn="tl">
                    <a:srgbClr val="000000">
                      <a:alpha val="43137"/>
                    </a:srgbClr>
                  </a:outerShdw>
                </a:effectLst>
              </a:rPr>
              <a:t>Self Dampening Components</a:t>
            </a:r>
          </a:p>
          <a:p>
            <a:pPr algn="ctr">
              <a:defRPr/>
            </a:pPr>
            <a:r>
              <a:rPr lang="en-US" dirty="0">
                <a:effectLst>
                  <a:outerShdw blurRad="38100" dist="38100" dir="2700000" algn="tl">
                    <a:srgbClr val="000000">
                      <a:alpha val="43137"/>
                    </a:srgbClr>
                  </a:outerShdw>
                </a:effectLst>
              </a:rPr>
              <a:t>Virtually silent</a:t>
            </a:r>
          </a:p>
        </p:txBody>
      </p:sp>
      <p:sp>
        <p:nvSpPr>
          <p:cNvPr id="10" name="TextBox 9">
            <a:extLst>
              <a:ext uri="{FF2B5EF4-FFF2-40B4-BE49-F238E27FC236}">
                <a16:creationId xmlns:a16="http://schemas.microsoft.com/office/drawing/2014/main" id="{0290E0B5-109A-49D9-AA30-F6752292EBD4}"/>
              </a:ext>
            </a:extLst>
          </p:cNvPr>
          <p:cNvSpPr txBox="1"/>
          <p:nvPr/>
        </p:nvSpPr>
        <p:spPr>
          <a:xfrm>
            <a:off x="5153025" y="4873625"/>
            <a:ext cx="3962400" cy="1231900"/>
          </a:xfrm>
          <a:prstGeom prst="rect">
            <a:avLst/>
          </a:prstGeom>
          <a:noFill/>
        </p:spPr>
        <p:txBody>
          <a:bodyPr>
            <a:spAutoFit/>
          </a:bodyPr>
          <a:lstStyle/>
          <a:p>
            <a:pPr algn="ctr">
              <a:defRPr/>
            </a:pPr>
            <a:r>
              <a:rPr lang="en-US" sz="2000" b="1" dirty="0">
                <a:effectLst>
                  <a:outerShdw blurRad="38100" dist="38100" dir="2700000" algn="tl">
                    <a:srgbClr val="000000">
                      <a:alpha val="43137"/>
                    </a:srgbClr>
                  </a:outerShdw>
                </a:effectLst>
              </a:rPr>
              <a:t>Clog Resistant</a:t>
            </a:r>
          </a:p>
          <a:p>
            <a:pPr algn="ctr">
              <a:defRPr/>
            </a:pPr>
            <a:r>
              <a:rPr lang="en-US" dirty="0">
                <a:effectLst>
                  <a:outerShdw blurRad="38100" dist="38100" dir="2700000" algn="tl">
                    <a:srgbClr val="000000">
                      <a:alpha val="43137"/>
                    </a:srgbClr>
                  </a:outerShdw>
                </a:effectLst>
              </a:rPr>
              <a:t>2 piece construction</a:t>
            </a:r>
          </a:p>
          <a:p>
            <a:pPr algn="ctr">
              <a:defRPr/>
            </a:pPr>
            <a:r>
              <a:rPr lang="en-US" dirty="0">
                <a:effectLst>
                  <a:outerShdw blurRad="38100" dist="38100" dir="2700000" algn="tl">
                    <a:srgbClr val="000000">
                      <a:alpha val="43137"/>
                    </a:srgbClr>
                  </a:outerShdw>
                </a:effectLst>
              </a:rPr>
              <a:t>No tight fitting or sliding components</a:t>
            </a:r>
          </a:p>
          <a:p>
            <a:pPr algn="ctr">
              <a:defRPr/>
            </a:pPr>
            <a:r>
              <a:rPr lang="en-US" dirty="0">
                <a:effectLst>
                  <a:outerShdw blurRad="38100" dist="38100" dir="2700000" algn="tl">
                    <a:srgbClr val="000000">
                      <a:alpha val="43137"/>
                    </a:srgbClr>
                  </a:outerShdw>
                </a:effectLst>
              </a:rPr>
              <a:t>Back Flush Allowed</a:t>
            </a:r>
          </a:p>
        </p:txBody>
      </p:sp>
      <p:sp>
        <p:nvSpPr>
          <p:cNvPr id="11" name="Striped Right Arrow 10">
            <a:extLst>
              <a:ext uri="{FF2B5EF4-FFF2-40B4-BE49-F238E27FC236}">
                <a16:creationId xmlns:a16="http://schemas.microsoft.com/office/drawing/2014/main" id="{A281046B-AA5F-4186-B21F-4665E07CA548}"/>
              </a:ext>
            </a:extLst>
          </p:cNvPr>
          <p:cNvSpPr/>
          <p:nvPr/>
        </p:nvSpPr>
        <p:spPr bwMode="auto">
          <a:xfrm>
            <a:off x="3932238" y="1844675"/>
            <a:ext cx="979487" cy="4841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2" name="Striped Right Arrow 11">
            <a:extLst>
              <a:ext uri="{FF2B5EF4-FFF2-40B4-BE49-F238E27FC236}">
                <a16:creationId xmlns:a16="http://schemas.microsoft.com/office/drawing/2014/main" id="{40F3444C-78A2-4712-B4A5-39259122A409}"/>
              </a:ext>
            </a:extLst>
          </p:cNvPr>
          <p:cNvSpPr/>
          <p:nvPr/>
        </p:nvSpPr>
        <p:spPr bwMode="auto">
          <a:xfrm>
            <a:off x="3930650" y="2935288"/>
            <a:ext cx="977900" cy="484187"/>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3" name="Striped Right Arrow 12">
            <a:extLst>
              <a:ext uri="{FF2B5EF4-FFF2-40B4-BE49-F238E27FC236}">
                <a16:creationId xmlns:a16="http://schemas.microsoft.com/office/drawing/2014/main" id="{5CF49888-384E-449D-99AB-16A71F4062E8}"/>
              </a:ext>
            </a:extLst>
          </p:cNvPr>
          <p:cNvSpPr/>
          <p:nvPr/>
        </p:nvSpPr>
        <p:spPr bwMode="auto">
          <a:xfrm>
            <a:off x="3930650" y="4022725"/>
            <a:ext cx="977900" cy="4841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4" name="Striped Right Arrow 13">
            <a:extLst>
              <a:ext uri="{FF2B5EF4-FFF2-40B4-BE49-F238E27FC236}">
                <a16:creationId xmlns:a16="http://schemas.microsoft.com/office/drawing/2014/main" id="{622D4E8E-488C-41D6-984F-8B0C4042D418}"/>
              </a:ext>
            </a:extLst>
          </p:cNvPr>
          <p:cNvSpPr/>
          <p:nvPr/>
        </p:nvSpPr>
        <p:spPr bwMode="auto">
          <a:xfrm>
            <a:off x="3935413" y="5384800"/>
            <a:ext cx="977900" cy="48577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pic>
        <p:nvPicPr>
          <p:cNvPr id="54287" name="Picture 4" descr="Dofi_300dpi_Trans">
            <a:extLst>
              <a:ext uri="{FF2B5EF4-FFF2-40B4-BE49-F238E27FC236}">
                <a16:creationId xmlns:a16="http://schemas.microsoft.com/office/drawing/2014/main" id="{B432856E-1FEC-44F8-A805-BD9D6498E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95650">
            <a:off x="6624638" y="212725"/>
            <a:ext cx="1096962"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3" descr="griswoldcup">
            <a:extLst>
              <a:ext uri="{FF2B5EF4-FFF2-40B4-BE49-F238E27FC236}">
                <a16:creationId xmlns:a16="http://schemas.microsoft.com/office/drawing/2014/main" id="{B3C8B381-B6E2-4E81-A519-D61F427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72739">
            <a:off x="1506538" y="158750"/>
            <a:ext cx="62547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descr="2510-Trans">
            <a:extLst>
              <a:ext uri="{FF2B5EF4-FFF2-40B4-BE49-F238E27FC236}">
                <a16:creationId xmlns:a16="http://schemas.microsoft.com/office/drawing/2014/main" id="{FBCC4B3A-C04C-4F38-8ADB-570E404C46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2584450"/>
            <a:ext cx="1828800" cy="159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3" name="Picture 4" descr="2514-Alone-Trans">
            <a:extLst>
              <a:ext uri="{FF2B5EF4-FFF2-40B4-BE49-F238E27FC236}">
                <a16:creationId xmlns:a16="http://schemas.microsoft.com/office/drawing/2014/main" id="{6E7F09CA-70E1-4CD4-9D46-545A7D5A1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00" y="2587625"/>
            <a:ext cx="29591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descr="2516-Alone-Trans">
            <a:extLst>
              <a:ext uri="{FF2B5EF4-FFF2-40B4-BE49-F238E27FC236}">
                <a16:creationId xmlns:a16="http://schemas.microsoft.com/office/drawing/2014/main" id="{3DAAFC41-248F-4211-B546-9C5573E48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688" y="911225"/>
            <a:ext cx="19812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2517-TRANS">
            <a:extLst>
              <a:ext uri="{FF2B5EF4-FFF2-40B4-BE49-F238E27FC236}">
                <a16:creationId xmlns:a16="http://schemas.microsoft.com/office/drawing/2014/main" id="{178937A5-1A0D-45A2-B128-05D223D151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088" y="1004888"/>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9" descr="2520-TRANS">
            <a:extLst>
              <a:ext uri="{FF2B5EF4-FFF2-40B4-BE49-F238E27FC236}">
                <a16:creationId xmlns:a16="http://schemas.microsoft.com/office/drawing/2014/main" id="{4DACE854-40CE-4675-A330-AFA2D3E970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5188" y="4473575"/>
            <a:ext cx="19050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 descr="2519Trans">
            <a:extLst>
              <a:ext uri="{FF2B5EF4-FFF2-40B4-BE49-F238E27FC236}">
                <a16:creationId xmlns:a16="http://schemas.microsoft.com/office/drawing/2014/main" id="{81740471-6E2F-4568-912B-84D796FCB8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2700" y="350838"/>
            <a:ext cx="175260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1" descr="2524-Alone(light-handle)-">
            <a:extLst>
              <a:ext uri="{FF2B5EF4-FFF2-40B4-BE49-F238E27FC236}">
                <a16:creationId xmlns:a16="http://schemas.microsoft.com/office/drawing/2014/main" id="{05375087-A847-4FCE-B924-8A70100CD4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0000" y="4724400"/>
            <a:ext cx="290512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Text Box 12">
            <a:extLst>
              <a:ext uri="{FF2B5EF4-FFF2-40B4-BE49-F238E27FC236}">
                <a16:creationId xmlns:a16="http://schemas.microsoft.com/office/drawing/2014/main" id="{456192CE-0B2E-429E-B5C4-76F01F7B3BA2}"/>
              </a:ext>
            </a:extLst>
          </p:cNvPr>
          <p:cNvSpPr txBox="1">
            <a:spLocks noChangeArrowheads="1"/>
          </p:cNvSpPr>
          <p:nvPr/>
        </p:nvSpPr>
        <p:spPr bwMode="auto">
          <a:xfrm>
            <a:off x="2706688" y="19192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cs typeface="Arial" panose="020B0604020202020204" pitchFamily="34" charset="0"/>
              </a:rPr>
              <a:t>2517</a:t>
            </a:r>
          </a:p>
        </p:txBody>
      </p:sp>
      <p:sp>
        <p:nvSpPr>
          <p:cNvPr id="56330" name="Text Box 13">
            <a:extLst>
              <a:ext uri="{FF2B5EF4-FFF2-40B4-BE49-F238E27FC236}">
                <a16:creationId xmlns:a16="http://schemas.microsoft.com/office/drawing/2014/main" id="{AF9B2B71-AEDE-4710-A923-1D1603F9F068}"/>
              </a:ext>
            </a:extLst>
          </p:cNvPr>
          <p:cNvSpPr txBox="1">
            <a:spLocks noChangeArrowheads="1"/>
          </p:cNvSpPr>
          <p:nvPr/>
        </p:nvSpPr>
        <p:spPr bwMode="auto">
          <a:xfrm>
            <a:off x="2401888" y="4068763"/>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cs typeface="Arial" panose="020B0604020202020204" pitchFamily="34" charset="0"/>
              </a:rPr>
              <a:t>2510</a:t>
            </a:r>
          </a:p>
        </p:txBody>
      </p:sp>
      <p:sp>
        <p:nvSpPr>
          <p:cNvPr id="56331" name="Text Box 14">
            <a:extLst>
              <a:ext uri="{FF2B5EF4-FFF2-40B4-BE49-F238E27FC236}">
                <a16:creationId xmlns:a16="http://schemas.microsoft.com/office/drawing/2014/main" id="{F7B32680-EA7D-4FD7-BD08-EABCA49D9A69}"/>
              </a:ext>
            </a:extLst>
          </p:cNvPr>
          <p:cNvSpPr txBox="1">
            <a:spLocks noChangeArrowheads="1"/>
          </p:cNvSpPr>
          <p:nvPr/>
        </p:nvSpPr>
        <p:spPr bwMode="auto">
          <a:xfrm>
            <a:off x="2762250" y="601503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cs typeface="Arial" panose="020B0604020202020204" pitchFamily="34" charset="0"/>
              </a:rPr>
              <a:t>2520</a:t>
            </a:r>
          </a:p>
        </p:txBody>
      </p:sp>
      <p:sp>
        <p:nvSpPr>
          <p:cNvPr id="56332" name="Text Box 15">
            <a:extLst>
              <a:ext uri="{FF2B5EF4-FFF2-40B4-BE49-F238E27FC236}">
                <a16:creationId xmlns:a16="http://schemas.microsoft.com/office/drawing/2014/main" id="{042E54FE-DFFD-482D-9178-80DED1CB37C9}"/>
              </a:ext>
            </a:extLst>
          </p:cNvPr>
          <p:cNvSpPr txBox="1">
            <a:spLocks noChangeArrowheads="1"/>
          </p:cNvSpPr>
          <p:nvPr/>
        </p:nvSpPr>
        <p:spPr bwMode="auto">
          <a:xfrm>
            <a:off x="4318000" y="180975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cs typeface="Arial" panose="020B0604020202020204" pitchFamily="34" charset="0"/>
              </a:rPr>
              <a:t>2519</a:t>
            </a:r>
          </a:p>
        </p:txBody>
      </p:sp>
      <p:sp>
        <p:nvSpPr>
          <p:cNvPr id="56333" name="Text Box 17">
            <a:extLst>
              <a:ext uri="{FF2B5EF4-FFF2-40B4-BE49-F238E27FC236}">
                <a16:creationId xmlns:a16="http://schemas.microsoft.com/office/drawing/2014/main" id="{3D418684-E2E7-4C35-8899-B7A8FAF94C7F}"/>
              </a:ext>
            </a:extLst>
          </p:cNvPr>
          <p:cNvSpPr txBox="1">
            <a:spLocks noChangeArrowheads="1"/>
          </p:cNvSpPr>
          <p:nvPr/>
        </p:nvSpPr>
        <p:spPr bwMode="auto">
          <a:xfrm>
            <a:off x="7075488" y="1978025"/>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cs typeface="Arial" panose="020B0604020202020204" pitchFamily="34" charset="0"/>
              </a:rPr>
              <a:t>2516</a:t>
            </a:r>
          </a:p>
        </p:txBody>
      </p:sp>
      <p:sp>
        <p:nvSpPr>
          <p:cNvPr id="56334" name="Text Box 18">
            <a:extLst>
              <a:ext uri="{FF2B5EF4-FFF2-40B4-BE49-F238E27FC236}">
                <a16:creationId xmlns:a16="http://schemas.microsoft.com/office/drawing/2014/main" id="{0033EFB4-E7FC-4D74-9FBA-9E82F9460FB4}"/>
              </a:ext>
            </a:extLst>
          </p:cNvPr>
          <p:cNvSpPr txBox="1">
            <a:spLocks noChangeArrowheads="1"/>
          </p:cNvSpPr>
          <p:nvPr/>
        </p:nvSpPr>
        <p:spPr bwMode="auto">
          <a:xfrm>
            <a:off x="7008813" y="3814763"/>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cs typeface="Arial" panose="020B0604020202020204" pitchFamily="34" charset="0"/>
              </a:rPr>
              <a:t>2514</a:t>
            </a:r>
          </a:p>
        </p:txBody>
      </p:sp>
      <p:sp>
        <p:nvSpPr>
          <p:cNvPr id="56335" name="Text Box 19">
            <a:extLst>
              <a:ext uri="{FF2B5EF4-FFF2-40B4-BE49-F238E27FC236}">
                <a16:creationId xmlns:a16="http://schemas.microsoft.com/office/drawing/2014/main" id="{7D3B2734-424C-4AA9-B456-A8D79526E7D2}"/>
              </a:ext>
            </a:extLst>
          </p:cNvPr>
          <p:cNvSpPr txBox="1">
            <a:spLocks noChangeArrowheads="1"/>
          </p:cNvSpPr>
          <p:nvPr/>
        </p:nvSpPr>
        <p:spPr bwMode="auto">
          <a:xfrm>
            <a:off x="6704013" y="5702300"/>
            <a:ext cx="9032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latin typeface="Tahoma" panose="020B0604030504040204" pitchFamily="34" charset="0"/>
                <a:cs typeface="Arial" panose="020B0604020202020204" pitchFamily="34" charset="0"/>
              </a:rPr>
              <a:t>2524</a:t>
            </a:r>
          </a:p>
        </p:txBody>
      </p:sp>
      <p:pic>
        <p:nvPicPr>
          <p:cNvPr id="56336" name="Picture 20" descr="Dofi_300dpi_Trans">
            <a:extLst>
              <a:ext uri="{FF2B5EF4-FFF2-40B4-BE49-F238E27FC236}">
                <a16:creationId xmlns:a16="http://schemas.microsoft.com/office/drawing/2014/main" id="{C666EEB6-5CF1-45FD-821E-E4A7CA9F89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424393">
            <a:off x="4258469" y="2799557"/>
            <a:ext cx="1125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a:extLst>
              <a:ext uri="{FF2B5EF4-FFF2-40B4-BE49-F238E27FC236}">
                <a16:creationId xmlns:a16="http://schemas.microsoft.com/office/drawing/2014/main" id="{971EC29C-EA37-48DB-AE72-5E433EFD816E}"/>
              </a:ext>
            </a:extLst>
          </p:cNvPr>
          <p:cNvSpPr>
            <a:spLocks noGrp="1" noChangeArrowheads="1"/>
          </p:cNvSpPr>
          <p:nvPr>
            <p:ph type="title"/>
          </p:nvPr>
        </p:nvSpPr>
        <p:spPr>
          <a:xfrm>
            <a:off x="457200" y="152400"/>
            <a:ext cx="8229600" cy="1139825"/>
          </a:xfrm>
        </p:spPr>
        <p:txBody>
          <a:bodyPr/>
          <a:lstStyle/>
          <a:p>
            <a:pPr eaLnBrk="1" hangingPunct="1">
              <a:defRPr/>
            </a:pPr>
            <a:r>
              <a:rPr lang="en-US" sz="4000" dirty="0"/>
              <a:t>Hays HVAC Product Line</a:t>
            </a:r>
          </a:p>
        </p:txBody>
      </p:sp>
      <p:sp>
        <p:nvSpPr>
          <p:cNvPr id="674819" name="Rectangle 3">
            <a:extLst>
              <a:ext uri="{FF2B5EF4-FFF2-40B4-BE49-F238E27FC236}">
                <a16:creationId xmlns:a16="http://schemas.microsoft.com/office/drawing/2014/main" id="{0EDEB5B7-EE18-41B6-BE98-6ACD601F07BA}"/>
              </a:ext>
            </a:extLst>
          </p:cNvPr>
          <p:cNvSpPr>
            <a:spLocks noGrp="1" noChangeArrowheads="1"/>
          </p:cNvSpPr>
          <p:nvPr>
            <p:ph idx="1"/>
          </p:nvPr>
        </p:nvSpPr>
        <p:spPr>
          <a:xfrm>
            <a:off x="228600" y="1562100"/>
            <a:ext cx="8686800" cy="5334000"/>
          </a:xfrm>
        </p:spPr>
        <p:txBody>
          <a:bodyPr/>
          <a:lstStyle/>
          <a:p>
            <a:pPr eaLnBrk="1" hangingPunct="1">
              <a:buClr>
                <a:schemeClr val="tx1"/>
              </a:buClr>
              <a:buFont typeface="Wingdings" panose="05000000000000000000" pitchFamily="2" charset="2"/>
              <a:buChar char="§"/>
              <a:defRPr/>
            </a:pPr>
            <a:r>
              <a:rPr lang="en-US" sz="3600" dirty="0"/>
              <a:t>Mesurflo® Automatic </a:t>
            </a:r>
            <a:r>
              <a:rPr lang="en-US" sz="3600" b="1" dirty="0"/>
              <a:t>Balancing Valves</a:t>
            </a:r>
          </a:p>
          <a:p>
            <a:pPr lvl="1" eaLnBrk="1" hangingPunct="1">
              <a:buClr>
                <a:schemeClr val="tx1"/>
              </a:buClr>
              <a:buFont typeface="Wingdings" panose="05000000000000000000" pitchFamily="2" charset="2"/>
              <a:buChar char="§"/>
              <a:defRPr/>
            </a:pPr>
            <a:r>
              <a:rPr lang="en-US" sz="3600" dirty="0"/>
              <a:t>Inline Valves</a:t>
            </a:r>
          </a:p>
          <a:p>
            <a:pPr marL="457200" lvl="1" indent="0" eaLnBrk="1" hangingPunct="1">
              <a:buClr>
                <a:schemeClr val="tx1"/>
              </a:buClr>
              <a:buFont typeface="Wingdings" panose="05000000000000000000" pitchFamily="2" charset="2"/>
              <a:buNone/>
              <a:defRPr/>
            </a:pPr>
            <a:r>
              <a:rPr lang="en-US" sz="3600" dirty="0"/>
              <a:t>	</a:t>
            </a:r>
            <a:r>
              <a:rPr lang="en-US" dirty="0"/>
              <a:t>(Threaded, Sweat, or Flanged – ½” to 36”)</a:t>
            </a:r>
          </a:p>
          <a:p>
            <a:pPr lvl="1" eaLnBrk="1" hangingPunct="1">
              <a:buClr>
                <a:schemeClr val="tx1"/>
              </a:buClr>
              <a:buFont typeface="Wingdings" panose="05000000000000000000" pitchFamily="2" charset="2"/>
              <a:buChar char="§"/>
              <a:defRPr/>
            </a:pPr>
            <a:r>
              <a:rPr lang="en-US" sz="3600" dirty="0"/>
              <a:t>Y-Ball Valves</a:t>
            </a:r>
          </a:p>
          <a:p>
            <a:pPr marL="457200" lvl="1" indent="0" eaLnBrk="1" hangingPunct="1">
              <a:buClr>
                <a:schemeClr val="tx1"/>
              </a:buClr>
              <a:buFont typeface="Wingdings" panose="05000000000000000000" pitchFamily="2" charset="2"/>
              <a:buNone/>
              <a:defRPr/>
            </a:pPr>
            <a:r>
              <a:rPr lang="en-US" sz="3600" dirty="0"/>
              <a:t>	</a:t>
            </a:r>
            <a:r>
              <a:rPr lang="en-US" dirty="0"/>
              <a:t>(Multiple Connection Types – ½” to 1½”)</a:t>
            </a:r>
          </a:p>
          <a:p>
            <a:pPr lvl="1" eaLnBrk="1" hangingPunct="1">
              <a:buClr>
                <a:schemeClr val="tx1"/>
              </a:buClr>
              <a:buFont typeface="Wingdings" panose="05000000000000000000" pitchFamily="2" charset="2"/>
              <a:buChar char="§"/>
              <a:defRPr/>
            </a:pPr>
            <a:r>
              <a:rPr lang="en-US" sz="3600" dirty="0"/>
              <a:t>Lead Free Valves</a:t>
            </a:r>
          </a:p>
          <a:p>
            <a:pPr marL="457200" lvl="1" indent="0" eaLnBrk="1" hangingPunct="1">
              <a:buClr>
                <a:schemeClr val="tx1"/>
              </a:buClr>
              <a:buFont typeface="Wingdings" panose="05000000000000000000" pitchFamily="2" charset="2"/>
              <a:buNone/>
              <a:defRPr/>
            </a:pPr>
            <a:r>
              <a:rPr lang="en-US" dirty="0"/>
              <a:t>	(Sweat connections – ½” to ¾”)</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3B965F2-61E3-45F2-BE73-390337D275A7}"/>
              </a:ext>
            </a:extLst>
          </p:cNvPr>
          <p:cNvSpPr>
            <a:spLocks noGrp="1" noChangeArrowheads="1"/>
          </p:cNvSpPr>
          <p:nvPr>
            <p:ph type="title"/>
          </p:nvPr>
        </p:nvSpPr>
        <p:spPr/>
        <p:txBody>
          <a:bodyPr/>
          <a:lstStyle/>
          <a:p>
            <a:pPr eaLnBrk="1" hangingPunct="1">
              <a:defRPr/>
            </a:pPr>
            <a:r>
              <a:rPr lang="en-US" altLang="en-US" sz="4000" dirty="0"/>
              <a:t>Balancing  Methods</a:t>
            </a:r>
          </a:p>
        </p:txBody>
      </p:sp>
      <p:sp>
        <p:nvSpPr>
          <p:cNvPr id="6147" name="Rectangle 3">
            <a:extLst>
              <a:ext uri="{FF2B5EF4-FFF2-40B4-BE49-F238E27FC236}">
                <a16:creationId xmlns:a16="http://schemas.microsoft.com/office/drawing/2014/main" id="{71FABD45-380D-4ED5-814D-26ACAFC1B7F0}"/>
              </a:ext>
            </a:extLst>
          </p:cNvPr>
          <p:cNvSpPr>
            <a:spLocks noGrp="1" noChangeArrowheads="1"/>
          </p:cNvSpPr>
          <p:nvPr>
            <p:ph idx="1"/>
          </p:nvPr>
        </p:nvSpPr>
        <p:spPr>
          <a:xfrm>
            <a:off x="685800" y="2971800"/>
            <a:ext cx="7924800" cy="533400"/>
          </a:xfrm>
        </p:spPr>
        <p:txBody>
          <a:bodyPr>
            <a:normAutofit fontScale="92500" lnSpcReduction="20000"/>
          </a:bodyPr>
          <a:lstStyle/>
          <a:p>
            <a:pPr algn="ctr" eaLnBrk="1" hangingPunct="1">
              <a:buFontTx/>
              <a:buNone/>
              <a:defRPr/>
            </a:pPr>
            <a:r>
              <a:rPr lang="en-US" altLang="en-US" sz="3600" dirty="0"/>
              <a:t>Balancing Methods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555E-8C87-49D4-B943-5095FE63BC73}"/>
              </a:ext>
            </a:extLst>
          </p:cNvPr>
          <p:cNvSpPr>
            <a:spLocks noGrp="1"/>
          </p:cNvSpPr>
          <p:nvPr>
            <p:ph type="title"/>
          </p:nvPr>
        </p:nvSpPr>
        <p:spPr/>
        <p:txBody>
          <a:bodyPr/>
          <a:lstStyle/>
          <a:p>
            <a:pPr>
              <a:defRPr/>
            </a:pPr>
            <a:r>
              <a:rPr lang="en-US" dirty="0"/>
              <a:t>Piping Packages and Hose Kits</a:t>
            </a:r>
          </a:p>
        </p:txBody>
      </p:sp>
      <p:pic>
        <p:nvPicPr>
          <p:cNvPr id="60419" name="Content Placeholder 3">
            <a:extLst>
              <a:ext uri="{FF2B5EF4-FFF2-40B4-BE49-F238E27FC236}">
                <a16:creationId xmlns:a16="http://schemas.microsoft.com/office/drawing/2014/main" id="{C6723CA7-F7B4-4CA1-A75F-FACBE486D8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287463"/>
            <a:ext cx="3581400" cy="5426075"/>
          </a:xfrm>
        </p:spPr>
      </p:pic>
      <p:sp>
        <p:nvSpPr>
          <p:cNvPr id="6" name="Rectangle 3">
            <a:extLst>
              <a:ext uri="{FF2B5EF4-FFF2-40B4-BE49-F238E27FC236}">
                <a16:creationId xmlns:a16="http://schemas.microsoft.com/office/drawing/2014/main" id="{959D6ABD-3557-4D6B-A141-D12F0F9B52A0}"/>
              </a:ext>
            </a:extLst>
          </p:cNvPr>
          <p:cNvSpPr txBox="1">
            <a:spLocks noChangeArrowheads="1"/>
          </p:cNvSpPr>
          <p:nvPr/>
        </p:nvSpPr>
        <p:spPr>
          <a:xfrm>
            <a:off x="3810000" y="1524000"/>
            <a:ext cx="5334000" cy="4602163"/>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eaLnBrk="1" hangingPunct="1">
              <a:buClr>
                <a:schemeClr val="tx1"/>
              </a:buClr>
              <a:buFont typeface="Wingdings" pitchFamily="2" charset="2"/>
              <a:buChar char="§"/>
              <a:defRPr/>
            </a:pPr>
            <a:r>
              <a:rPr lang="en-US" sz="2400" kern="0" dirty="0"/>
              <a:t>Fully Assembled</a:t>
            </a:r>
          </a:p>
          <a:p>
            <a:pPr eaLnBrk="1" hangingPunct="1">
              <a:buClr>
                <a:schemeClr val="tx1"/>
              </a:buClr>
              <a:buFont typeface="Wingdings" pitchFamily="2" charset="2"/>
              <a:buChar char="§"/>
              <a:defRPr/>
            </a:pPr>
            <a:r>
              <a:rPr lang="en-US" sz="2400" kern="0" dirty="0"/>
              <a:t>Pressure and Leak Tested</a:t>
            </a:r>
          </a:p>
          <a:p>
            <a:pPr lvl="1" eaLnBrk="1" hangingPunct="1">
              <a:buClr>
                <a:schemeClr val="tx1"/>
              </a:buClr>
              <a:buFont typeface="Wingdings" pitchFamily="2" charset="2"/>
              <a:buChar char="§"/>
              <a:defRPr/>
            </a:pPr>
            <a:r>
              <a:rPr lang="en-US" sz="2000" kern="0" dirty="0"/>
              <a:t>Every Piping Package, Hose Kit, Balancing Valve, and Individual Hose</a:t>
            </a:r>
            <a:endParaRPr lang="en-US" sz="2400" kern="0" dirty="0"/>
          </a:p>
          <a:p>
            <a:pPr eaLnBrk="1" hangingPunct="1">
              <a:buClr>
                <a:schemeClr val="tx1"/>
              </a:buClr>
              <a:buFont typeface="Wingdings" pitchFamily="2" charset="2"/>
              <a:buChar char="§"/>
              <a:defRPr/>
            </a:pPr>
            <a:r>
              <a:rPr lang="en-US" sz="2400" kern="0" dirty="0"/>
              <a:t>PPs Shrink Wrapped to Cardboard</a:t>
            </a:r>
          </a:p>
          <a:p>
            <a:pPr eaLnBrk="1" hangingPunct="1">
              <a:buClr>
                <a:schemeClr val="tx1"/>
              </a:buClr>
              <a:buFont typeface="Wingdings" pitchFamily="2" charset="2"/>
              <a:buChar char="§"/>
              <a:defRPr/>
            </a:pPr>
            <a:r>
              <a:rPr lang="en-US" sz="2400" kern="0" dirty="0"/>
              <a:t>Tagged per unit schedule/flow rate</a:t>
            </a:r>
          </a:p>
          <a:p>
            <a:pPr eaLnBrk="1" hangingPunct="1">
              <a:buClr>
                <a:schemeClr val="tx1"/>
              </a:buClr>
              <a:buFont typeface="Wingdings" pitchFamily="2" charset="2"/>
              <a:buChar char="§"/>
              <a:defRPr/>
            </a:pPr>
            <a:r>
              <a:rPr lang="en-US" sz="2400" kern="0" dirty="0"/>
              <a:t>HKs Zip Tied </a:t>
            </a:r>
          </a:p>
          <a:p>
            <a:pPr eaLnBrk="1" hangingPunct="1">
              <a:buClr>
                <a:schemeClr val="tx1"/>
              </a:buClr>
              <a:buFont typeface="Wingdings" pitchFamily="2" charset="2"/>
              <a:buChar char="§"/>
              <a:defRPr/>
            </a:pPr>
            <a:r>
              <a:rPr lang="en-US" sz="2400" kern="0" dirty="0"/>
              <a:t>Custom Solutions Available</a:t>
            </a:r>
          </a:p>
          <a:p>
            <a:pPr lvl="1" eaLnBrk="1" hangingPunct="1">
              <a:buClr>
                <a:schemeClr val="tx1"/>
              </a:buClr>
              <a:buFont typeface="Wingdings" pitchFamily="2" charset="2"/>
              <a:buChar char="§"/>
              <a:defRPr/>
            </a:pPr>
            <a:r>
              <a:rPr lang="en-US" sz="2000" kern="0" dirty="0"/>
              <a:t>Components</a:t>
            </a:r>
          </a:p>
          <a:p>
            <a:pPr lvl="1" eaLnBrk="1" hangingPunct="1">
              <a:buClr>
                <a:schemeClr val="tx1"/>
              </a:buClr>
              <a:buFont typeface="Wingdings" pitchFamily="2" charset="2"/>
              <a:buChar char="§"/>
              <a:defRPr/>
            </a:pPr>
            <a:r>
              <a:rPr lang="en-US" sz="2000" kern="0" dirty="0"/>
              <a:t>Inventor Designs</a:t>
            </a:r>
          </a:p>
          <a:p>
            <a:pPr lvl="1" eaLnBrk="1" hangingPunct="1">
              <a:buClr>
                <a:schemeClr val="tx1"/>
              </a:buClr>
              <a:buFont typeface="Wingdings" pitchFamily="2" charset="2"/>
              <a:buChar char="§"/>
              <a:defRPr/>
            </a:pPr>
            <a:r>
              <a:rPr lang="en-US" sz="2000" kern="0" dirty="0"/>
              <a:t>Submittals</a:t>
            </a:r>
          </a:p>
          <a:p>
            <a:pPr marL="0" indent="0" eaLnBrk="1" hangingPunct="1">
              <a:buClr>
                <a:schemeClr val="tx1"/>
              </a:buClr>
              <a:buFont typeface="Wingdings" pitchFamily="2" charset="2"/>
              <a:buNone/>
              <a:defRPr/>
            </a:pPr>
            <a:endParaRPr lang="en-US" sz="2400" kern="0" dirty="0"/>
          </a:p>
          <a:p>
            <a:pPr eaLnBrk="1" hangingPunct="1">
              <a:buClr>
                <a:schemeClr val="tx1"/>
              </a:buClr>
              <a:buFont typeface="Wingdings" pitchFamily="2" charset="2"/>
              <a:buChar char="§"/>
              <a:defRPr/>
            </a:pPr>
            <a:endParaRPr lang="en-US" sz="2400" kern="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7E60A-0FC4-4ED5-8423-05C3C71818B7}"/>
              </a:ext>
            </a:extLst>
          </p:cNvPr>
          <p:cNvSpPr>
            <a:spLocks noGrp="1"/>
          </p:cNvSpPr>
          <p:nvPr>
            <p:ph idx="1"/>
          </p:nvPr>
        </p:nvSpPr>
        <p:spPr>
          <a:xfrm>
            <a:off x="544513" y="1222375"/>
            <a:ext cx="7673975" cy="4351338"/>
          </a:xfrm>
        </p:spPr>
        <p:txBody>
          <a:bodyPr/>
          <a:lstStyle/>
          <a:p>
            <a:pPr>
              <a:defRPr/>
            </a:pPr>
            <a:r>
              <a:rPr lang="en-US" sz="2800" dirty="0"/>
              <a:t>Chilled Beams, WSHP, Watersource VRF</a:t>
            </a:r>
          </a:p>
          <a:p>
            <a:pPr>
              <a:defRPr/>
            </a:pPr>
            <a:r>
              <a:rPr lang="en-US" sz="2800" dirty="0"/>
              <a:t>Mesurflo Automatic Flow Control Valve</a:t>
            </a:r>
          </a:p>
          <a:p>
            <a:pPr>
              <a:defRPr/>
            </a:pPr>
            <a:r>
              <a:rPr lang="en-US" sz="2800" dirty="0"/>
              <a:t>Stainless Steel Hoses, 400 psi rated</a:t>
            </a:r>
          </a:p>
          <a:p>
            <a:pPr>
              <a:defRPr/>
            </a:pPr>
            <a:r>
              <a:rPr lang="en-US" sz="2800" dirty="0"/>
              <a:t>Custom hose lengths and connection types available</a:t>
            </a:r>
          </a:p>
          <a:p>
            <a:pPr marL="0" indent="0">
              <a:buFont typeface="Arial" panose="020B0604020202020204" pitchFamily="34" charset="0"/>
              <a:buNone/>
              <a:defRPr/>
            </a:pPr>
            <a:endParaRPr lang="en-US" sz="2800" dirty="0"/>
          </a:p>
        </p:txBody>
      </p:sp>
      <p:pic>
        <p:nvPicPr>
          <p:cNvPr id="62467" name="Picture 4" descr="Untitled-1">
            <a:extLst>
              <a:ext uri="{FF2B5EF4-FFF2-40B4-BE49-F238E27FC236}">
                <a16:creationId xmlns:a16="http://schemas.microsoft.com/office/drawing/2014/main" id="{75435A21-4EF6-491B-A6F8-041FBDCA0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30114" flipH="1">
            <a:off x="2030413" y="2419350"/>
            <a:ext cx="4887912"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750FD255-9C76-4B3C-BF5B-0C10F32D4E87}"/>
              </a:ext>
            </a:extLst>
          </p:cNvPr>
          <p:cNvSpPr txBox="1">
            <a:spLocks noRot="1" noChangeArrowheads="1"/>
          </p:cNvSpPr>
          <p:nvPr/>
        </p:nvSpPr>
        <p:spPr bwMode="auto">
          <a:xfrm>
            <a:off x="457200" y="274638"/>
            <a:ext cx="7848600" cy="944562"/>
          </a:xfrm>
          <a:prstGeom prst="rect">
            <a:avLst/>
          </a:prstGeom>
        </p:spPr>
        <p:txBody>
          <a:bodyPr anchor="ctr">
            <a:normAutofit/>
          </a:bodyPr>
          <a:lstStyle>
            <a:lvl1pPr defTabSz="685800" eaLnBrk="1" fontAlgn="auto" hangingPunct="1">
              <a:lnSpc>
                <a:spcPct val="90000"/>
              </a:lnSpc>
              <a:spcAft>
                <a:spcPts val="0"/>
              </a:spcAft>
              <a:defRPr sz="40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Calibri Light" panose="020F0302020204030204" pitchFamily="34" charset="0"/>
                <a:ea typeface="+mj-ea"/>
                <a:cs typeface="+mj-cs"/>
              </a:defRPr>
            </a:lvl1pPr>
            <a:lvl2pPr defTabSz="685800">
              <a:lnSpc>
                <a:spcPct val="90000"/>
              </a:lnSpc>
              <a:defRPr sz="4400">
                <a:latin typeface="Corbel" panose="020B0503020204020204" pitchFamily="34" charset="0"/>
              </a:defRPr>
            </a:lvl2pPr>
            <a:lvl3pPr defTabSz="685800">
              <a:lnSpc>
                <a:spcPct val="90000"/>
              </a:lnSpc>
              <a:defRPr sz="4400">
                <a:latin typeface="Corbel" panose="020B0503020204020204" pitchFamily="34" charset="0"/>
              </a:defRPr>
            </a:lvl3pPr>
            <a:lvl4pPr defTabSz="685800">
              <a:lnSpc>
                <a:spcPct val="90000"/>
              </a:lnSpc>
              <a:defRPr sz="4400">
                <a:latin typeface="Corbel" panose="020B0503020204020204" pitchFamily="34" charset="0"/>
              </a:defRPr>
            </a:lvl4pPr>
            <a:lvl5pPr defTabSz="685800">
              <a:lnSpc>
                <a:spcPct val="90000"/>
              </a:lnSpc>
              <a:defRPr sz="4400">
                <a:latin typeface="Corbel" panose="020B0503020204020204" pitchFamily="34" charset="0"/>
              </a:defRPr>
            </a:lvl5pPr>
            <a:lvl6pPr marL="457200" defTabSz="685800" fontAlgn="base">
              <a:lnSpc>
                <a:spcPct val="90000"/>
              </a:lnSpc>
              <a:spcBef>
                <a:spcPct val="0"/>
              </a:spcBef>
              <a:spcAft>
                <a:spcPct val="0"/>
              </a:spcAft>
              <a:defRPr sz="4400">
                <a:latin typeface="Corbel" panose="020B0503020204020204" pitchFamily="34" charset="0"/>
              </a:defRPr>
            </a:lvl6pPr>
            <a:lvl7pPr marL="914400" defTabSz="685800" fontAlgn="base">
              <a:lnSpc>
                <a:spcPct val="90000"/>
              </a:lnSpc>
              <a:spcBef>
                <a:spcPct val="0"/>
              </a:spcBef>
              <a:spcAft>
                <a:spcPct val="0"/>
              </a:spcAft>
              <a:defRPr sz="4400">
                <a:latin typeface="Corbel" panose="020B0503020204020204" pitchFamily="34" charset="0"/>
              </a:defRPr>
            </a:lvl7pPr>
            <a:lvl8pPr marL="1371600" defTabSz="685800" fontAlgn="base">
              <a:lnSpc>
                <a:spcPct val="90000"/>
              </a:lnSpc>
              <a:spcBef>
                <a:spcPct val="0"/>
              </a:spcBef>
              <a:spcAft>
                <a:spcPct val="0"/>
              </a:spcAft>
              <a:defRPr sz="4400">
                <a:latin typeface="Corbel" panose="020B0503020204020204" pitchFamily="34" charset="0"/>
              </a:defRPr>
            </a:lvl8pPr>
            <a:lvl9pPr marL="1828800" defTabSz="685800" fontAlgn="base">
              <a:lnSpc>
                <a:spcPct val="90000"/>
              </a:lnSpc>
              <a:spcBef>
                <a:spcPct val="0"/>
              </a:spcBef>
              <a:spcAft>
                <a:spcPct val="0"/>
              </a:spcAft>
              <a:defRPr sz="4400">
                <a:latin typeface="Corbel" panose="020B0503020204020204" pitchFamily="34" charset="0"/>
              </a:defRPr>
            </a:lvl9pPr>
          </a:lstStyle>
          <a:p>
            <a:pPr>
              <a:defRPr/>
            </a:pPr>
            <a:r>
              <a:rPr lang="en-US" dirty="0"/>
              <a:t>Hose Kits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3E49-C7E3-47C1-AC06-5AB17C6909A7}"/>
              </a:ext>
            </a:extLst>
          </p:cNvPr>
          <p:cNvSpPr>
            <a:spLocks noGrp="1"/>
          </p:cNvSpPr>
          <p:nvPr>
            <p:ph type="title"/>
          </p:nvPr>
        </p:nvSpPr>
        <p:spPr/>
        <p:txBody>
          <a:bodyPr/>
          <a:lstStyle/>
          <a:p>
            <a:pPr>
              <a:defRPr/>
            </a:pPr>
            <a:r>
              <a:rPr lang="en-US" dirty="0"/>
              <a:t>Hays Fluid Controls </a:t>
            </a:r>
          </a:p>
        </p:txBody>
      </p:sp>
      <p:sp>
        <p:nvSpPr>
          <p:cNvPr id="3" name="Content Placeholder 2">
            <a:extLst>
              <a:ext uri="{FF2B5EF4-FFF2-40B4-BE49-F238E27FC236}">
                <a16:creationId xmlns:a16="http://schemas.microsoft.com/office/drawing/2014/main" id="{33F22C85-024D-4164-982D-926E693ABBEA}"/>
              </a:ext>
            </a:extLst>
          </p:cNvPr>
          <p:cNvSpPr>
            <a:spLocks noGrp="1"/>
          </p:cNvSpPr>
          <p:nvPr>
            <p:ph idx="1"/>
          </p:nvPr>
        </p:nvSpPr>
        <p:spPr>
          <a:xfrm>
            <a:off x="628650" y="1371600"/>
            <a:ext cx="7675563" cy="4351338"/>
          </a:xfrm>
        </p:spPr>
        <p:txBody>
          <a:bodyPr>
            <a:noAutofit/>
          </a:bodyPr>
          <a:lstStyle/>
          <a:p>
            <a:pPr>
              <a:defRPr/>
            </a:pPr>
            <a:r>
              <a:rPr lang="en-US" sz="2600" dirty="0"/>
              <a:t>Pre/Post Sale Support</a:t>
            </a:r>
          </a:p>
          <a:p>
            <a:pPr lvl="1">
              <a:defRPr/>
            </a:pPr>
            <a:r>
              <a:rPr lang="en-US" sz="2600" dirty="0"/>
              <a:t>Regional Technical Manager </a:t>
            </a:r>
          </a:p>
          <a:p>
            <a:pPr lvl="1">
              <a:defRPr/>
            </a:pPr>
            <a:r>
              <a:rPr lang="en-US" sz="2600" dirty="0"/>
              <a:t>Application Engineering </a:t>
            </a:r>
          </a:p>
          <a:p>
            <a:pPr lvl="1">
              <a:defRPr/>
            </a:pPr>
            <a:r>
              <a:rPr lang="en-US" sz="2600" dirty="0"/>
              <a:t>Customer Service </a:t>
            </a:r>
          </a:p>
          <a:p>
            <a:pPr lvl="1">
              <a:defRPr/>
            </a:pPr>
            <a:r>
              <a:rPr lang="en-US" sz="2600" dirty="0"/>
              <a:t>Engineering Team </a:t>
            </a:r>
          </a:p>
          <a:p>
            <a:pPr lvl="1">
              <a:defRPr/>
            </a:pPr>
            <a:r>
              <a:rPr lang="en-US" sz="2600" dirty="0"/>
              <a:t>Quality Team </a:t>
            </a:r>
          </a:p>
          <a:p>
            <a:pPr>
              <a:defRPr/>
            </a:pPr>
            <a:r>
              <a:rPr lang="en-US" sz="2600" dirty="0"/>
              <a:t>99.7% on time delivery rate</a:t>
            </a:r>
          </a:p>
          <a:p>
            <a:pPr>
              <a:defRPr/>
            </a:pPr>
            <a:r>
              <a:rPr lang="en-US" sz="2600" dirty="0"/>
              <a:t>Expedited Manufacturing –  5 Day Typical Lead Time</a:t>
            </a:r>
          </a:p>
          <a:p>
            <a:pPr lvl="1">
              <a:defRPr/>
            </a:pPr>
            <a:r>
              <a:rPr lang="en-US" sz="2400" dirty="0"/>
              <a:t>24 and 48 Hour Quick Ship Program</a:t>
            </a:r>
            <a:endParaRPr lang="en-US" sz="2200" dirty="0"/>
          </a:p>
          <a:p>
            <a:pPr marL="0" indent="0">
              <a:buFont typeface="Wingdings" panose="05000000000000000000" pitchFamily="2" charset="2"/>
              <a:buNone/>
              <a:defRPr/>
            </a:pPr>
            <a:endParaRPr lang="en-US" sz="2600"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AC5B-2D54-48C1-B1FF-F21872DCCC6B}"/>
              </a:ext>
            </a:extLst>
          </p:cNvPr>
          <p:cNvSpPr>
            <a:spLocks noGrp="1"/>
          </p:cNvSpPr>
          <p:nvPr>
            <p:ph type="title"/>
          </p:nvPr>
        </p:nvSpPr>
        <p:spPr/>
        <p:txBody>
          <a:bodyPr/>
          <a:lstStyle/>
          <a:p>
            <a:pPr>
              <a:defRPr/>
            </a:pPr>
            <a:r>
              <a:rPr lang="en-US" dirty="0"/>
              <a:t>Save Time, Less Work</a:t>
            </a:r>
          </a:p>
        </p:txBody>
      </p:sp>
      <p:sp>
        <p:nvSpPr>
          <p:cNvPr id="3" name="Content Placeholder 2">
            <a:extLst>
              <a:ext uri="{FF2B5EF4-FFF2-40B4-BE49-F238E27FC236}">
                <a16:creationId xmlns:a16="http://schemas.microsoft.com/office/drawing/2014/main" id="{D85C833F-8450-4E4B-9ED3-15BECA30D38A}"/>
              </a:ext>
            </a:extLst>
          </p:cNvPr>
          <p:cNvSpPr>
            <a:spLocks noGrp="1"/>
          </p:cNvSpPr>
          <p:nvPr>
            <p:ph idx="1"/>
          </p:nvPr>
        </p:nvSpPr>
        <p:spPr/>
        <p:txBody>
          <a:bodyPr>
            <a:normAutofit/>
          </a:bodyPr>
          <a:lstStyle/>
          <a:p>
            <a:pPr>
              <a:defRPr/>
            </a:pPr>
            <a:r>
              <a:rPr lang="en-US" sz="2800" dirty="0"/>
              <a:t>Hays Fluid Controls Applications Engineers can do the work</a:t>
            </a:r>
          </a:p>
          <a:p>
            <a:pPr lvl="1">
              <a:defRPr/>
            </a:pPr>
            <a:r>
              <a:rPr lang="en-US" dirty="0"/>
              <a:t>Schedules</a:t>
            </a:r>
          </a:p>
          <a:p>
            <a:pPr lvl="1">
              <a:defRPr/>
            </a:pPr>
            <a:r>
              <a:rPr lang="en-US" dirty="0"/>
              <a:t>Piping Details</a:t>
            </a:r>
          </a:p>
          <a:p>
            <a:pPr lvl="1">
              <a:defRPr/>
            </a:pPr>
            <a:r>
              <a:rPr lang="en-US" dirty="0"/>
              <a:t>Specifications </a:t>
            </a:r>
          </a:p>
          <a:p>
            <a:pPr>
              <a:defRPr/>
            </a:pPr>
            <a:endParaRPr lang="en-US" sz="2800" b="1" dirty="0"/>
          </a:p>
          <a:p>
            <a:pPr>
              <a:defRPr/>
            </a:pPr>
            <a:r>
              <a:rPr lang="en-US" sz="2800" b="1" dirty="0"/>
              <a:t>Or you can use the Online Price Guide (OPG)</a:t>
            </a:r>
          </a:p>
          <a:p>
            <a:pPr>
              <a:defRPr/>
            </a:pPr>
            <a:endParaRPr lang="en-US" sz="28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198B-3D8C-4C60-A1CD-B7C0506EC461}"/>
              </a:ext>
            </a:extLst>
          </p:cNvPr>
          <p:cNvSpPr>
            <a:spLocks noGrp="1"/>
          </p:cNvSpPr>
          <p:nvPr>
            <p:ph type="title"/>
          </p:nvPr>
        </p:nvSpPr>
        <p:spPr>
          <a:xfrm>
            <a:off x="333375" y="365125"/>
            <a:ext cx="8181975" cy="1325563"/>
          </a:xfrm>
        </p:spPr>
        <p:txBody>
          <a:bodyPr/>
          <a:lstStyle/>
          <a:p>
            <a:pPr>
              <a:defRPr/>
            </a:pPr>
            <a:r>
              <a:rPr lang="en-US" sz="4000" dirty="0"/>
              <a:t>Manual Balancing Valves</a:t>
            </a:r>
          </a:p>
        </p:txBody>
      </p:sp>
      <p:pic>
        <p:nvPicPr>
          <p:cNvPr id="25603" name="Content Placeholder 3">
            <a:extLst>
              <a:ext uri="{FF2B5EF4-FFF2-40B4-BE49-F238E27FC236}">
                <a16:creationId xmlns:a16="http://schemas.microsoft.com/office/drawing/2014/main" id="{98B99728-B563-434C-8FF5-B21AEAB2EF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5438" y="1690688"/>
            <a:ext cx="8426450" cy="4343400"/>
          </a:xfr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1ADB-7978-4AC7-A1E5-2237F9162B16}"/>
              </a:ext>
            </a:extLst>
          </p:cNvPr>
          <p:cNvSpPr>
            <a:spLocks noGrp="1"/>
          </p:cNvSpPr>
          <p:nvPr>
            <p:ph type="title"/>
          </p:nvPr>
        </p:nvSpPr>
        <p:spPr>
          <a:xfrm>
            <a:off x="381000" y="198438"/>
            <a:ext cx="8610600" cy="1325562"/>
          </a:xfrm>
        </p:spPr>
        <p:txBody>
          <a:bodyPr/>
          <a:lstStyle/>
          <a:p>
            <a:pPr>
              <a:defRPr/>
            </a:pPr>
            <a:r>
              <a:rPr lang="en-US" sz="3800" dirty="0"/>
              <a:t>Spring Type Automatic Flow Control Valves</a:t>
            </a:r>
          </a:p>
        </p:txBody>
      </p:sp>
      <p:pic>
        <p:nvPicPr>
          <p:cNvPr id="27651" name="Content Placeholder 3">
            <a:extLst>
              <a:ext uri="{FF2B5EF4-FFF2-40B4-BE49-F238E27FC236}">
                <a16:creationId xmlns:a16="http://schemas.microsoft.com/office/drawing/2014/main" id="{A1D64B98-31C0-4327-ABB6-44F3C0F363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9217" y="1524000"/>
            <a:ext cx="8128324" cy="4388117"/>
          </a:xfr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9624-E696-4770-B89E-8336AE2B419D}"/>
              </a:ext>
            </a:extLst>
          </p:cNvPr>
          <p:cNvSpPr>
            <a:spLocks noGrp="1"/>
          </p:cNvSpPr>
          <p:nvPr>
            <p:ph type="title"/>
          </p:nvPr>
        </p:nvSpPr>
        <p:spPr>
          <a:xfrm>
            <a:off x="228600" y="76200"/>
            <a:ext cx="9220200" cy="1325563"/>
          </a:xfrm>
        </p:spPr>
        <p:txBody>
          <a:bodyPr/>
          <a:lstStyle/>
          <a:p>
            <a:pPr>
              <a:defRPr/>
            </a:pPr>
            <a:r>
              <a:rPr lang="en-US" sz="3400" dirty="0"/>
              <a:t>Diaphragm Orifice Automatic Flow Control Valves </a:t>
            </a:r>
          </a:p>
        </p:txBody>
      </p:sp>
      <p:pic>
        <p:nvPicPr>
          <p:cNvPr id="29699" name="Content Placeholder 3">
            <a:extLst>
              <a:ext uri="{FF2B5EF4-FFF2-40B4-BE49-F238E27FC236}">
                <a16:creationId xmlns:a16="http://schemas.microsoft.com/office/drawing/2014/main" id="{3AC8B2C3-5DC3-41E8-817D-DE213B1AE5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906" r="12659" b="705"/>
          <a:stretch>
            <a:fillRect/>
          </a:stretch>
        </p:blipFill>
        <p:spPr>
          <a:xfrm>
            <a:off x="661617" y="1289468"/>
            <a:ext cx="7821518" cy="4699762"/>
          </a:xfr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45C6F7-B92A-42D5-ACA0-FD130644E5D3}"/>
              </a:ext>
            </a:extLst>
          </p:cNvPr>
          <p:cNvSpPr>
            <a:spLocks noGrp="1" noChangeArrowheads="1"/>
          </p:cNvSpPr>
          <p:nvPr>
            <p:ph type="title"/>
          </p:nvPr>
        </p:nvSpPr>
        <p:spPr/>
        <p:txBody>
          <a:bodyPr/>
          <a:lstStyle/>
          <a:p>
            <a:pPr eaLnBrk="1" hangingPunct="1">
              <a:defRPr/>
            </a:pPr>
            <a:r>
              <a:rPr lang="en-US" altLang="en-US" sz="4000" dirty="0"/>
              <a:t>Balancing  Methods</a:t>
            </a:r>
          </a:p>
        </p:txBody>
      </p:sp>
      <p:sp>
        <p:nvSpPr>
          <p:cNvPr id="6147" name="Rectangle 3">
            <a:extLst>
              <a:ext uri="{FF2B5EF4-FFF2-40B4-BE49-F238E27FC236}">
                <a16:creationId xmlns:a16="http://schemas.microsoft.com/office/drawing/2014/main" id="{3D28DAEE-7446-4E73-8737-BC394C2205EA}"/>
              </a:ext>
            </a:extLst>
          </p:cNvPr>
          <p:cNvSpPr>
            <a:spLocks noGrp="1" noChangeArrowheads="1"/>
          </p:cNvSpPr>
          <p:nvPr>
            <p:ph idx="1"/>
          </p:nvPr>
        </p:nvSpPr>
        <p:spPr>
          <a:xfrm>
            <a:off x="685800" y="2971800"/>
            <a:ext cx="7924800" cy="533400"/>
          </a:xfrm>
        </p:spPr>
        <p:txBody>
          <a:bodyPr>
            <a:normAutofit fontScale="92500" lnSpcReduction="20000"/>
          </a:bodyPr>
          <a:lstStyle/>
          <a:p>
            <a:pPr algn="ctr" eaLnBrk="1" hangingPunct="1">
              <a:buFontTx/>
              <a:buNone/>
              <a:defRPr/>
            </a:pPr>
            <a:r>
              <a:rPr lang="en-US" altLang="en-US" sz="3600" dirty="0"/>
              <a:t>Test &amp; Balance (TAB) Process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C482DA7-2B11-4A6E-8968-C6AB5462A7F5}"/>
              </a:ext>
            </a:extLst>
          </p:cNvPr>
          <p:cNvSpPr>
            <a:spLocks noGrp="1" noChangeArrowheads="1"/>
          </p:cNvSpPr>
          <p:nvPr>
            <p:ph type="title"/>
          </p:nvPr>
        </p:nvSpPr>
        <p:spPr/>
        <p:txBody>
          <a:bodyPr/>
          <a:lstStyle/>
          <a:p>
            <a:pPr eaLnBrk="1" hangingPunct="1">
              <a:defRPr/>
            </a:pPr>
            <a:r>
              <a:rPr lang="en-US" sz="4000" dirty="0"/>
              <a:t>Manual Balance Valve System</a:t>
            </a:r>
          </a:p>
        </p:txBody>
      </p:sp>
      <p:pic>
        <p:nvPicPr>
          <p:cNvPr id="33795" name="Picture 3" descr="Manual balance system">
            <a:extLst>
              <a:ext uri="{FF2B5EF4-FFF2-40B4-BE49-F238E27FC236}">
                <a16:creationId xmlns:a16="http://schemas.microsoft.com/office/drawing/2014/main" id="{A4F2A11B-FB6D-4A32-A38D-5CF9CF7BD8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28800"/>
            <a:ext cx="8229600" cy="391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a:extLst>
              <a:ext uri="{FF2B5EF4-FFF2-40B4-BE49-F238E27FC236}">
                <a16:creationId xmlns:a16="http://schemas.microsoft.com/office/drawing/2014/main" id="{F7FA92CF-FDB2-4E1E-8D71-CC10ABED7F8A}"/>
              </a:ext>
            </a:extLst>
          </p:cNvPr>
          <p:cNvSpPr txBox="1">
            <a:spLocks noChangeArrowheads="1"/>
          </p:cNvSpPr>
          <p:nvPr/>
        </p:nvSpPr>
        <p:spPr bwMode="auto">
          <a:xfrm>
            <a:off x="3810000" y="4371975"/>
            <a:ext cx="4886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Char char="•"/>
            </a:pPr>
            <a:r>
              <a:rPr lang="en-US" altLang="en-US" sz="2400" b="1">
                <a:solidFill>
                  <a:srgbClr val="000000"/>
                </a:solidFill>
                <a:cs typeface="Arial" panose="020B0604020202020204" pitchFamily="34" charset="0"/>
              </a:rPr>
              <a:t>Manual Balance = No Balancing</a:t>
            </a:r>
          </a:p>
          <a:p>
            <a:pPr lvl="1">
              <a:spcBef>
                <a:spcPct val="0"/>
              </a:spcBef>
              <a:buClrTx/>
              <a:buSzTx/>
              <a:buFont typeface="Arial" panose="020B0604020202020204" pitchFamily="34" charset="0"/>
              <a:buChar char="–"/>
            </a:pPr>
            <a:r>
              <a:rPr lang="en-US" altLang="en-US" sz="2000" b="1">
                <a:solidFill>
                  <a:srgbClr val="000000"/>
                </a:solidFill>
                <a:cs typeface="Arial" panose="020B0604020202020204" pitchFamily="34" charset="0"/>
              </a:rPr>
              <a:t> Balanced at 100% Design Flow</a:t>
            </a:r>
          </a:p>
          <a:p>
            <a:pPr lvl="1">
              <a:spcBef>
                <a:spcPct val="0"/>
              </a:spcBef>
              <a:buClrTx/>
              <a:buSzTx/>
              <a:buFont typeface="Arial" panose="020B0604020202020204" pitchFamily="34" charset="0"/>
              <a:buChar char="–"/>
            </a:pPr>
            <a:r>
              <a:rPr lang="en-US" altLang="en-US" sz="2000" b="1">
                <a:solidFill>
                  <a:srgbClr val="000000"/>
                </a:solidFill>
                <a:cs typeface="Arial" panose="020B0604020202020204" pitchFamily="34" charset="0"/>
              </a:rPr>
              <a:t> Unbalanced at ALL Other Flows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0797FD0-4146-4CA6-A471-ECC08A955C0B}"/>
              </a:ext>
            </a:extLst>
          </p:cNvPr>
          <p:cNvSpPr>
            <a:spLocks noGrp="1" noChangeArrowheads="1"/>
          </p:cNvSpPr>
          <p:nvPr>
            <p:ph type="title"/>
          </p:nvPr>
        </p:nvSpPr>
        <p:spPr>
          <a:xfrm>
            <a:off x="228600" y="277813"/>
            <a:ext cx="8763000" cy="1139825"/>
          </a:xfrm>
        </p:spPr>
        <p:txBody>
          <a:bodyPr/>
          <a:lstStyle/>
          <a:p>
            <a:pPr eaLnBrk="1" hangingPunct="1">
              <a:defRPr/>
            </a:pPr>
            <a:r>
              <a:rPr lang="en-US" sz="4000"/>
              <a:t>Automatic Flow Control Valve System</a:t>
            </a:r>
          </a:p>
        </p:txBody>
      </p:sp>
      <p:pic>
        <p:nvPicPr>
          <p:cNvPr id="35843" name="Picture 3" descr="Auto balance system">
            <a:extLst>
              <a:ext uri="{FF2B5EF4-FFF2-40B4-BE49-F238E27FC236}">
                <a16:creationId xmlns:a16="http://schemas.microsoft.com/office/drawing/2014/main" id="{32F54F33-939B-4409-8D80-D660DEDC19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968500"/>
            <a:ext cx="8229600"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887D886-0934-449E-A878-BF972C61AB61}"/>
              </a:ext>
            </a:extLst>
          </p:cNvPr>
          <p:cNvSpPr>
            <a:spLocks noGrp="1" noChangeArrowheads="1"/>
          </p:cNvSpPr>
          <p:nvPr>
            <p:ph type="title"/>
          </p:nvPr>
        </p:nvSpPr>
        <p:spPr/>
        <p:txBody>
          <a:bodyPr/>
          <a:lstStyle/>
          <a:p>
            <a:pPr eaLnBrk="1" hangingPunct="1">
              <a:defRPr/>
            </a:pPr>
            <a:r>
              <a:rPr lang="en-US" altLang="en-US" sz="4000" dirty="0"/>
              <a:t>Balancing  Methods</a:t>
            </a:r>
          </a:p>
        </p:txBody>
      </p:sp>
      <p:sp>
        <p:nvSpPr>
          <p:cNvPr id="6147" name="Rectangle 3">
            <a:extLst>
              <a:ext uri="{FF2B5EF4-FFF2-40B4-BE49-F238E27FC236}">
                <a16:creationId xmlns:a16="http://schemas.microsoft.com/office/drawing/2014/main" id="{BF8F4CD8-1A4D-46E1-8899-A3BE33863AAC}"/>
              </a:ext>
            </a:extLst>
          </p:cNvPr>
          <p:cNvSpPr>
            <a:spLocks noGrp="1" noChangeArrowheads="1"/>
          </p:cNvSpPr>
          <p:nvPr>
            <p:ph idx="1"/>
          </p:nvPr>
        </p:nvSpPr>
        <p:spPr>
          <a:xfrm>
            <a:off x="685800" y="2971800"/>
            <a:ext cx="7924800" cy="533400"/>
          </a:xfrm>
        </p:spPr>
        <p:txBody>
          <a:bodyPr>
            <a:normAutofit fontScale="92500" lnSpcReduction="20000"/>
          </a:bodyPr>
          <a:lstStyle/>
          <a:p>
            <a:pPr algn="ctr" eaLnBrk="1" hangingPunct="1">
              <a:buFontTx/>
              <a:buNone/>
              <a:defRPr/>
            </a:pPr>
            <a:r>
              <a:rPr lang="en-US" altLang="en-US" sz="3600" dirty="0"/>
              <a:t>Building Efficiency</a:t>
            </a:r>
          </a:p>
        </p:txBody>
      </p:sp>
    </p:spTree>
  </p:cSld>
  <p:clrMapOvr>
    <a:masterClrMapping/>
  </p:clrMapOvr>
  <p:transition/>
</p:sld>
</file>

<file path=ppt/theme/theme1.xml><?xml version="1.0" encoding="utf-8"?>
<a:theme xmlns:a="http://schemas.openxmlformats.org/drawingml/2006/main" name="1_Ripple">
  <a:themeElements>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A11A8753DFA84EB2B4166C23176E8F" ma:contentTypeVersion="13" ma:contentTypeDescription="Create a new document." ma:contentTypeScope="" ma:versionID="af46c6b0c2b4137642b562fb55b4201e">
  <xsd:schema xmlns:xsd="http://www.w3.org/2001/XMLSchema" xmlns:xs="http://www.w3.org/2001/XMLSchema" xmlns:p="http://schemas.microsoft.com/office/2006/metadata/properties" xmlns:ns2="5ae0bd85-f55c-45d3-8705-d8fa6a64cb73" xmlns:ns3="457abd3d-05bf-4053-8b7d-839e725f925a" xmlns:ns4="40fcdca3-cb91-4aa5-8885-b0575b5ed108" targetNamespace="http://schemas.microsoft.com/office/2006/metadata/properties" ma:root="true" ma:fieldsID="db31efd15d7dbf6d90655f37311eb75f" ns2:_="" ns3:_="" ns4:_="">
    <xsd:import namespace="5ae0bd85-f55c-45d3-8705-d8fa6a64cb73"/>
    <xsd:import namespace="457abd3d-05bf-4053-8b7d-839e725f925a"/>
    <xsd:import namespace="40fcdca3-cb91-4aa5-8885-b0575b5ed108"/>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e0bd85-f55c-45d3-8705-d8fa6a64cb7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7abd3d-05bf-4053-8b7d-839e725f925a"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0fcdca3-cb91-4aa5-8885-b0575b5ed10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10E801-7EE5-4C02-9D7F-D989DDFE1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e0bd85-f55c-45d3-8705-d8fa6a64cb73"/>
    <ds:schemaRef ds:uri="457abd3d-05bf-4053-8b7d-839e725f925a"/>
    <ds:schemaRef ds:uri="40fcdca3-cb91-4aa5-8885-b0575b5ed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37471-38A4-4349-A876-FB5B82137D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9559</TotalTime>
  <Words>3066</Words>
  <Application>Microsoft Office PowerPoint</Application>
  <PresentationFormat>On-screen Show (4:3)</PresentationFormat>
  <Paragraphs>261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1_Ripple</vt:lpstr>
      <vt:lpstr>PowerPoint Presentation</vt:lpstr>
      <vt:lpstr>Balancing  Methods</vt:lpstr>
      <vt:lpstr>Manual Balancing Valves</vt:lpstr>
      <vt:lpstr>Spring Type Automatic Flow Control Valves</vt:lpstr>
      <vt:lpstr>Diaphragm Orifice Automatic Flow Control Valves </vt:lpstr>
      <vt:lpstr>Balancing  Methods</vt:lpstr>
      <vt:lpstr>Manual Balance Valve System</vt:lpstr>
      <vt:lpstr>Automatic Flow Control Valve System</vt:lpstr>
      <vt:lpstr>Balancing  Methods</vt:lpstr>
      <vt:lpstr>Annual System Load Profile</vt:lpstr>
      <vt:lpstr>Energy Calculations</vt:lpstr>
      <vt:lpstr>PowerPoint Presentation</vt:lpstr>
      <vt:lpstr>Mesurflo® Cartridge</vt:lpstr>
      <vt:lpstr>How Mesurflo® Works</vt:lpstr>
      <vt:lpstr>PowerPoint Presentation</vt:lpstr>
      <vt:lpstr>Common Spring-style AFCV Design</vt:lpstr>
      <vt:lpstr>Design Comparison</vt:lpstr>
      <vt:lpstr>PowerPoint Presentation</vt:lpstr>
      <vt:lpstr>Hays HVAC Product Line</vt:lpstr>
      <vt:lpstr>Piping Packages and Hose Kits</vt:lpstr>
      <vt:lpstr>PowerPoint Presentation</vt:lpstr>
      <vt:lpstr>Hays Fluid Controls </vt:lpstr>
      <vt:lpstr>Save Time, Less Work</vt:lpstr>
    </vt:vector>
  </TitlesOfParts>
  <Company>Hays Fluid Controls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Kirk Phipps</cp:lastModifiedBy>
  <cp:revision>441</cp:revision>
  <dcterms:created xsi:type="dcterms:W3CDTF">2010-06-15T16:57:01Z</dcterms:created>
  <dcterms:modified xsi:type="dcterms:W3CDTF">2020-05-08T15:49:16Z</dcterms:modified>
</cp:coreProperties>
</file>