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>
        <p:scale>
          <a:sx n="64" d="100"/>
          <a:sy n="64" d="100"/>
        </p:scale>
        <p:origin x="1117" y="3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753F-2DB5-4DE9-8287-D429464D9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A27C5-4541-427D-BB6B-5E495FC28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1CFE7-9075-4C58-B13F-24A2D8EE4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FC279-B8D5-4800-9FC4-C72F97142A4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46B05-85D5-44A9-8499-98E3C9270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791A5-AE90-4435-9D4F-CC8280491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06DCA-B562-4558-8DFD-FB4890325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80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E0040-C89D-449B-ABAD-4294DB2C4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354ABA-4BAC-405A-8B06-9DFE34155C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3B8E9-64F5-4655-8A7E-73F2B5F96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FC279-B8D5-4800-9FC4-C72F97142A4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5AD8E-6400-4455-98FB-23FBFB774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057AC-365E-44F3-A67D-EF113F32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06DCA-B562-4558-8DFD-FB4890325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46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C0CD6C-8C15-4549-A34C-87969863E8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DBDAB5-EE68-4DF0-8238-0A4F75A8E8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5956B-9E11-4C2B-91B9-394CF2CA7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FC279-B8D5-4800-9FC4-C72F97142A4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2A4FD-F13B-4C62-AB4C-FEF89C487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1F253-7068-4C40-8972-BFF0A7A8A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06DCA-B562-4558-8DFD-FB4890325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379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959D5-1D2A-4FD6-82CA-85A8DF1DA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29F33-2FAA-4329-981A-B6A8351D1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6AD18-2A18-47FE-877B-853888CB0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FC279-B8D5-4800-9FC4-C72F97142A4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6F914-4055-4059-A232-D7599AC02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4F4AC-79D9-4E33-8D48-7E5E53FEB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06DCA-B562-4558-8DFD-FB4890325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19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BB93C-032F-408B-93C2-186D21582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A1E8E-2150-4792-B812-D7E578B13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6F303-7084-4CDB-94DC-B6023A224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FC279-B8D5-4800-9FC4-C72F97142A4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9E1CF-1991-42E4-985D-ED8D69DB4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A1FDB-F3CF-422E-897C-FA1CD9AB8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06DCA-B562-4558-8DFD-FB4890325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71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0032E-1ADF-4B92-BA90-B45214D07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E809D-6F65-4E55-BE17-396740339C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F3D2B9-AAB0-4F4A-A944-F779115CCE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83B3A6-4598-498A-BC01-AE88956EE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FC279-B8D5-4800-9FC4-C72F97142A4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0655-9AF7-4E1A-9FEC-8BBD23029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887522-1328-4212-8623-85EDA072B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06DCA-B562-4558-8DFD-FB4890325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85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6A1EB-85EF-4763-8D1F-6E2878C7A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CDF5F-5374-4E24-8C01-66B1AE29B3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D99F0A-51F3-4362-B8CD-C61E2D961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1616DA-B714-4046-B7E5-257A623ED4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85AEBC-89DD-469D-8456-8E7BCB71BB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889A6E-1C0C-4BCA-B81C-39F8F9EED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FC279-B8D5-4800-9FC4-C72F97142A4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288915-5C41-42BF-A150-10E0C28BA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70FCCD-7B22-445F-9E77-A5811617D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06DCA-B562-4558-8DFD-FB4890325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24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9B1CD-4773-413F-9C3A-A439F52CF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2E6713-3EFA-41A5-8777-50C9063B0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FC279-B8D5-4800-9FC4-C72F97142A4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37682D-8C9C-43D1-A50B-FF45CBE5B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351B4-573B-40F3-A312-F4EBB4649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06DCA-B562-4558-8DFD-FB4890325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36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0F5BDA-0530-4441-8F77-11283C2CC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FC279-B8D5-4800-9FC4-C72F97142A4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D3E76F-20FB-4CB6-9F8D-F19A84EE3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5E66E3-CE14-4CE3-8144-E8034A11B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06DCA-B562-4558-8DFD-FB4890325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22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265CA-CBB6-4E02-9BF9-32B59EC7B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29D93-2780-45F1-A03E-742E3D42C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102700-85BE-47FA-89A8-210A0244B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1C42C3-7F26-4D78-9396-89FAFEF2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FC279-B8D5-4800-9FC4-C72F97142A4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49DC73-5B38-4FA9-A35B-A25996D7A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996A35-2307-4D80-8890-FB989782F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06DCA-B562-4558-8DFD-FB4890325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08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430FE-383C-4E56-B5D7-B88085562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7417FA-209C-4A2B-A101-44635320A6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0B157C-2FAD-4B21-8D60-F883A04BD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1B540-8113-4152-A2FD-A3E47B4AF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FC279-B8D5-4800-9FC4-C72F97142A4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601A0-4790-44B1-95B4-3008DADB9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3316B4-F3BC-4321-A948-07945AA4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06DCA-B562-4558-8DFD-FB4890325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79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DCA741-D986-4CBC-85F1-759B28F24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E6A24-6873-4AF9-8199-8C52DA6DB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F59D1-5D54-4774-BE56-8DB6AFD86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FC279-B8D5-4800-9FC4-C72F97142A4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FD806-DF27-476C-A86A-7BD3B100B9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EB380-88C3-40D3-8EA9-38F80AE87B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06DCA-B562-4558-8DFD-FB4890325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86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4E399C-BC15-4328-8F70-6F54B6BA5F51}"/>
              </a:ext>
            </a:extLst>
          </p:cNvPr>
          <p:cNvSpPr/>
          <p:nvPr/>
        </p:nvSpPr>
        <p:spPr>
          <a:xfrm>
            <a:off x="1" y="1413063"/>
            <a:ext cx="12192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Power Generation Overview </a:t>
            </a:r>
          </a:p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 Asia</a:t>
            </a:r>
          </a:p>
          <a:p>
            <a:pPr algn="ctr"/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Updated on September 15, 2020</a:t>
            </a:r>
          </a:p>
          <a:p>
            <a:pPr algn="ctr"/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79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4E399C-BC15-4328-8F70-6F54B6BA5F51}"/>
              </a:ext>
            </a:extLst>
          </p:cNvPr>
          <p:cNvSpPr/>
          <p:nvPr/>
        </p:nvSpPr>
        <p:spPr>
          <a:xfrm>
            <a:off x="119390" y="1035846"/>
            <a:ext cx="1184365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 b="1" dirty="0">
              <a:latin typeface="Century Gothic" panose="020B0502020202020204" pitchFamily="34" charset="0"/>
            </a:endParaRPr>
          </a:p>
          <a:p>
            <a:pPr algn="ctr"/>
            <a:endParaRPr lang="en-US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2800" b="1" dirty="0">
                <a:latin typeface="Century Gothic" panose="020B0502020202020204" pitchFamily="34" charset="0"/>
              </a:rPr>
              <a:t>2 x 600 MW coal plant (river water cooled) </a:t>
            </a:r>
            <a:r>
              <a:rPr lang="en-US" sz="2800" dirty="0">
                <a:latin typeface="Century Gothic" panose="020B0502020202020204" pitchFamily="34" charset="0"/>
              </a:rPr>
              <a:t>- Two 72” custom units were installed on the steam condensers. The objectives was to reduce chemical usage and increase efficiency. After one year; anti-</a:t>
            </a:r>
            <a:r>
              <a:rPr lang="en-US" sz="2800" dirty="0" err="1">
                <a:latin typeface="Century Gothic" panose="020B0502020202020204" pitchFamily="34" charset="0"/>
              </a:rPr>
              <a:t>scalant</a:t>
            </a:r>
            <a:r>
              <a:rPr lang="en-US" sz="2800" dirty="0">
                <a:latin typeface="Century Gothic" panose="020B0502020202020204" pitchFamily="34" charset="0"/>
              </a:rPr>
              <a:t> chemical were eliminated and biocide dosing was reduced by 90%. The steam condenser transit temperature  reduced by </a:t>
            </a:r>
            <a:r>
              <a:rPr lang="en-US" sz="2800" dirty="0" err="1">
                <a:latin typeface="Century Gothic" panose="020B0502020202020204" pitchFamily="34" charset="0"/>
              </a:rPr>
              <a:t>1.5⁰C</a:t>
            </a:r>
            <a:r>
              <a:rPr lang="en-US" sz="2800" dirty="0">
                <a:latin typeface="Century Gothic" panose="020B0502020202020204" pitchFamily="34" charset="0"/>
              </a:rPr>
              <a:t> and vacuum pressure increased by 1 KPa compared to the same period in previous years. No hard scale was found inside the condenser and cooling tower.</a:t>
            </a:r>
          </a:p>
          <a:p>
            <a:pPr algn="ctr"/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en-US" sz="1400" b="1" dirty="0"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A7AFD5-C5CE-48C0-A211-8D3DA72FAC66}"/>
              </a:ext>
            </a:extLst>
          </p:cNvPr>
          <p:cNvSpPr txBox="1"/>
          <p:nvPr/>
        </p:nvSpPr>
        <p:spPr>
          <a:xfrm>
            <a:off x="1" y="97638"/>
            <a:ext cx="120559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China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(plant name cannot be disclosed)</a:t>
            </a:r>
          </a:p>
        </p:txBody>
      </p:sp>
    </p:spTree>
    <p:extLst>
      <p:ext uri="{BB962C8B-B14F-4D97-AF65-F5344CB8AC3E}">
        <p14:creationId xmlns:p14="http://schemas.microsoft.com/office/powerpoint/2010/main" val="2708775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8A7AFD5-C5CE-48C0-A211-8D3DA72FAC66}"/>
              </a:ext>
            </a:extLst>
          </p:cNvPr>
          <p:cNvSpPr txBox="1"/>
          <p:nvPr/>
        </p:nvSpPr>
        <p:spPr>
          <a:xfrm>
            <a:off x="2054280" y="58899"/>
            <a:ext cx="8083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 x 600 MW coal plant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" name="圖片版面配置區 6">
            <a:extLst>
              <a:ext uri="{FF2B5EF4-FFF2-40B4-BE49-F238E27FC236}">
                <a16:creationId xmlns:a16="http://schemas.microsoft.com/office/drawing/2014/main" id="{79B08AFE-1F68-49AC-82ED-A188D4215B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" r="3546" b="1107"/>
          <a:stretch/>
        </p:blipFill>
        <p:spPr>
          <a:xfrm>
            <a:off x="325562" y="838779"/>
            <a:ext cx="6337328" cy="4818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343BE1-1A26-4CBF-83A6-E6A0E2C43A5A}"/>
              </a:ext>
            </a:extLst>
          </p:cNvPr>
          <p:cNvSpPr txBox="1"/>
          <p:nvPr/>
        </p:nvSpPr>
        <p:spPr>
          <a:xfrm>
            <a:off x="2054280" y="1141975"/>
            <a:ext cx="252203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entury Gothic" panose="020B0502020202020204" pitchFamily="34" charset="0"/>
              </a:rPr>
              <a:t>Installed </a:t>
            </a:r>
            <a:r>
              <a:rPr lang="en-US" sz="1400" b="1" i="1" dirty="0">
                <a:latin typeface="Century Gothic" panose="020B0502020202020204" pitchFamily="34" charset="0"/>
              </a:rPr>
              <a:t>Hydro</a:t>
            </a:r>
            <a:r>
              <a:rPr lang="en-US" sz="1400" b="1" dirty="0">
                <a:latin typeface="Century Gothic" panose="020B0502020202020204" pitchFamily="34" charset="0"/>
              </a:rPr>
              <a:t>FLOW units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5417F57-C92D-44FE-B037-46D29F97AA58}"/>
              </a:ext>
            </a:extLst>
          </p:cNvPr>
          <p:cNvCxnSpPr>
            <a:cxnSpLocks/>
          </p:cNvCxnSpPr>
          <p:nvPr/>
        </p:nvCxnSpPr>
        <p:spPr>
          <a:xfrm flipH="1">
            <a:off x="2329682" y="1490996"/>
            <a:ext cx="733850" cy="193800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00DBCF7-DB30-43E2-A246-B7C3731B18F9}"/>
              </a:ext>
            </a:extLst>
          </p:cNvPr>
          <p:cNvCxnSpPr>
            <a:cxnSpLocks/>
          </p:cNvCxnSpPr>
          <p:nvPr/>
        </p:nvCxnSpPr>
        <p:spPr>
          <a:xfrm>
            <a:off x="3611006" y="1490996"/>
            <a:ext cx="1094951" cy="193800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B2554988-3E57-433D-B256-DEE7FB4EE9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9" t="9625" r="1528" b="4525"/>
          <a:stretch/>
        </p:blipFill>
        <p:spPr>
          <a:xfrm>
            <a:off x="6044899" y="3500347"/>
            <a:ext cx="5821539" cy="3095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6423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>
            <a:extLst>
              <a:ext uri="{FF2B5EF4-FFF2-40B4-BE49-F238E27FC236}">
                <a16:creationId xmlns:a16="http://schemas.microsoft.com/office/drawing/2014/main" id="{6C08F941-0F5E-4214-ABDF-991F30D9A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07" y="1566243"/>
            <a:ext cx="6505740" cy="41880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A7AFD5-C5CE-48C0-A211-8D3DA72FAC66}"/>
              </a:ext>
            </a:extLst>
          </p:cNvPr>
          <p:cNvSpPr txBox="1"/>
          <p:nvPr/>
        </p:nvSpPr>
        <p:spPr>
          <a:xfrm>
            <a:off x="2054280" y="58899"/>
            <a:ext cx="8083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 x 600 MW coal plant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" name="圖片版面配置區 9">
            <a:extLst>
              <a:ext uri="{FF2B5EF4-FFF2-40B4-BE49-F238E27FC236}">
                <a16:creationId xmlns:a16="http://schemas.microsoft.com/office/drawing/2014/main" id="{2B619C82-2CE3-4BB3-8380-3149329C88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7" t="1880" r="8899" b="5788"/>
          <a:stretch/>
        </p:blipFill>
        <p:spPr>
          <a:xfrm>
            <a:off x="311238" y="914401"/>
            <a:ext cx="5585098" cy="3966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343BE1-1A26-4CBF-83A6-E6A0E2C43A5A}"/>
              </a:ext>
            </a:extLst>
          </p:cNvPr>
          <p:cNvSpPr txBox="1"/>
          <p:nvPr/>
        </p:nvSpPr>
        <p:spPr>
          <a:xfrm>
            <a:off x="3584498" y="6092106"/>
            <a:ext cx="502300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entury Gothic" panose="020B0502020202020204" pitchFamily="34" charset="0"/>
              </a:rPr>
              <a:t>No hard scale on the cooling tower’s infrastructure. The little scale that accumulated was soft and powdery.</a:t>
            </a:r>
            <a:endParaRPr lang="en-US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301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8A7AFD5-C5CE-48C0-A211-8D3DA72FAC66}"/>
              </a:ext>
            </a:extLst>
          </p:cNvPr>
          <p:cNvSpPr txBox="1"/>
          <p:nvPr/>
        </p:nvSpPr>
        <p:spPr>
          <a:xfrm>
            <a:off x="2054280" y="58899"/>
            <a:ext cx="8083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 x 600 MW coal plant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A3B0DDAE-2064-4CE3-A973-C81A00A68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338" y="876387"/>
            <a:ext cx="7919322" cy="57515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343BE1-1A26-4CBF-83A6-E6A0E2C43A5A}"/>
              </a:ext>
            </a:extLst>
          </p:cNvPr>
          <p:cNvSpPr txBox="1"/>
          <p:nvPr/>
        </p:nvSpPr>
        <p:spPr>
          <a:xfrm>
            <a:off x="3899007" y="1077468"/>
            <a:ext cx="459268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entury Gothic" panose="020B0502020202020204" pitchFamily="34" charset="0"/>
              </a:rPr>
              <a:t>Steam condenser tubes free of scale and biofilm. </a:t>
            </a:r>
            <a:endParaRPr lang="en-US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072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4E399C-BC15-4328-8F70-6F54B6BA5F51}"/>
              </a:ext>
            </a:extLst>
          </p:cNvPr>
          <p:cNvSpPr/>
          <p:nvPr/>
        </p:nvSpPr>
        <p:spPr>
          <a:xfrm>
            <a:off x="123611" y="410254"/>
            <a:ext cx="1184365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 b="1" dirty="0">
              <a:latin typeface="Century Gothic" panose="020B0502020202020204" pitchFamily="34" charset="0"/>
            </a:endParaRPr>
          </a:p>
          <a:p>
            <a:pPr algn="ctr"/>
            <a:endParaRPr lang="en-US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2800" b="1" dirty="0">
                <a:latin typeface="Century Gothic" panose="020B0502020202020204" pitchFamily="34" charset="0"/>
              </a:rPr>
              <a:t>180 MW Zhongshan Power Plant (river water cooled) </a:t>
            </a:r>
            <a:r>
              <a:rPr lang="en-US" sz="2800" dirty="0">
                <a:latin typeface="Century Gothic" panose="020B0502020202020204" pitchFamily="34" charset="0"/>
              </a:rPr>
              <a:t>- Two </a:t>
            </a:r>
            <a:r>
              <a:rPr lang="en-US" sz="2800" i="1" dirty="0">
                <a:latin typeface="Century Gothic" panose="020B0502020202020204" pitchFamily="34" charset="0"/>
              </a:rPr>
              <a:t>Hydro</a:t>
            </a:r>
            <a:r>
              <a:rPr lang="en-US" sz="2800" dirty="0">
                <a:latin typeface="Century Gothic" panose="020B0502020202020204" pitchFamily="34" charset="0"/>
              </a:rPr>
              <a:t>FLOW Custom 50” units were installed to treat scale and bio issues.</a:t>
            </a:r>
          </a:p>
          <a:p>
            <a:endParaRPr lang="en-US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Century Gothic" panose="020B0502020202020204" pitchFamily="34" charset="0"/>
              </a:rPr>
              <a:t>Chemical usage was decreased by 80%.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Century Gothic" panose="020B0502020202020204" pitchFamily="34" charset="0"/>
              </a:rPr>
              <a:t>No hard scale or biofilm was found inside the condensers.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Century Gothic" panose="020B0502020202020204" pitchFamily="34" charset="0"/>
              </a:rPr>
              <a:t>Total bacteria count in the recirculating water was reduced from 300,000 </a:t>
            </a:r>
            <a:r>
              <a:rPr lang="en-US" sz="2800" dirty="0" err="1">
                <a:latin typeface="Century Gothic" panose="020B0502020202020204" pitchFamily="34" charset="0"/>
              </a:rPr>
              <a:t>CFU</a:t>
            </a:r>
            <a:r>
              <a:rPr lang="en-US" sz="2800" dirty="0">
                <a:latin typeface="Century Gothic" panose="020B0502020202020204" pitchFamily="34" charset="0"/>
              </a:rPr>
              <a:t> to 9,000 </a:t>
            </a:r>
            <a:r>
              <a:rPr lang="en-US" sz="2800" dirty="0" err="1">
                <a:latin typeface="Century Gothic" panose="020B0502020202020204" pitchFamily="34" charset="0"/>
              </a:rPr>
              <a:t>CFU</a:t>
            </a:r>
            <a:r>
              <a:rPr lang="en-US" sz="2800" dirty="0">
                <a:latin typeface="Century Gothic" panose="020B0502020202020204" pitchFamily="34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Century Gothic" panose="020B0502020202020204" pitchFamily="34" charset="0"/>
              </a:rPr>
              <a:t>The steam condenser’s transit temperature dropped by 7.4% and vacuum pressure increased by 0.86% compared to the same period in previous years.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Century Gothic" panose="020B0502020202020204" pitchFamily="34" charset="0"/>
              </a:rPr>
              <a:t>Estimated annual savings of $56,000.</a:t>
            </a:r>
          </a:p>
          <a:p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en-US" sz="1400" b="1" dirty="0"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A7AFD5-C5CE-48C0-A211-8D3DA72FAC66}"/>
              </a:ext>
            </a:extLst>
          </p:cNvPr>
          <p:cNvSpPr txBox="1"/>
          <p:nvPr/>
        </p:nvSpPr>
        <p:spPr>
          <a:xfrm>
            <a:off x="68035" y="87089"/>
            <a:ext cx="12055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China </a:t>
            </a:r>
          </a:p>
        </p:txBody>
      </p:sp>
    </p:spTree>
    <p:extLst>
      <p:ext uri="{BB962C8B-B14F-4D97-AF65-F5344CB8AC3E}">
        <p14:creationId xmlns:p14="http://schemas.microsoft.com/office/powerpoint/2010/main" val="1184961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4079EE8-2FA2-49A3-AFC4-ADB03C4C7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530" y="1597991"/>
            <a:ext cx="6632188" cy="49741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4E399C-BC15-4328-8F70-6F54B6BA5F51}"/>
              </a:ext>
            </a:extLst>
          </p:cNvPr>
          <p:cNvSpPr/>
          <p:nvPr/>
        </p:nvSpPr>
        <p:spPr>
          <a:xfrm>
            <a:off x="245919" y="-422607"/>
            <a:ext cx="118436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180 MW Zhongshan Power Plant (river water cooled) </a:t>
            </a:r>
          </a:p>
        </p:txBody>
      </p:sp>
      <p:pic>
        <p:nvPicPr>
          <p:cNvPr id="2" name="圖片 5">
            <a:extLst>
              <a:ext uri="{FF2B5EF4-FFF2-40B4-BE49-F238E27FC236}">
                <a16:creationId xmlns:a16="http://schemas.microsoft.com/office/drawing/2014/main" id="{764606A7-9CC9-42BC-8D0D-43EFFF2BD7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19" y="939598"/>
            <a:ext cx="6444208" cy="4833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039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4E399C-BC15-4328-8F70-6F54B6BA5F51}"/>
              </a:ext>
            </a:extLst>
          </p:cNvPr>
          <p:cNvSpPr/>
          <p:nvPr/>
        </p:nvSpPr>
        <p:spPr>
          <a:xfrm>
            <a:off x="117196" y="451023"/>
            <a:ext cx="7832251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 b="1" dirty="0">
              <a:latin typeface="Century Gothic" panose="020B0502020202020204" pitchFamily="34" charset="0"/>
            </a:endParaRPr>
          </a:p>
          <a:p>
            <a:pPr algn="ctr"/>
            <a:endParaRPr lang="en-US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2800" b="1" dirty="0">
                <a:latin typeface="Century Gothic" panose="020B0502020202020204" pitchFamily="34" charset="0"/>
              </a:rPr>
              <a:t>3.5 MW </a:t>
            </a:r>
            <a:r>
              <a:rPr lang="en-US" sz="2800" b="1" dirty="0" err="1">
                <a:latin typeface="Century Gothic" panose="020B0502020202020204" pitchFamily="34" charset="0"/>
              </a:rPr>
              <a:t>Lamsan</a:t>
            </a:r>
            <a:r>
              <a:rPr lang="en-US" sz="2800" b="1" dirty="0">
                <a:latin typeface="Century Gothic" panose="020B0502020202020204" pitchFamily="34" charset="0"/>
              </a:rPr>
              <a:t> Biomass Power Plant </a:t>
            </a:r>
            <a:r>
              <a:rPr lang="en-US" sz="2800" dirty="0">
                <a:latin typeface="Century Gothic" panose="020B0502020202020204" pitchFamily="34" charset="0"/>
              </a:rPr>
              <a:t>-</a:t>
            </a:r>
            <a:r>
              <a:rPr lang="en-US" sz="2800" b="1" dirty="0">
                <a:latin typeface="Century Gothic" panose="020B0502020202020204" pitchFamily="34" charset="0"/>
              </a:rPr>
              <a:t> </a:t>
            </a:r>
            <a:r>
              <a:rPr lang="en-US" sz="2800" dirty="0">
                <a:latin typeface="Century Gothic" panose="020B0502020202020204" pitchFamily="34" charset="0"/>
              </a:rPr>
              <a:t>This is a small power plant that uses rice hulls (the protective coverings of rice grains) as fuel. The objectives were to reduce chemical usage and increase heat transfer efficiency. Two </a:t>
            </a:r>
            <a:r>
              <a:rPr lang="en-US" sz="2800" i="1" dirty="0">
                <a:latin typeface="Century Gothic" panose="020B0502020202020204" pitchFamily="34" charset="0"/>
              </a:rPr>
              <a:t>Hydro</a:t>
            </a:r>
            <a:r>
              <a:rPr lang="en-US" sz="2800" dirty="0">
                <a:latin typeface="Century Gothic" panose="020B0502020202020204" pitchFamily="34" charset="0"/>
              </a:rPr>
              <a:t>FLOW units were installed. </a:t>
            </a:r>
          </a:p>
          <a:p>
            <a:endParaRPr lang="en-US" sz="2800" dirty="0"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Century Gothic" panose="020B0502020202020204" pitchFamily="34" charset="0"/>
              </a:rPr>
              <a:t>Chemical usage was reduced by 30%.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Century Gothic" panose="020B0502020202020204" pitchFamily="34" charset="0"/>
              </a:rPr>
              <a:t>The heat exchanger’s efficiency was maintained within required parameters. </a:t>
            </a:r>
            <a:endParaRPr lang="en-US" sz="2800" b="1" dirty="0">
              <a:latin typeface="Century Gothic" panose="020B0502020202020204" pitchFamily="34" charset="0"/>
            </a:endParaRPr>
          </a:p>
          <a:p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en-US" sz="1400" b="1" dirty="0"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A7AFD5-C5CE-48C0-A211-8D3DA72FAC66}"/>
              </a:ext>
            </a:extLst>
          </p:cNvPr>
          <p:cNvSpPr txBox="1"/>
          <p:nvPr/>
        </p:nvSpPr>
        <p:spPr>
          <a:xfrm>
            <a:off x="68035" y="127857"/>
            <a:ext cx="12055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Philippines </a:t>
            </a:r>
          </a:p>
        </p:txBody>
      </p:sp>
      <p:pic>
        <p:nvPicPr>
          <p:cNvPr id="2" name="圖片 7">
            <a:extLst>
              <a:ext uri="{FF2B5EF4-FFF2-40B4-BE49-F238E27FC236}">
                <a16:creationId xmlns:a16="http://schemas.microsoft.com/office/drawing/2014/main" id="{C6B6E09F-43E3-4C28-9882-5B7619038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915" y="1011253"/>
            <a:ext cx="3719211" cy="2733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9A493A4-A257-40A7-8B51-F7EFE2170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663" y="3115949"/>
            <a:ext cx="2671331" cy="3561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9877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4E399C-BC15-4328-8F70-6F54B6BA5F51}"/>
              </a:ext>
            </a:extLst>
          </p:cNvPr>
          <p:cNvSpPr/>
          <p:nvPr/>
        </p:nvSpPr>
        <p:spPr>
          <a:xfrm>
            <a:off x="54429" y="-355176"/>
            <a:ext cx="1202327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 b="1" dirty="0">
              <a:latin typeface="Century Gothic" panose="020B0502020202020204" pitchFamily="34" charset="0"/>
            </a:endParaRPr>
          </a:p>
          <a:p>
            <a:endParaRPr lang="en-US" sz="1400" b="1" dirty="0">
              <a:latin typeface="Century Gothic" panose="020B0502020202020204" pitchFamily="34" charset="0"/>
            </a:endParaRPr>
          </a:p>
          <a:p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This document comes to provide a brief overview </a:t>
            </a:r>
          </a:p>
          <a:p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of the progress made within the power generation sector in Asia. </a:t>
            </a:r>
          </a:p>
        </p:txBody>
      </p:sp>
      <p:pic>
        <p:nvPicPr>
          <p:cNvPr id="5" name="Picture 4" descr="A picture containing object, cake, table, sitting&#10;&#10;Description automatically generated">
            <a:extLst>
              <a:ext uri="{FF2B5EF4-FFF2-40B4-BE49-F238E27FC236}">
                <a16:creationId xmlns:a16="http://schemas.microsoft.com/office/drawing/2014/main" id="{31121201-8CED-4CE8-A760-F185686AB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592" y="2005794"/>
            <a:ext cx="7998748" cy="4501379"/>
          </a:xfrm>
          <a:prstGeom prst="rect">
            <a:avLst/>
          </a:prstGeom>
        </p:spPr>
      </p:pic>
      <p:pic>
        <p:nvPicPr>
          <p:cNvPr id="11" name="Picture 10" descr="A large white building&#10;&#10;Description automatically generated">
            <a:extLst>
              <a:ext uri="{FF2B5EF4-FFF2-40B4-BE49-F238E27FC236}">
                <a16:creationId xmlns:a16="http://schemas.microsoft.com/office/drawing/2014/main" id="{582D4AC8-7335-4082-8DEB-C2DA3FF50D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1" r="6408"/>
          <a:stretch/>
        </p:blipFill>
        <p:spPr>
          <a:xfrm>
            <a:off x="175263" y="2666763"/>
            <a:ext cx="3431114" cy="31794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Smoke coming out of the water&#10;&#10;Description automatically generated">
            <a:extLst>
              <a:ext uri="{FF2B5EF4-FFF2-40B4-BE49-F238E27FC236}">
                <a16:creationId xmlns:a16="http://schemas.microsoft.com/office/drawing/2014/main" id="{227C3CBE-548B-4A82-A3EC-79981B888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933" y="2666761"/>
            <a:ext cx="3431115" cy="31794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4849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4E399C-BC15-4328-8F70-6F54B6BA5F51}"/>
              </a:ext>
            </a:extLst>
          </p:cNvPr>
          <p:cNvSpPr/>
          <p:nvPr/>
        </p:nvSpPr>
        <p:spPr>
          <a:xfrm>
            <a:off x="81540" y="335472"/>
            <a:ext cx="11747418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 b="1" dirty="0">
              <a:latin typeface="Century Gothic" panose="020B0502020202020204" pitchFamily="34" charset="0"/>
            </a:endParaRPr>
          </a:p>
          <a:p>
            <a:pPr algn="ctr"/>
            <a:endParaRPr lang="en-US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2800" b="1" dirty="0">
                <a:latin typeface="Century Gothic" panose="020B0502020202020204" pitchFamily="34" charset="0"/>
              </a:rPr>
              <a:t>Da-Lin Power Station - </a:t>
            </a:r>
            <a:r>
              <a:rPr lang="en-US" sz="2800" dirty="0">
                <a:latin typeface="Century Gothic" panose="020B0502020202020204" pitchFamily="34" charset="0"/>
              </a:rPr>
              <a:t>Seawater is used for cooling. A </a:t>
            </a:r>
            <a:r>
              <a:rPr lang="en-US" sz="2800" i="1" dirty="0">
                <a:latin typeface="Century Gothic" panose="020B0502020202020204" pitchFamily="34" charset="0"/>
              </a:rPr>
              <a:t>Hydro</a:t>
            </a:r>
            <a:r>
              <a:rPr lang="en-US" sz="2800" dirty="0">
                <a:latin typeface="Century Gothic" panose="020B0502020202020204" pitchFamily="34" charset="0"/>
              </a:rPr>
              <a:t>FLOW Custom 10” unit was installed at the inlet of a heat exchanger to treat biofouling problems. </a:t>
            </a:r>
          </a:p>
          <a:p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After two months, the heat </a:t>
            </a:r>
          </a:p>
          <a:p>
            <a:r>
              <a:rPr lang="en-US" sz="2800" dirty="0">
                <a:latin typeface="Century Gothic" panose="020B0502020202020204" pitchFamily="34" charset="0"/>
              </a:rPr>
              <a:t>exchanger was opened for </a:t>
            </a:r>
          </a:p>
          <a:p>
            <a:r>
              <a:rPr lang="en-US" sz="2800" dirty="0">
                <a:latin typeface="Century Gothic" panose="020B0502020202020204" pitchFamily="34" charset="0"/>
              </a:rPr>
              <a:t>inspection. </a:t>
            </a:r>
          </a:p>
          <a:p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Biofouling was greatly reduced, </a:t>
            </a:r>
          </a:p>
          <a:p>
            <a:r>
              <a:rPr lang="en-US" sz="2800" dirty="0">
                <a:latin typeface="Century Gothic" panose="020B0502020202020204" pitchFamily="34" charset="0"/>
              </a:rPr>
              <a:t>heat transfer efficiency was </a:t>
            </a:r>
          </a:p>
          <a:p>
            <a:r>
              <a:rPr lang="en-US" sz="2800" dirty="0">
                <a:latin typeface="Century Gothic" panose="020B0502020202020204" pitchFamily="34" charset="0"/>
              </a:rPr>
              <a:t>increased, and the maintenance </a:t>
            </a:r>
          </a:p>
          <a:p>
            <a:r>
              <a:rPr lang="en-US" sz="2800" dirty="0">
                <a:latin typeface="Century Gothic" panose="020B0502020202020204" pitchFamily="34" charset="0"/>
              </a:rPr>
              <a:t>cycle was extended from two </a:t>
            </a:r>
          </a:p>
          <a:p>
            <a:r>
              <a:rPr lang="en-US" sz="2800" dirty="0">
                <a:latin typeface="Century Gothic" panose="020B0502020202020204" pitchFamily="34" charset="0"/>
              </a:rPr>
              <a:t>to six months.</a:t>
            </a:r>
          </a:p>
          <a:p>
            <a:pPr algn="ctr"/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en-US" sz="1400" b="1" dirty="0">
              <a:latin typeface="Century Gothic" panose="020B0502020202020204" pitchFamily="34" charset="0"/>
            </a:endParaRPr>
          </a:p>
        </p:txBody>
      </p:sp>
      <p:pic>
        <p:nvPicPr>
          <p:cNvPr id="2" name="Picture 4" descr="3">
            <a:extLst>
              <a:ext uri="{FF2B5EF4-FFF2-40B4-BE49-F238E27FC236}">
                <a16:creationId xmlns:a16="http://schemas.microsoft.com/office/drawing/2014/main" id="{51E2243D-9382-4552-A858-5B9AA115B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10319" r="6204" b="9373"/>
          <a:stretch/>
        </p:blipFill>
        <p:spPr bwMode="auto">
          <a:xfrm>
            <a:off x="6155586" y="2607134"/>
            <a:ext cx="5743262" cy="37778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850DEF-C5B6-46C4-8BD7-5A7BF2885214}"/>
              </a:ext>
            </a:extLst>
          </p:cNvPr>
          <p:cNvSpPr txBox="1"/>
          <p:nvPr/>
        </p:nvSpPr>
        <p:spPr>
          <a:xfrm>
            <a:off x="8247404" y="5939089"/>
            <a:ext cx="319382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entury Gothic" panose="020B0502020202020204" pitchFamily="34" charset="0"/>
              </a:rPr>
              <a:t>Installed </a:t>
            </a:r>
            <a:r>
              <a:rPr lang="en-US" sz="1400" b="1" i="1" dirty="0">
                <a:latin typeface="Century Gothic" panose="020B0502020202020204" pitchFamily="34" charset="0"/>
              </a:rPr>
              <a:t>Hydro</a:t>
            </a:r>
            <a:r>
              <a:rPr lang="en-US" sz="1400" b="1" dirty="0">
                <a:latin typeface="Century Gothic" panose="020B0502020202020204" pitchFamily="34" charset="0"/>
              </a:rPr>
              <a:t>FLOW 10” unit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A7AFD5-C5CE-48C0-A211-8D3DA72FAC66}"/>
              </a:ext>
            </a:extLst>
          </p:cNvPr>
          <p:cNvSpPr txBox="1"/>
          <p:nvPr/>
        </p:nvSpPr>
        <p:spPr>
          <a:xfrm>
            <a:off x="2312418" y="59539"/>
            <a:ext cx="7490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Taiwan</a:t>
            </a:r>
          </a:p>
        </p:txBody>
      </p:sp>
    </p:spTree>
    <p:extLst>
      <p:ext uri="{BB962C8B-B14F-4D97-AF65-F5344CB8AC3E}">
        <p14:creationId xmlns:p14="http://schemas.microsoft.com/office/powerpoint/2010/main" val="1717927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4E399C-BC15-4328-8F70-6F54B6BA5F51}"/>
              </a:ext>
            </a:extLst>
          </p:cNvPr>
          <p:cNvSpPr/>
          <p:nvPr/>
        </p:nvSpPr>
        <p:spPr>
          <a:xfrm>
            <a:off x="87364" y="-176254"/>
            <a:ext cx="121920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Russia</a:t>
            </a:r>
          </a:p>
          <a:p>
            <a:pPr algn="ctr"/>
            <a:endParaRPr lang="en-US" sz="1400" b="1" dirty="0">
              <a:latin typeface="Century Gothic" panose="020B0502020202020204" pitchFamily="34" charset="0"/>
            </a:endParaRPr>
          </a:p>
          <a:p>
            <a:r>
              <a:rPr lang="en-US" sz="2800" b="1" dirty="0">
                <a:latin typeface="Century Gothic" panose="020B0502020202020204" pitchFamily="34" charset="0"/>
              </a:rPr>
              <a:t>Barnaul Thermal Power Plant #3 </a:t>
            </a:r>
            <a:r>
              <a:rPr lang="en-US" sz="2800" dirty="0">
                <a:latin typeface="Century Gothic" panose="020B0502020202020204" pitchFamily="34" charset="0"/>
              </a:rPr>
              <a:t>- Two custom 40” </a:t>
            </a:r>
            <a:r>
              <a:rPr lang="en-US" sz="2800" i="1" dirty="0">
                <a:latin typeface="Century Gothic" panose="020B0502020202020204" pitchFamily="34" charset="0"/>
              </a:rPr>
              <a:t>Hydro</a:t>
            </a:r>
            <a:r>
              <a:rPr lang="en-US" sz="2800" dirty="0">
                <a:latin typeface="Century Gothic" panose="020B0502020202020204" pitchFamily="34" charset="0"/>
              </a:rPr>
              <a:t>FLOW units were installed on the pipes feeding the steam condenser. Reduced biofilm accumulation inside the steam condenser was observed. </a:t>
            </a:r>
          </a:p>
        </p:txBody>
      </p:sp>
      <p:pic>
        <p:nvPicPr>
          <p:cNvPr id="4" name="Picture 3" descr="A picture containing grass, train, track, mountain&#10;&#10;Description automatically generated">
            <a:extLst>
              <a:ext uri="{FF2B5EF4-FFF2-40B4-BE49-F238E27FC236}">
                <a16:creationId xmlns:a16="http://schemas.microsoft.com/office/drawing/2014/main" id="{A87DECDE-D2B0-4CAA-A289-AC9FA50A61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2"/>
          <a:stretch/>
        </p:blipFill>
        <p:spPr>
          <a:xfrm>
            <a:off x="3453531" y="2809558"/>
            <a:ext cx="5327025" cy="34051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H:\Russia-Power Station\Reference Photos\Russia Power Station 2\IMG_8688_s.jpg">
            <a:extLst>
              <a:ext uri="{FF2B5EF4-FFF2-40B4-BE49-F238E27FC236}">
                <a16:creationId xmlns:a16="http://schemas.microsoft.com/office/drawing/2014/main" id="{BBBA17DF-1B88-4B36-BF84-6DC8A6F92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8" b="-1"/>
          <a:stretch/>
        </p:blipFill>
        <p:spPr bwMode="auto">
          <a:xfrm>
            <a:off x="156581" y="2263541"/>
            <a:ext cx="3067197" cy="23111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51219A-7234-4D7A-A091-138818B20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4604" y="2300021"/>
            <a:ext cx="2996639" cy="2369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圖片版面配置區 3">
            <a:extLst>
              <a:ext uri="{FF2B5EF4-FFF2-40B4-BE49-F238E27FC236}">
                <a16:creationId xmlns:a16="http://schemas.microsoft.com/office/drawing/2014/main" id="{CDED3C99-B81A-4017-8A78-2320BD8616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8" b="4828"/>
          <a:stretch>
            <a:fillRect/>
          </a:stretch>
        </p:blipFill>
        <p:spPr>
          <a:xfrm>
            <a:off x="156581" y="4807440"/>
            <a:ext cx="3020889" cy="20505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版面配置區 4">
            <a:extLst>
              <a:ext uri="{FF2B5EF4-FFF2-40B4-BE49-F238E27FC236}">
                <a16:creationId xmlns:a16="http://schemas.microsoft.com/office/drawing/2014/main" id="{2B193407-641A-4FF0-813C-A29A9D3D40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5" b="4925"/>
          <a:stretch>
            <a:fillRect/>
          </a:stretch>
        </p:blipFill>
        <p:spPr>
          <a:xfrm>
            <a:off x="9162875" y="4916420"/>
            <a:ext cx="2860339" cy="19415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943AD2-24E8-4023-AAE5-102F317B8279}"/>
              </a:ext>
            </a:extLst>
          </p:cNvPr>
          <p:cNvSpPr txBox="1"/>
          <p:nvPr/>
        </p:nvSpPr>
        <p:spPr>
          <a:xfrm>
            <a:off x="1224643" y="4547088"/>
            <a:ext cx="1034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Before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50DEF-C5B6-46C4-8BD7-5A7BF2885214}"/>
              </a:ext>
            </a:extLst>
          </p:cNvPr>
          <p:cNvSpPr txBox="1"/>
          <p:nvPr/>
        </p:nvSpPr>
        <p:spPr>
          <a:xfrm>
            <a:off x="10314214" y="4667166"/>
            <a:ext cx="1034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After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4496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4E399C-BC15-4328-8F70-6F54B6BA5F51}"/>
              </a:ext>
            </a:extLst>
          </p:cNvPr>
          <p:cNvSpPr/>
          <p:nvPr/>
        </p:nvSpPr>
        <p:spPr>
          <a:xfrm>
            <a:off x="92764" y="-196209"/>
            <a:ext cx="121920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Russia</a:t>
            </a:r>
          </a:p>
          <a:p>
            <a:pPr algn="ctr"/>
            <a:endParaRPr lang="en-US" sz="1400" b="1" dirty="0">
              <a:latin typeface="Century Gothic" panose="020B0502020202020204" pitchFamily="34" charset="0"/>
            </a:endParaRPr>
          </a:p>
          <a:p>
            <a:r>
              <a:rPr lang="en-US" sz="2800" b="1" dirty="0" err="1">
                <a:latin typeface="Century Gothic" panose="020B0502020202020204" pitchFamily="34" charset="0"/>
              </a:rPr>
              <a:t>Nazarovsky</a:t>
            </a:r>
            <a:r>
              <a:rPr lang="en-US" sz="2800" b="1" dirty="0">
                <a:latin typeface="Century Gothic" panose="020B0502020202020204" pitchFamily="34" charset="0"/>
              </a:rPr>
              <a:t> Regional State Power Station </a:t>
            </a:r>
            <a:r>
              <a:rPr lang="en-US" sz="2800" dirty="0">
                <a:latin typeface="Century Gothic" panose="020B0502020202020204" pitchFamily="34" charset="0"/>
              </a:rPr>
              <a:t>- One custom 56” </a:t>
            </a:r>
            <a:r>
              <a:rPr lang="en-US" sz="2800" i="1" dirty="0">
                <a:latin typeface="Century Gothic" panose="020B0502020202020204" pitchFamily="34" charset="0"/>
              </a:rPr>
              <a:t>Hydro</a:t>
            </a:r>
            <a:r>
              <a:rPr lang="en-US" sz="2800" dirty="0">
                <a:latin typeface="Century Gothic" panose="020B0502020202020204" pitchFamily="34" charset="0"/>
              </a:rPr>
              <a:t>FLOW unit was installed on the pipes feeding the steam condenser. The power station utilizes untreated river water in its cooling process, which created significant biofilm problems. After a few short months, biofilm accumulation was greatly reduced thanks to </a:t>
            </a:r>
            <a:r>
              <a:rPr lang="en-US" sz="2800" i="1" dirty="0">
                <a:latin typeface="Century Gothic" panose="020B0502020202020204" pitchFamily="34" charset="0"/>
              </a:rPr>
              <a:t>Hydro</a:t>
            </a:r>
            <a:r>
              <a:rPr lang="en-US" sz="2800" dirty="0">
                <a:latin typeface="Century Gothic" panose="020B0502020202020204" pitchFamily="34" charset="0"/>
              </a:rPr>
              <a:t>FLOW.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50DEF-C5B6-46C4-8BD7-5A7BF2885214}"/>
              </a:ext>
            </a:extLst>
          </p:cNvPr>
          <p:cNvSpPr txBox="1"/>
          <p:nvPr/>
        </p:nvSpPr>
        <p:spPr>
          <a:xfrm>
            <a:off x="5279588" y="6135087"/>
            <a:ext cx="3760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After the custom 56” units was installed - Tubes free of biofilm  </a:t>
            </a:r>
          </a:p>
        </p:txBody>
      </p:sp>
      <p:pic>
        <p:nvPicPr>
          <p:cNvPr id="11" name="Picture 4" descr="U:\Reports - Technical\Big boy 3 meter ring\Photos of installed units\DSC02217_s.JPG">
            <a:extLst>
              <a:ext uri="{FF2B5EF4-FFF2-40B4-BE49-F238E27FC236}">
                <a16:creationId xmlns:a16="http://schemas.microsoft.com/office/drawing/2014/main" id="{53949430-F13D-4483-90D9-37FA72905B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r="15606" b="19901"/>
          <a:stretch/>
        </p:blipFill>
        <p:spPr bwMode="auto">
          <a:xfrm>
            <a:off x="174726" y="3466332"/>
            <a:ext cx="4099892" cy="30786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U:\Reports - Technical\Big boy 3 meter ring\Photos of installed units\DSC02261_s.jpg">
            <a:extLst>
              <a:ext uri="{FF2B5EF4-FFF2-40B4-BE49-F238E27FC236}">
                <a16:creationId xmlns:a16="http://schemas.microsoft.com/office/drawing/2014/main" id="{860AED77-9BFC-4314-A6CD-4D6F879F9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7" r="48324" b="10289"/>
          <a:stretch/>
        </p:blipFill>
        <p:spPr bwMode="auto">
          <a:xfrm>
            <a:off x="9485140" y="3177345"/>
            <a:ext cx="2433505" cy="3476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6" descr="U:\Reports - Technical\Big boy 3 meter ring\Photos of condenser 17_05_2012\DSCN0886.JPG">
            <a:extLst>
              <a:ext uri="{FF2B5EF4-FFF2-40B4-BE49-F238E27FC236}">
                <a16:creationId xmlns:a16="http://schemas.microsoft.com/office/drawing/2014/main" id="{274046D9-474B-45FF-8B55-97316C7E3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412" y="2984269"/>
            <a:ext cx="4326149" cy="32448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002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4E399C-BC15-4328-8F70-6F54B6BA5F51}"/>
              </a:ext>
            </a:extLst>
          </p:cNvPr>
          <p:cNvSpPr/>
          <p:nvPr/>
        </p:nvSpPr>
        <p:spPr>
          <a:xfrm>
            <a:off x="86138" y="382065"/>
            <a:ext cx="11843656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 b="1" dirty="0">
              <a:latin typeface="Century Gothic" panose="020B0502020202020204" pitchFamily="34" charset="0"/>
            </a:endParaRPr>
          </a:p>
          <a:p>
            <a:pPr algn="ctr"/>
            <a:endParaRPr lang="en-US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2800" b="1" dirty="0">
                <a:latin typeface="Century Gothic" panose="020B0502020202020204" pitchFamily="34" charset="0"/>
              </a:rPr>
              <a:t>Nuclear Power Station in Hokkaido - </a:t>
            </a:r>
            <a:r>
              <a:rPr lang="en-US" sz="2800" dirty="0">
                <a:latin typeface="Century Gothic" panose="020B0502020202020204" pitchFamily="34" charset="0"/>
              </a:rPr>
              <a:t>The cleaning cycle of the submersible pumps was extended from 1.5 months to 12 months.</a:t>
            </a:r>
          </a:p>
          <a:p>
            <a:endParaRPr lang="en-US" sz="1400" dirty="0">
              <a:latin typeface="Century Gothic" panose="020B0502020202020204" pitchFamily="34" charset="0"/>
            </a:endParaRPr>
          </a:p>
          <a:p>
            <a:r>
              <a:rPr lang="en-US" sz="2800" b="1" dirty="0">
                <a:latin typeface="Century Gothic" panose="020B0502020202020204" pitchFamily="34" charset="0"/>
              </a:rPr>
              <a:t>Isogo Thermal Power Plant </a:t>
            </a:r>
            <a:r>
              <a:rPr lang="en-US" sz="2800" dirty="0">
                <a:latin typeface="Century Gothic" panose="020B0502020202020204" pitchFamily="34" charset="0"/>
              </a:rPr>
              <a:t>- The RO system Bacteria count was reduced. </a:t>
            </a:r>
          </a:p>
          <a:p>
            <a:endParaRPr lang="en-US" sz="1400" dirty="0">
              <a:latin typeface="Century Gothic" panose="020B0502020202020204" pitchFamily="34" charset="0"/>
            </a:endParaRPr>
          </a:p>
          <a:p>
            <a:r>
              <a:rPr lang="en-US" sz="2800" b="1" dirty="0">
                <a:latin typeface="Century Gothic" panose="020B0502020202020204" pitchFamily="34" charset="0"/>
              </a:rPr>
              <a:t>Shimonoseki Thermal Power Plant </a:t>
            </a:r>
            <a:r>
              <a:rPr lang="en-US" sz="2800" dirty="0">
                <a:latin typeface="Century Gothic" panose="020B0502020202020204" pitchFamily="34" charset="0"/>
              </a:rPr>
              <a:t>- </a:t>
            </a:r>
            <a:r>
              <a:rPr lang="en-US" sz="2800" i="0" dirty="0" err="1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CaSO</a:t>
            </a:r>
            <a:r>
              <a:rPr lang="en-US" sz="2800" i="0" baseline="-25000" dirty="0" err="1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4</a:t>
            </a:r>
            <a:r>
              <a:rPr lang="en-US" sz="2800" i="0" baseline="-25000" dirty="0">
                <a:solidFill>
                  <a:srgbClr val="20212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>
                <a:latin typeface="Century Gothic" panose="020B0502020202020204" pitchFamily="34" charset="0"/>
              </a:rPr>
              <a:t>(Calcium sulfate) became soft and was easily removed.</a:t>
            </a:r>
          </a:p>
          <a:p>
            <a:endParaRPr lang="en-US" sz="1400" b="1" dirty="0">
              <a:latin typeface="Century Gothic" panose="020B0502020202020204" pitchFamily="34" charset="0"/>
            </a:endParaRPr>
          </a:p>
          <a:p>
            <a:r>
              <a:rPr lang="en-US" sz="2800" b="1" dirty="0">
                <a:latin typeface="Century Gothic" panose="020B0502020202020204" pitchFamily="34" charset="0"/>
              </a:rPr>
              <a:t>Tata Sago Thermal Power Plant </a:t>
            </a:r>
            <a:r>
              <a:rPr lang="en-US" sz="2800" dirty="0">
                <a:latin typeface="Century Gothic" panose="020B0502020202020204" pitchFamily="34" charset="0"/>
              </a:rPr>
              <a:t>- The hard scale accumulation was greatly reduced.</a:t>
            </a:r>
          </a:p>
          <a:p>
            <a:endParaRPr lang="en-US" sz="1400" b="1" dirty="0">
              <a:latin typeface="Century Gothic" panose="020B0502020202020204" pitchFamily="34" charset="0"/>
            </a:endParaRPr>
          </a:p>
          <a:p>
            <a:r>
              <a:rPr lang="en-US" sz="2800" b="1" dirty="0" err="1">
                <a:latin typeface="Century Gothic" panose="020B0502020202020204" pitchFamily="34" charset="0"/>
              </a:rPr>
              <a:t>Ahresty</a:t>
            </a:r>
            <a:r>
              <a:rPr lang="en-US" sz="2800" b="1" dirty="0">
                <a:latin typeface="Century Gothic" panose="020B0502020202020204" pitchFamily="34" charset="0"/>
              </a:rPr>
              <a:t> Tochigi Plant </a:t>
            </a:r>
            <a:r>
              <a:rPr lang="en-US" sz="2800" dirty="0">
                <a:latin typeface="Century Gothic" panose="020B0502020202020204" pitchFamily="34" charset="0"/>
              </a:rPr>
              <a:t>-</a:t>
            </a:r>
            <a:r>
              <a:rPr lang="en-US" sz="2800" b="1" dirty="0">
                <a:latin typeface="Century Gothic" panose="020B0502020202020204" pitchFamily="34" charset="0"/>
              </a:rPr>
              <a:t> </a:t>
            </a:r>
            <a:r>
              <a:rPr lang="en-US" sz="2800" dirty="0">
                <a:latin typeface="Century Gothic" panose="020B0502020202020204" pitchFamily="34" charset="0"/>
              </a:rPr>
              <a:t>Bacteria count reduced from 35,000 </a:t>
            </a:r>
            <a:r>
              <a:rPr lang="en-US" sz="2800" dirty="0" err="1">
                <a:latin typeface="Century Gothic" panose="020B0502020202020204" pitchFamily="34" charset="0"/>
              </a:rPr>
              <a:t>CFU</a:t>
            </a:r>
            <a:r>
              <a:rPr lang="en-US" sz="2800" dirty="0">
                <a:latin typeface="Century Gothic" panose="020B0502020202020204" pitchFamily="34" charset="0"/>
              </a:rPr>
              <a:t> to 8,000 </a:t>
            </a:r>
            <a:r>
              <a:rPr lang="en-US" sz="2800" dirty="0" err="1">
                <a:latin typeface="Century Gothic" panose="020B0502020202020204" pitchFamily="34" charset="0"/>
              </a:rPr>
              <a:t>CFU</a:t>
            </a:r>
            <a:r>
              <a:rPr lang="en-US" sz="2800" dirty="0">
                <a:latin typeface="Century Gothic" panose="020B0502020202020204" pitchFamily="34" charset="0"/>
              </a:rPr>
              <a:t>.</a:t>
            </a:r>
          </a:p>
          <a:p>
            <a:pPr algn="ctr"/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en-US" sz="1400" b="1" dirty="0"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A7AFD5-C5CE-48C0-A211-8D3DA72FAC66}"/>
              </a:ext>
            </a:extLst>
          </p:cNvPr>
          <p:cNvSpPr txBox="1"/>
          <p:nvPr/>
        </p:nvSpPr>
        <p:spPr>
          <a:xfrm>
            <a:off x="2312418" y="59539"/>
            <a:ext cx="7490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Japan</a:t>
            </a:r>
          </a:p>
        </p:txBody>
      </p:sp>
    </p:spTree>
    <p:extLst>
      <p:ext uri="{BB962C8B-B14F-4D97-AF65-F5344CB8AC3E}">
        <p14:creationId xmlns:p14="http://schemas.microsoft.com/office/powerpoint/2010/main" val="2583106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8FD57FCD-F197-4CEC-99D6-0C2B3E307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736" y="3232560"/>
            <a:ext cx="4403529" cy="32869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A7AFD5-C5CE-48C0-A211-8D3DA72FAC66}"/>
              </a:ext>
            </a:extLst>
          </p:cNvPr>
          <p:cNvSpPr txBox="1"/>
          <p:nvPr/>
        </p:nvSpPr>
        <p:spPr>
          <a:xfrm>
            <a:off x="2054280" y="58899"/>
            <a:ext cx="8083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Nuclear Power Station in Hokkaido </a:t>
            </a:r>
          </a:p>
        </p:txBody>
      </p:sp>
      <p:pic>
        <p:nvPicPr>
          <p:cNvPr id="6" name="圖片 6">
            <a:extLst>
              <a:ext uri="{FF2B5EF4-FFF2-40B4-BE49-F238E27FC236}">
                <a16:creationId xmlns:a16="http://schemas.microsoft.com/office/drawing/2014/main" id="{B56BDA32-752E-496A-86AD-EB3011F028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t="4477" b="2776"/>
          <a:stretch/>
        </p:blipFill>
        <p:spPr>
          <a:xfrm>
            <a:off x="402191" y="3424291"/>
            <a:ext cx="4361910" cy="30952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2B98B2-1B64-4F9C-965B-2A310A1AA3D0}"/>
              </a:ext>
            </a:extLst>
          </p:cNvPr>
          <p:cNvSpPr txBox="1"/>
          <p:nvPr/>
        </p:nvSpPr>
        <p:spPr>
          <a:xfrm>
            <a:off x="898705" y="6025528"/>
            <a:ext cx="319382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entury Gothic" panose="020B0502020202020204" pitchFamily="34" charset="0"/>
              </a:rPr>
              <a:t>Before - Hard scale in the pump.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18E978-31D5-4AC9-BF64-A820442E1571}"/>
              </a:ext>
            </a:extLst>
          </p:cNvPr>
          <p:cNvSpPr txBox="1"/>
          <p:nvPr/>
        </p:nvSpPr>
        <p:spPr>
          <a:xfrm>
            <a:off x="7482517" y="5594641"/>
            <a:ext cx="4001966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entury Gothic" panose="020B0502020202020204" pitchFamily="34" charset="0"/>
              </a:rPr>
              <a:t>After - Significantly less scale. Remaining scale is softer, and cleaning was extended from 1.5 months to 12 months.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69FF8F-0F26-43E5-82D7-84E9FCAB7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441" y="1059432"/>
            <a:ext cx="4166663" cy="31034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850DEF-C5B6-46C4-8BD7-5A7BF2885214}"/>
              </a:ext>
            </a:extLst>
          </p:cNvPr>
          <p:cNvSpPr txBox="1"/>
          <p:nvPr/>
        </p:nvSpPr>
        <p:spPr>
          <a:xfrm>
            <a:off x="4314192" y="3476961"/>
            <a:ext cx="340715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entury Gothic" panose="020B0502020202020204" pitchFamily="34" charset="0"/>
              </a:rPr>
              <a:t>Installed </a:t>
            </a:r>
            <a:r>
              <a:rPr lang="en-US" sz="1400" b="1" i="1" dirty="0">
                <a:latin typeface="Century Gothic" panose="020B0502020202020204" pitchFamily="34" charset="0"/>
              </a:rPr>
              <a:t>Hydro</a:t>
            </a:r>
            <a:r>
              <a:rPr lang="en-US" sz="1400" b="1" dirty="0">
                <a:latin typeface="Century Gothic" panose="020B0502020202020204" pitchFamily="34" charset="0"/>
              </a:rPr>
              <a:t>FLOW unit on the line feeding the submersible pump.</a:t>
            </a:r>
            <a:endParaRPr lang="en-US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452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4E399C-BC15-4328-8F70-6F54B6BA5F51}"/>
              </a:ext>
            </a:extLst>
          </p:cNvPr>
          <p:cNvSpPr/>
          <p:nvPr/>
        </p:nvSpPr>
        <p:spPr>
          <a:xfrm>
            <a:off x="136071" y="435712"/>
            <a:ext cx="11843656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 b="1" dirty="0">
              <a:latin typeface="Century Gothic" panose="020B0502020202020204" pitchFamily="34" charset="0"/>
            </a:endParaRPr>
          </a:p>
          <a:p>
            <a:pPr algn="ctr"/>
            <a:endParaRPr lang="en-US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2800" b="1" dirty="0">
                <a:latin typeface="Century Gothic" panose="020B0502020202020204" pitchFamily="34" charset="0"/>
              </a:rPr>
              <a:t>KOEN Power Station </a:t>
            </a:r>
            <a:r>
              <a:rPr lang="en-US" sz="2800" dirty="0">
                <a:latin typeface="Century Gothic" panose="020B0502020202020204" pitchFamily="34" charset="0"/>
              </a:rPr>
              <a:t>- A </a:t>
            </a:r>
            <a:r>
              <a:rPr lang="en-US" sz="2800" i="1" dirty="0">
                <a:latin typeface="Century Gothic" panose="020B0502020202020204" pitchFamily="34" charset="0"/>
              </a:rPr>
              <a:t>Hydro</a:t>
            </a:r>
            <a:r>
              <a:rPr lang="en-US" sz="2800" dirty="0">
                <a:latin typeface="Century Gothic" panose="020B0502020202020204" pitchFamily="34" charset="0"/>
              </a:rPr>
              <a:t>FLOW Custom 24” unit was installed on a dirty heat exchanger. After 12 months, both delta T and P were still within operation limits. The heat exchanger was opened for inspection and was found to be clean. The client was happy with </a:t>
            </a:r>
            <a:r>
              <a:rPr lang="en-US" sz="2800" i="1" dirty="0" err="1">
                <a:latin typeface="Century Gothic" panose="020B0502020202020204" pitchFamily="34" charset="0"/>
              </a:rPr>
              <a:t>Hydro</a:t>
            </a:r>
            <a:r>
              <a:rPr lang="en-US" sz="2800" dirty="0" err="1">
                <a:latin typeface="Century Gothic" panose="020B0502020202020204" pitchFamily="34" charset="0"/>
              </a:rPr>
              <a:t>FLOW’s</a:t>
            </a:r>
            <a:r>
              <a:rPr lang="en-US" sz="2800" dirty="0">
                <a:latin typeface="Century Gothic" panose="020B0502020202020204" pitchFamily="34" charset="0"/>
              </a:rPr>
              <a:t> performance and plans to order additional units.  </a:t>
            </a:r>
          </a:p>
          <a:p>
            <a:endParaRPr lang="en-US" sz="2800" b="1" dirty="0">
              <a:latin typeface="Century Gothic" panose="020B0502020202020204" pitchFamily="34" charset="0"/>
            </a:endParaRPr>
          </a:p>
          <a:p>
            <a:r>
              <a:rPr lang="en-US" sz="2800" b="1" dirty="0" err="1">
                <a:latin typeface="Century Gothic" panose="020B0502020202020204" pitchFamily="34" charset="0"/>
              </a:rPr>
              <a:t>Gunsan</a:t>
            </a:r>
            <a:r>
              <a:rPr lang="en-US" sz="2800" b="1" dirty="0">
                <a:latin typeface="Century Gothic" panose="020B0502020202020204" pitchFamily="34" charset="0"/>
              </a:rPr>
              <a:t> Power Station </a:t>
            </a:r>
            <a:r>
              <a:rPr lang="en-US" sz="2800" dirty="0">
                <a:latin typeface="Century Gothic" panose="020B0502020202020204" pitchFamily="34" charset="0"/>
              </a:rPr>
              <a:t>- The installation was on a heat exchanger. The time between maintenance cycles doubled. </a:t>
            </a:r>
          </a:p>
          <a:p>
            <a:endParaRPr lang="en-US" sz="2800" b="1" dirty="0">
              <a:latin typeface="Century Gothic" panose="020B0502020202020204" pitchFamily="34" charset="0"/>
            </a:endParaRPr>
          </a:p>
          <a:p>
            <a:r>
              <a:rPr lang="en-US" sz="2800" b="1" dirty="0">
                <a:latin typeface="Century Gothic" panose="020B0502020202020204" pitchFamily="34" charset="0"/>
              </a:rPr>
              <a:t>Yeosu Power Station </a:t>
            </a:r>
            <a:r>
              <a:rPr lang="en-US" sz="2800" dirty="0">
                <a:latin typeface="Century Gothic" panose="020B0502020202020204" pitchFamily="34" charset="0"/>
              </a:rPr>
              <a:t>- Awaiting budgetary approval. </a:t>
            </a:r>
          </a:p>
          <a:p>
            <a:pPr algn="ctr"/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en-US" sz="1400" b="1" dirty="0"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A7AFD5-C5CE-48C0-A211-8D3DA72FAC66}"/>
              </a:ext>
            </a:extLst>
          </p:cNvPr>
          <p:cNvSpPr txBox="1"/>
          <p:nvPr/>
        </p:nvSpPr>
        <p:spPr>
          <a:xfrm>
            <a:off x="2312418" y="59539"/>
            <a:ext cx="7490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South Korea</a:t>
            </a:r>
          </a:p>
        </p:txBody>
      </p:sp>
    </p:spTree>
    <p:extLst>
      <p:ext uri="{BB962C8B-B14F-4D97-AF65-F5344CB8AC3E}">
        <p14:creationId xmlns:p14="http://schemas.microsoft.com/office/powerpoint/2010/main" val="4237872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版面配置區 7">
            <a:extLst>
              <a:ext uri="{FF2B5EF4-FFF2-40B4-BE49-F238E27FC236}">
                <a16:creationId xmlns:a16="http://schemas.microsoft.com/office/drawing/2014/main" id="{C8386249-85DB-45EE-88B8-7244F0CDB3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" b="1107"/>
          <a:stretch>
            <a:fillRect/>
          </a:stretch>
        </p:blipFill>
        <p:spPr>
          <a:xfrm>
            <a:off x="6384473" y="1199185"/>
            <a:ext cx="5641618" cy="41375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A7AFD5-C5CE-48C0-A211-8D3DA72FAC66}"/>
              </a:ext>
            </a:extLst>
          </p:cNvPr>
          <p:cNvSpPr txBox="1"/>
          <p:nvPr/>
        </p:nvSpPr>
        <p:spPr>
          <a:xfrm>
            <a:off x="2054280" y="58899"/>
            <a:ext cx="8083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KOEN Power Station </a:t>
            </a:r>
          </a:p>
        </p:txBody>
      </p:sp>
      <p:pic>
        <p:nvPicPr>
          <p:cNvPr id="2" name="圖片版面配置區 8">
            <a:extLst>
              <a:ext uri="{FF2B5EF4-FFF2-40B4-BE49-F238E27FC236}">
                <a16:creationId xmlns:a16="http://schemas.microsoft.com/office/drawing/2014/main" id="{A88B0201-DC53-41A7-BB6A-75CA43184C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" b="1107"/>
          <a:stretch>
            <a:fillRect/>
          </a:stretch>
        </p:blipFill>
        <p:spPr>
          <a:xfrm>
            <a:off x="285655" y="1199186"/>
            <a:ext cx="5641619" cy="41375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7">
            <a:extLst>
              <a:ext uri="{FF2B5EF4-FFF2-40B4-BE49-F238E27FC236}">
                <a16:creationId xmlns:a16="http://schemas.microsoft.com/office/drawing/2014/main" id="{A93DAB3D-C651-4773-B509-19D3CCE2C1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28" y="3090510"/>
            <a:ext cx="4392736" cy="3294552"/>
          </a:xfrm>
          <a:prstGeom prst="ellipse">
            <a:avLst/>
          </a:prstGeom>
          <a:ln w="63500" cap="rnd">
            <a:solidFill>
              <a:schemeClr val="bg1">
                <a:lumMod val="9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11243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741</Words>
  <Application>Microsoft Office PowerPoint</Application>
  <PresentationFormat>Widescreen</PresentationFormat>
  <Paragraphs>90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Tal Journo</dc:creator>
  <cp:lastModifiedBy>Tal Journo</cp:lastModifiedBy>
  <cp:revision>54</cp:revision>
  <dcterms:created xsi:type="dcterms:W3CDTF">2020-02-18T01:08:20Z</dcterms:created>
  <dcterms:modified xsi:type="dcterms:W3CDTF">2020-09-15T19:18:51Z</dcterms:modified>
</cp:coreProperties>
</file>