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6" r:id="rId5"/>
    <p:sldId id="265" r:id="rId6"/>
    <p:sldId id="257" r:id="rId7"/>
    <p:sldId id="258" r:id="rId8"/>
    <p:sldId id="259" r:id="rId9"/>
    <p:sldId id="260" r:id="rId10"/>
    <p:sldId id="261" r:id="rId11"/>
    <p:sldId id="262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0E87-6842-4AE2-B787-02FEF7AFC717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C29E5-0132-4F26-8227-83BDC4259E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0E87-6842-4AE2-B787-02FEF7AFC717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C29E5-0132-4F26-8227-83BDC4259E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0E87-6842-4AE2-B787-02FEF7AFC717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C29E5-0132-4F26-8227-83BDC4259E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0E87-6842-4AE2-B787-02FEF7AFC717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C29E5-0132-4F26-8227-83BDC4259E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0E87-6842-4AE2-B787-02FEF7AFC717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C29E5-0132-4F26-8227-83BDC4259E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0E87-6842-4AE2-B787-02FEF7AFC717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C29E5-0132-4F26-8227-83BDC4259E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0E87-6842-4AE2-B787-02FEF7AFC717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C29E5-0132-4F26-8227-83BDC4259E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0E87-6842-4AE2-B787-02FEF7AFC717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C29E5-0132-4F26-8227-83BDC4259E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0E87-6842-4AE2-B787-02FEF7AFC717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C29E5-0132-4F26-8227-83BDC4259E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0E87-6842-4AE2-B787-02FEF7AFC717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C29E5-0132-4F26-8227-83BDC4259E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0E87-6842-4AE2-B787-02FEF7AFC717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C29E5-0132-4F26-8227-83BDC4259E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20E87-6842-4AE2-B787-02FEF7AFC717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C29E5-0132-4F26-8227-83BDC4259EB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1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3048000" y="152400"/>
            <a:ext cx="2840646" cy="19458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2438400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Lift Station Service</a:t>
            </a:r>
            <a:endParaRPr lang="en-US" sz="4000" dirty="0"/>
          </a:p>
        </p:txBody>
      </p:sp>
      <p:pic>
        <p:nvPicPr>
          <p:cNvPr id="6" name="Picture 5" descr="SL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3505200"/>
            <a:ext cx="2743200" cy="2743200"/>
          </a:xfrm>
          <a:prstGeom prst="rect">
            <a:avLst/>
          </a:prstGeom>
        </p:spPr>
      </p:pic>
      <p:pic>
        <p:nvPicPr>
          <p:cNvPr id="16386" name="Picture 2" descr="Cougar Systems - Cougar US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048000"/>
            <a:ext cx="4458783" cy="3566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3657600" y="228600"/>
            <a:ext cx="1752600" cy="121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17526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Why we would be called out to service a submersible pump</a:t>
            </a:r>
            <a:endParaRPr lang="en-US" sz="2400" dirty="0"/>
          </a:p>
        </p:txBody>
      </p:sp>
      <p:pic>
        <p:nvPicPr>
          <p:cNvPr id="4" name="Picture 3" descr="IMG_26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91440" y="2651760"/>
            <a:ext cx="1706880" cy="1280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5000" y="25908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 High Water Alarm</a:t>
            </a:r>
            <a:endParaRPr lang="en-US" dirty="0"/>
          </a:p>
        </p:txBody>
      </p:sp>
      <p:pic>
        <p:nvPicPr>
          <p:cNvPr id="6" name="Picture 5" descr="IMG_0030.jpg"/>
          <p:cNvPicPr>
            <a:picLocks noChangeAspect="1"/>
          </p:cNvPicPr>
          <p:nvPr/>
        </p:nvPicPr>
        <p:blipFill>
          <a:blip r:embed="rId4" cstate="print"/>
          <a:srcRect l="7037" t="5556" r="4074" b="24444"/>
          <a:stretch>
            <a:fillRect/>
          </a:stretch>
        </p:blipFill>
        <p:spPr>
          <a:xfrm>
            <a:off x="2895600" y="3276600"/>
            <a:ext cx="2786737" cy="29260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464820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 Breaker Tripped</a:t>
            </a:r>
          </a:p>
          <a:p>
            <a:r>
              <a:rPr lang="en-US" dirty="0" smtClean="0"/>
              <a:t>    Got remote alarm</a:t>
            </a:r>
          </a:p>
          <a:p>
            <a:r>
              <a:rPr lang="en-US" dirty="0" smtClean="0"/>
              <a:t>    Visual inspection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48400" y="2819400"/>
            <a:ext cx="2514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3"/>
            </a:pPr>
            <a:r>
              <a:rPr lang="en-US" dirty="0" smtClean="0"/>
              <a:t>Compliant from customer  - Water backing up</a:t>
            </a:r>
          </a:p>
          <a:p>
            <a:pPr marL="342900" indent="-342900">
              <a:buAutoNum type="arabicPeriod" startAt="3"/>
            </a:pPr>
            <a:r>
              <a:rPr lang="en-US" dirty="0" smtClean="0"/>
              <a:t>Remote monitoring – High amps, long run time</a:t>
            </a:r>
          </a:p>
          <a:p>
            <a:pPr marL="342900" indent="-342900">
              <a:buAutoNum type="arabicPeriod" startAt="3"/>
            </a:pPr>
            <a:r>
              <a:rPr lang="en-US" dirty="0" smtClean="0"/>
              <a:t>PM Service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3657600" y="228600"/>
            <a:ext cx="1752600" cy="121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1828800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Check out the system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2362200"/>
            <a:ext cx="3276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Visual look over the system Water level</a:t>
            </a:r>
          </a:p>
          <a:p>
            <a:pPr marL="342900" indent="-342900"/>
            <a:r>
              <a:rPr lang="en-US" dirty="0" smtClean="0"/>
              <a:t>       Which Floats are tipped</a:t>
            </a:r>
          </a:p>
          <a:p>
            <a:pPr marL="342900" indent="-342900"/>
            <a:r>
              <a:rPr lang="en-US" dirty="0"/>
              <a:t>	</a:t>
            </a:r>
            <a:r>
              <a:rPr lang="en-US" dirty="0" smtClean="0"/>
              <a:t>Breakers and overloads</a:t>
            </a:r>
          </a:p>
          <a:p>
            <a:pPr marL="342900" indent="-342900"/>
            <a:r>
              <a:rPr lang="en-US" dirty="0"/>
              <a:t>	</a:t>
            </a:r>
            <a:r>
              <a:rPr lang="en-US" dirty="0" smtClean="0"/>
              <a:t>HOA Switches </a:t>
            </a:r>
          </a:p>
          <a:p>
            <a:pPr marL="342900" indent="-342900"/>
            <a:r>
              <a:rPr lang="en-US" dirty="0"/>
              <a:t> </a:t>
            </a:r>
            <a:r>
              <a:rPr lang="en-US" dirty="0" smtClean="0"/>
              <a:t>      Seal light and alarms</a:t>
            </a:r>
          </a:p>
          <a:p>
            <a:pPr marL="342900" indent="-342900"/>
            <a:r>
              <a:rPr lang="en-US" dirty="0"/>
              <a:t>	</a:t>
            </a:r>
            <a:r>
              <a:rPr lang="en-US" dirty="0" smtClean="0"/>
              <a:t>Voltage</a:t>
            </a:r>
          </a:p>
          <a:p>
            <a:pPr marL="342900" indent="-342900"/>
            <a:r>
              <a:rPr lang="en-US" dirty="0"/>
              <a:t>	</a:t>
            </a:r>
            <a:r>
              <a:rPr lang="en-US" dirty="0" smtClean="0"/>
              <a:t>Amps</a:t>
            </a:r>
          </a:p>
          <a:p>
            <a:pPr marL="342900" indent="-342900"/>
            <a:r>
              <a:rPr lang="en-US" dirty="0"/>
              <a:t>	</a:t>
            </a:r>
            <a:r>
              <a:rPr lang="en-US" dirty="0" smtClean="0"/>
              <a:t>Meg motor</a:t>
            </a:r>
          </a:p>
          <a:p>
            <a:pPr marL="342900" indent="-342900"/>
            <a:r>
              <a:rPr lang="en-US" dirty="0"/>
              <a:t>	</a:t>
            </a:r>
            <a:r>
              <a:rPr lang="en-US" dirty="0" smtClean="0"/>
              <a:t>Pump down</a:t>
            </a:r>
          </a:p>
          <a:p>
            <a:pPr marL="342900" indent="-342900"/>
            <a:r>
              <a:rPr lang="en-US" dirty="0"/>
              <a:t>	</a:t>
            </a:r>
            <a:r>
              <a:rPr lang="en-US" dirty="0" smtClean="0"/>
              <a:t>Rail system</a:t>
            </a:r>
          </a:p>
          <a:p>
            <a:pPr marL="342900" indent="-342900"/>
            <a:r>
              <a:rPr lang="en-US" dirty="0"/>
              <a:t>	</a:t>
            </a:r>
            <a:r>
              <a:rPr lang="en-US" dirty="0" smtClean="0"/>
              <a:t>Piping</a:t>
            </a:r>
          </a:p>
          <a:p>
            <a:pPr marL="342900" indent="-342900"/>
            <a:r>
              <a:rPr lang="en-US" dirty="0"/>
              <a:t>	</a:t>
            </a:r>
            <a:r>
              <a:rPr lang="en-US" dirty="0" smtClean="0"/>
              <a:t>Valves</a:t>
            </a:r>
          </a:p>
          <a:p>
            <a:pPr marL="342900" indent="-342900"/>
            <a:endParaRPr lang="en-US" dirty="0"/>
          </a:p>
        </p:txBody>
      </p:sp>
      <p:pic>
        <p:nvPicPr>
          <p:cNvPr id="5" name="Picture 4" descr="image007-300x300[1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7000" y="3886200"/>
            <a:ext cx="1809750" cy="1809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43200" y="60198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 Check Floats</a:t>
            </a:r>
            <a:endParaRPr lang="en-US" dirty="0"/>
          </a:p>
        </p:txBody>
      </p:sp>
      <p:pic>
        <p:nvPicPr>
          <p:cNvPr id="7" name="Picture 6" descr="IMG_2956.JPG"/>
          <p:cNvPicPr>
            <a:picLocks noChangeAspect="1"/>
          </p:cNvPicPr>
          <p:nvPr/>
        </p:nvPicPr>
        <p:blipFill>
          <a:blip r:embed="rId4" cstate="print"/>
          <a:srcRect l="3811" t="11111" r="36667" b="5556"/>
          <a:stretch>
            <a:fillRect/>
          </a:stretch>
        </p:blipFill>
        <p:spPr>
          <a:xfrm rot="5400000">
            <a:off x="5347105" y="3034895"/>
            <a:ext cx="3570429" cy="3749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05400" y="26670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 Pull pump from sump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828800"/>
            <a:ext cx="3771900" cy="5029200"/>
          </a:xfrm>
          <a:prstGeom prst="rect">
            <a:avLst/>
          </a:prstGeom>
        </p:spPr>
      </p:pic>
      <p:pic>
        <p:nvPicPr>
          <p:cNvPr id="6" name="Picture 5" descr="IMG_1349.jpg"/>
          <p:cNvPicPr>
            <a:picLocks noChangeAspect="1"/>
          </p:cNvPicPr>
          <p:nvPr/>
        </p:nvPicPr>
        <p:blipFill>
          <a:blip r:embed="rId3" cstate="print"/>
          <a:srcRect l="11438" t="13480" r="16667" b="20343"/>
          <a:stretch>
            <a:fillRect/>
          </a:stretch>
        </p:blipFill>
        <p:spPr>
          <a:xfrm>
            <a:off x="4800598" y="1828800"/>
            <a:ext cx="4097870" cy="502920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381000" y="228600"/>
            <a:ext cx="1752600" cy="121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90800" y="304800"/>
            <a:ext cx="6172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Inspect breakers, overloads, and HOA switches</a:t>
            </a:r>
          </a:p>
          <a:p>
            <a:r>
              <a:rPr lang="en-US" sz="2000" dirty="0" smtClean="0"/>
              <a:t>Overloads set to 1.25% of full load amps of pump</a:t>
            </a:r>
          </a:p>
          <a:p>
            <a:r>
              <a:rPr lang="en-US" sz="2400" b="1" dirty="0" smtClean="0"/>
              <a:t>Seal fail light, high temp light, other alarms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3657600" y="228600"/>
            <a:ext cx="1752600" cy="121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1828800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Check out the system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2362200"/>
            <a:ext cx="3276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Visual look over the system Water level</a:t>
            </a:r>
          </a:p>
          <a:p>
            <a:pPr marL="342900" indent="-342900"/>
            <a:r>
              <a:rPr lang="en-US" dirty="0" smtClean="0"/>
              <a:t>       Which Floats are tipped</a:t>
            </a:r>
          </a:p>
          <a:p>
            <a:pPr marL="342900" indent="-342900"/>
            <a:r>
              <a:rPr lang="en-US" dirty="0"/>
              <a:t>	</a:t>
            </a:r>
            <a:r>
              <a:rPr lang="en-US" dirty="0" smtClean="0"/>
              <a:t>Breakers and overloads</a:t>
            </a:r>
          </a:p>
          <a:p>
            <a:pPr marL="342900" indent="-342900"/>
            <a:r>
              <a:rPr lang="en-US" dirty="0"/>
              <a:t>	</a:t>
            </a:r>
            <a:r>
              <a:rPr lang="en-US" dirty="0" smtClean="0"/>
              <a:t>HOA Switches</a:t>
            </a:r>
          </a:p>
          <a:p>
            <a:pPr marL="342900" indent="-342900"/>
            <a:r>
              <a:rPr lang="en-US" dirty="0"/>
              <a:t> </a:t>
            </a:r>
            <a:r>
              <a:rPr lang="en-US" dirty="0" smtClean="0"/>
              <a:t>      Seal light and alarms</a:t>
            </a:r>
          </a:p>
          <a:p>
            <a:pPr marL="342900" indent="-342900"/>
            <a:r>
              <a:rPr lang="en-US" dirty="0"/>
              <a:t>	</a:t>
            </a:r>
            <a:r>
              <a:rPr lang="en-US" dirty="0" smtClean="0"/>
              <a:t>Voltage</a:t>
            </a:r>
          </a:p>
          <a:p>
            <a:pPr marL="342900" indent="-342900"/>
            <a:r>
              <a:rPr lang="en-US" dirty="0"/>
              <a:t>	</a:t>
            </a:r>
            <a:r>
              <a:rPr lang="en-US" dirty="0" smtClean="0"/>
              <a:t>Amps</a:t>
            </a:r>
          </a:p>
          <a:p>
            <a:pPr marL="342900" indent="-342900"/>
            <a:r>
              <a:rPr lang="en-US" dirty="0"/>
              <a:t>	</a:t>
            </a:r>
            <a:r>
              <a:rPr lang="en-US" dirty="0" smtClean="0"/>
              <a:t>Meg motor</a:t>
            </a:r>
          </a:p>
          <a:p>
            <a:pPr marL="342900" indent="-342900"/>
            <a:r>
              <a:rPr lang="en-US" dirty="0"/>
              <a:t>	</a:t>
            </a:r>
            <a:r>
              <a:rPr lang="en-US" dirty="0" smtClean="0"/>
              <a:t>Pump down</a:t>
            </a:r>
          </a:p>
          <a:p>
            <a:pPr marL="342900" indent="-342900"/>
            <a:r>
              <a:rPr lang="en-US" dirty="0"/>
              <a:t>	</a:t>
            </a:r>
            <a:r>
              <a:rPr lang="en-US" dirty="0" smtClean="0"/>
              <a:t>Rail system</a:t>
            </a:r>
          </a:p>
          <a:p>
            <a:pPr marL="342900" indent="-342900"/>
            <a:r>
              <a:rPr lang="en-US" dirty="0"/>
              <a:t>	</a:t>
            </a:r>
            <a:r>
              <a:rPr lang="en-US" dirty="0" smtClean="0"/>
              <a:t>Piping</a:t>
            </a:r>
          </a:p>
          <a:p>
            <a:pPr marL="342900" indent="-342900"/>
            <a:r>
              <a:rPr lang="en-US" dirty="0"/>
              <a:t>	</a:t>
            </a:r>
            <a:r>
              <a:rPr lang="en-US" dirty="0" smtClean="0"/>
              <a:t>Valves</a:t>
            </a:r>
          </a:p>
          <a:p>
            <a:pPr marL="342900" indent="-342900"/>
            <a:endParaRPr lang="en-US" dirty="0"/>
          </a:p>
        </p:txBody>
      </p:sp>
      <p:pic>
        <p:nvPicPr>
          <p:cNvPr id="5" name="Picture 4" descr="image007-300x300[1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7000" y="3886200"/>
            <a:ext cx="1809750" cy="1809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43200" y="60198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 Check Floats</a:t>
            </a:r>
            <a:endParaRPr lang="en-US" dirty="0"/>
          </a:p>
        </p:txBody>
      </p:sp>
      <p:pic>
        <p:nvPicPr>
          <p:cNvPr id="7" name="Picture 6" descr="IMG_2956.JPG"/>
          <p:cNvPicPr>
            <a:picLocks noChangeAspect="1"/>
          </p:cNvPicPr>
          <p:nvPr/>
        </p:nvPicPr>
        <p:blipFill>
          <a:blip r:embed="rId4" cstate="print"/>
          <a:srcRect l="3811" t="11111" r="36667" b="5556"/>
          <a:stretch>
            <a:fillRect/>
          </a:stretch>
        </p:blipFill>
        <p:spPr>
          <a:xfrm rot="5400000">
            <a:off x="5347105" y="3034895"/>
            <a:ext cx="3570429" cy="3749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05400" y="26670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 Pull pump from sump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0" y="4038600"/>
            <a:ext cx="609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4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819400"/>
            <a:ext cx="4632960" cy="3474720"/>
          </a:xfrm>
          <a:prstGeom prst="rect">
            <a:avLst/>
          </a:prstGeom>
        </p:spPr>
      </p:pic>
      <p:pic>
        <p:nvPicPr>
          <p:cNvPr id="4" name="Picture 3" descr="IMG_0491.jpg"/>
          <p:cNvPicPr>
            <a:picLocks noChangeAspect="1"/>
          </p:cNvPicPr>
          <p:nvPr/>
        </p:nvPicPr>
        <p:blipFill>
          <a:blip r:embed="rId3" cstate="print"/>
          <a:srcRect l="9630" r="8889"/>
          <a:stretch>
            <a:fillRect/>
          </a:stretch>
        </p:blipFill>
        <p:spPr>
          <a:xfrm>
            <a:off x="4953000" y="0"/>
            <a:ext cx="4191000" cy="68580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381000" y="228600"/>
            <a:ext cx="1752600" cy="121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19050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Check incoming power and fuses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381000" y="228600"/>
            <a:ext cx="1752600" cy="1219200"/>
          </a:xfrm>
          <a:prstGeom prst="rect">
            <a:avLst/>
          </a:prstGeom>
        </p:spPr>
      </p:pic>
      <p:pic>
        <p:nvPicPr>
          <p:cNvPr id="3" name="Picture 2" descr="IMG_04911.jpg"/>
          <p:cNvPicPr>
            <a:picLocks noChangeAspect="1"/>
          </p:cNvPicPr>
          <p:nvPr/>
        </p:nvPicPr>
        <p:blipFill>
          <a:blip r:embed="rId3" cstate="print"/>
          <a:srcRect l="66157" t="13223" b="3333"/>
          <a:stretch>
            <a:fillRect/>
          </a:stretch>
        </p:blipFill>
        <p:spPr>
          <a:xfrm rot="5400000">
            <a:off x="911988" y="1602613"/>
            <a:ext cx="4195823" cy="6019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914400"/>
            <a:ext cx="624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Check moisture and thermal sensors</a:t>
            </a:r>
          </a:p>
          <a:p>
            <a:r>
              <a:rPr lang="en-US" sz="2000" dirty="0" smtClean="0"/>
              <a:t>Red and Orange – Moisture   Depends on pump</a:t>
            </a:r>
          </a:p>
          <a:p>
            <a:r>
              <a:rPr lang="en-US" sz="2000" dirty="0" smtClean="0"/>
              <a:t>Black and White – Thermal    Should have low ohm .2 – 1.5</a:t>
            </a:r>
            <a:endParaRPr lang="en-US" sz="2000" dirty="0"/>
          </a:p>
        </p:txBody>
      </p:sp>
      <p:pic>
        <p:nvPicPr>
          <p:cNvPr id="5" name="Picture 4" descr="IMG_0024.jpg"/>
          <p:cNvPicPr>
            <a:picLocks noChangeAspect="1"/>
          </p:cNvPicPr>
          <p:nvPr/>
        </p:nvPicPr>
        <p:blipFill>
          <a:blip r:embed="rId4" cstate="print"/>
          <a:srcRect l="19792" t="34722" r="37500" b="26389"/>
          <a:stretch>
            <a:fillRect/>
          </a:stretch>
        </p:blipFill>
        <p:spPr>
          <a:xfrm rot="5400000">
            <a:off x="5651319" y="3172644"/>
            <a:ext cx="4150721" cy="2834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3657600" y="228600"/>
            <a:ext cx="1752600" cy="121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4400" y="1828800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Check out the system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2362200"/>
            <a:ext cx="3276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Visual look over the system Water level</a:t>
            </a:r>
          </a:p>
          <a:p>
            <a:pPr marL="342900" indent="-342900"/>
            <a:r>
              <a:rPr lang="en-US" dirty="0" smtClean="0"/>
              <a:t>       Which Floats are tipped</a:t>
            </a:r>
          </a:p>
          <a:p>
            <a:pPr marL="342900" indent="-342900"/>
            <a:r>
              <a:rPr lang="en-US" dirty="0"/>
              <a:t>	</a:t>
            </a:r>
            <a:r>
              <a:rPr lang="en-US" dirty="0" smtClean="0"/>
              <a:t>Breakers and overloads</a:t>
            </a:r>
          </a:p>
          <a:p>
            <a:pPr marL="342900" indent="-342900"/>
            <a:r>
              <a:rPr lang="en-US" dirty="0"/>
              <a:t>	</a:t>
            </a:r>
            <a:r>
              <a:rPr lang="en-US" dirty="0" smtClean="0"/>
              <a:t>HOA Switches </a:t>
            </a:r>
          </a:p>
          <a:p>
            <a:pPr marL="342900" indent="-342900"/>
            <a:r>
              <a:rPr lang="en-US" dirty="0"/>
              <a:t> </a:t>
            </a:r>
            <a:r>
              <a:rPr lang="en-US" dirty="0" smtClean="0"/>
              <a:t>      Seal light and alarms</a:t>
            </a:r>
          </a:p>
          <a:p>
            <a:pPr marL="342900" indent="-342900"/>
            <a:r>
              <a:rPr lang="en-US" dirty="0"/>
              <a:t>	</a:t>
            </a:r>
            <a:r>
              <a:rPr lang="en-US" dirty="0" smtClean="0"/>
              <a:t>Voltage</a:t>
            </a:r>
          </a:p>
          <a:p>
            <a:pPr marL="342900" indent="-342900"/>
            <a:r>
              <a:rPr lang="en-US" dirty="0"/>
              <a:t>	</a:t>
            </a:r>
            <a:r>
              <a:rPr lang="en-US" dirty="0" smtClean="0"/>
              <a:t>Amps</a:t>
            </a:r>
          </a:p>
          <a:p>
            <a:pPr marL="342900" indent="-342900"/>
            <a:r>
              <a:rPr lang="en-US" dirty="0"/>
              <a:t>	</a:t>
            </a:r>
            <a:r>
              <a:rPr lang="en-US" dirty="0" smtClean="0"/>
              <a:t>Meg motor</a:t>
            </a:r>
          </a:p>
          <a:p>
            <a:pPr marL="342900" indent="-342900"/>
            <a:r>
              <a:rPr lang="en-US" dirty="0"/>
              <a:t>	</a:t>
            </a:r>
            <a:r>
              <a:rPr lang="en-US" dirty="0" smtClean="0"/>
              <a:t>Pump down</a:t>
            </a:r>
          </a:p>
          <a:p>
            <a:pPr marL="342900" indent="-342900"/>
            <a:r>
              <a:rPr lang="en-US" dirty="0"/>
              <a:t>	</a:t>
            </a:r>
            <a:r>
              <a:rPr lang="en-US" dirty="0" smtClean="0"/>
              <a:t>Rail system</a:t>
            </a:r>
          </a:p>
          <a:p>
            <a:pPr marL="342900" indent="-342900"/>
            <a:r>
              <a:rPr lang="en-US" dirty="0"/>
              <a:t>	</a:t>
            </a:r>
            <a:r>
              <a:rPr lang="en-US" dirty="0" smtClean="0"/>
              <a:t>Piping</a:t>
            </a:r>
          </a:p>
          <a:p>
            <a:pPr marL="342900" indent="-342900"/>
            <a:r>
              <a:rPr lang="en-US" dirty="0"/>
              <a:t>	</a:t>
            </a:r>
            <a:r>
              <a:rPr lang="en-US" dirty="0" smtClean="0"/>
              <a:t>Valves</a:t>
            </a:r>
          </a:p>
          <a:p>
            <a:pPr marL="342900" indent="-342900"/>
            <a:endParaRPr lang="en-US" dirty="0"/>
          </a:p>
        </p:txBody>
      </p:sp>
      <p:pic>
        <p:nvPicPr>
          <p:cNvPr id="10" name="Picture 9" descr="image007-300x300[1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7000" y="3886200"/>
            <a:ext cx="1809750" cy="18097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43200" y="60198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 Check Floats</a:t>
            </a:r>
            <a:endParaRPr lang="en-US" dirty="0"/>
          </a:p>
        </p:txBody>
      </p:sp>
      <p:pic>
        <p:nvPicPr>
          <p:cNvPr id="12" name="Picture 11" descr="IMG_2956.JPG"/>
          <p:cNvPicPr>
            <a:picLocks noChangeAspect="1"/>
          </p:cNvPicPr>
          <p:nvPr/>
        </p:nvPicPr>
        <p:blipFill>
          <a:blip r:embed="rId4" cstate="print"/>
          <a:srcRect l="3811" t="11111" r="36667" b="5556"/>
          <a:stretch>
            <a:fillRect/>
          </a:stretch>
        </p:blipFill>
        <p:spPr>
          <a:xfrm rot="5400000">
            <a:off x="5347105" y="3034895"/>
            <a:ext cx="3570429" cy="37490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05400" y="26670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 Pull pump from sump</a:t>
            </a:r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>
            <a:off x="0" y="4343400"/>
            <a:ext cx="609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381000" y="228600"/>
            <a:ext cx="1752600" cy="1219200"/>
          </a:xfrm>
          <a:prstGeom prst="rect">
            <a:avLst/>
          </a:prstGeom>
        </p:spPr>
      </p:pic>
      <p:pic>
        <p:nvPicPr>
          <p:cNvPr id="24578" name="Picture 2" descr="Parts 2O Fp18-15Bd-P2 Sump Pump Float Swit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228600"/>
            <a:ext cx="3429000" cy="3048000"/>
          </a:xfrm>
          <a:prstGeom prst="rect">
            <a:avLst/>
          </a:prstGeom>
          <a:noFill/>
        </p:spPr>
      </p:pic>
      <p:pic>
        <p:nvPicPr>
          <p:cNvPr id="24580" name="Picture 4" descr="Goulds Wide Angle Piggyback Direct Control Float Switch A2D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590800"/>
            <a:ext cx="1743075" cy="3686176"/>
          </a:xfrm>
          <a:prstGeom prst="rect">
            <a:avLst/>
          </a:prstGeom>
          <a:noFill/>
        </p:spPr>
      </p:pic>
      <p:pic>
        <p:nvPicPr>
          <p:cNvPr id="24582" name="Picture 6" descr="USABlueBook - Roto-Float&amp;reg; Signal-Duty Float Switches w/ 40-ft  Cable&amp;sbquo; SPST&amp;sbquo; Normally Open (NO)&amp;sbquo; Suspended (Internal  Weight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2552700"/>
            <a:ext cx="3143250" cy="4305300"/>
          </a:xfrm>
          <a:prstGeom prst="rect">
            <a:avLst/>
          </a:prstGeom>
          <a:noFill/>
        </p:spPr>
      </p:pic>
      <p:pic>
        <p:nvPicPr>
          <p:cNvPr id="24584" name="Picture 8" descr="Conery Mfg. :: Conery Introduces Non Mercury Float Switch :: Wastewater  Press Release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2819400"/>
            <a:ext cx="2826775" cy="350520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362200" y="304800"/>
            <a:ext cx="3048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Piggy back has 110VAC plug</a:t>
            </a:r>
          </a:p>
          <a:p>
            <a:endParaRPr lang="en-US" dirty="0"/>
          </a:p>
          <a:p>
            <a:r>
              <a:rPr lang="en-US" dirty="0" smtClean="0"/>
              <a:t>Float tethered to pipe</a:t>
            </a:r>
          </a:p>
          <a:p>
            <a:r>
              <a:rPr lang="en-US" dirty="0" smtClean="0"/>
              <a:t>Internal weight</a:t>
            </a:r>
          </a:p>
          <a:p>
            <a:r>
              <a:rPr lang="en-US" dirty="0" smtClean="0"/>
              <a:t>External weight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381000" y="228600"/>
            <a:ext cx="1752600" cy="121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4600" y="152400"/>
            <a:ext cx="3124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Check floats</a:t>
            </a:r>
          </a:p>
          <a:p>
            <a:r>
              <a:rPr lang="en-US" dirty="0" smtClean="0"/>
              <a:t>Tip each float and check for light on controller</a:t>
            </a:r>
          </a:p>
          <a:p>
            <a:endParaRPr lang="en-US" dirty="0"/>
          </a:p>
          <a:p>
            <a:r>
              <a:rPr lang="en-US" dirty="0" smtClean="0"/>
              <a:t>Ohm each float – Caution may have 110 VAC 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57600" y="2057400"/>
            <a:ext cx="14478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Float down</a:t>
            </a:r>
          </a:p>
          <a:p>
            <a:r>
              <a:rPr lang="en-US" dirty="0" smtClean="0"/>
              <a:t>Open</a:t>
            </a:r>
            <a:endParaRPr lang="en-US" sz="800" dirty="0" smtClean="0"/>
          </a:p>
          <a:p>
            <a:r>
              <a:rPr lang="en-US" sz="800" dirty="0"/>
              <a:t> </a:t>
            </a:r>
            <a:endParaRPr lang="en-US" dirty="0" smtClean="0"/>
          </a:p>
          <a:p>
            <a:r>
              <a:rPr lang="en-US" dirty="0" smtClean="0"/>
              <a:t>Float up</a:t>
            </a:r>
          </a:p>
          <a:p>
            <a:r>
              <a:rPr lang="en-US" dirty="0" smtClean="0"/>
              <a:t>Closed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57600" y="35814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Check floats are hanging in correct order </a:t>
            </a:r>
            <a:endParaRPr lang="en-US" dirty="0"/>
          </a:p>
        </p:txBody>
      </p:sp>
      <p:pic>
        <p:nvPicPr>
          <p:cNvPr id="8" name="Picture 7" descr="IMG_04911.jpg"/>
          <p:cNvPicPr>
            <a:picLocks noChangeAspect="1"/>
          </p:cNvPicPr>
          <p:nvPr/>
        </p:nvPicPr>
        <p:blipFill>
          <a:blip r:embed="rId3" cstate="print"/>
          <a:srcRect l="36538" t="46154" r="3846"/>
          <a:stretch>
            <a:fillRect/>
          </a:stretch>
        </p:blipFill>
        <p:spPr>
          <a:xfrm rot="5400000">
            <a:off x="-457200" y="2895600"/>
            <a:ext cx="4724400" cy="320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33800" y="4724400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Did pump Alternator Work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33800" y="5943600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Clean all floats</a:t>
            </a:r>
            <a:endParaRPr lang="en-US" dirty="0"/>
          </a:p>
        </p:txBody>
      </p:sp>
      <p:pic>
        <p:nvPicPr>
          <p:cNvPr id="11" name="Picture 10" descr="4 float system.jpg"/>
          <p:cNvPicPr>
            <a:picLocks noChangeAspect="1"/>
          </p:cNvPicPr>
          <p:nvPr/>
        </p:nvPicPr>
        <p:blipFill>
          <a:blip r:embed="rId4" cstate="print"/>
          <a:srcRect l="22222" t="2222" r="28888" b="6667"/>
          <a:stretch>
            <a:fillRect/>
          </a:stretch>
        </p:blipFill>
        <p:spPr>
          <a:xfrm>
            <a:off x="5562600" y="304800"/>
            <a:ext cx="3352800" cy="624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3657600" y="228600"/>
            <a:ext cx="1752600" cy="121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1828800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Check out the system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2362200"/>
            <a:ext cx="3276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Visual look over the system Water level</a:t>
            </a:r>
          </a:p>
          <a:p>
            <a:pPr marL="342900" indent="-342900"/>
            <a:r>
              <a:rPr lang="en-US" dirty="0" smtClean="0"/>
              <a:t>       Which Floats are tipped</a:t>
            </a:r>
          </a:p>
          <a:p>
            <a:pPr marL="342900" indent="-342900"/>
            <a:r>
              <a:rPr lang="en-US" dirty="0"/>
              <a:t>	</a:t>
            </a:r>
            <a:r>
              <a:rPr lang="en-US" dirty="0" smtClean="0"/>
              <a:t>Breakers and overloads</a:t>
            </a:r>
          </a:p>
          <a:p>
            <a:pPr marL="342900" indent="-342900"/>
            <a:r>
              <a:rPr lang="en-US" dirty="0"/>
              <a:t>	</a:t>
            </a:r>
            <a:r>
              <a:rPr lang="en-US" dirty="0" smtClean="0"/>
              <a:t>HOA Switches </a:t>
            </a:r>
          </a:p>
          <a:p>
            <a:pPr marL="342900" indent="-342900"/>
            <a:r>
              <a:rPr lang="en-US" dirty="0"/>
              <a:t> </a:t>
            </a:r>
            <a:r>
              <a:rPr lang="en-US" dirty="0" smtClean="0"/>
              <a:t>      Seal light and alarms</a:t>
            </a:r>
          </a:p>
          <a:p>
            <a:pPr marL="342900" indent="-342900"/>
            <a:r>
              <a:rPr lang="en-US" dirty="0"/>
              <a:t>	</a:t>
            </a:r>
            <a:r>
              <a:rPr lang="en-US" dirty="0" smtClean="0"/>
              <a:t>Voltage</a:t>
            </a:r>
          </a:p>
          <a:p>
            <a:pPr marL="342900" indent="-342900"/>
            <a:r>
              <a:rPr lang="en-US" dirty="0"/>
              <a:t>	</a:t>
            </a:r>
            <a:r>
              <a:rPr lang="en-US" dirty="0" smtClean="0"/>
              <a:t>Amps</a:t>
            </a:r>
          </a:p>
          <a:p>
            <a:pPr marL="342900" indent="-342900"/>
            <a:r>
              <a:rPr lang="en-US" dirty="0"/>
              <a:t>	</a:t>
            </a:r>
            <a:r>
              <a:rPr lang="en-US" dirty="0" smtClean="0"/>
              <a:t>Meg motor</a:t>
            </a:r>
          </a:p>
          <a:p>
            <a:pPr marL="342900" indent="-342900"/>
            <a:r>
              <a:rPr lang="en-US" dirty="0"/>
              <a:t>	</a:t>
            </a:r>
            <a:r>
              <a:rPr lang="en-US" dirty="0" smtClean="0"/>
              <a:t>Pump down</a:t>
            </a:r>
          </a:p>
          <a:p>
            <a:pPr marL="342900" indent="-342900"/>
            <a:r>
              <a:rPr lang="en-US" dirty="0"/>
              <a:t>	</a:t>
            </a:r>
            <a:r>
              <a:rPr lang="en-US" dirty="0" smtClean="0"/>
              <a:t>Rail system</a:t>
            </a:r>
          </a:p>
          <a:p>
            <a:pPr marL="342900" indent="-342900"/>
            <a:r>
              <a:rPr lang="en-US" dirty="0"/>
              <a:t>	</a:t>
            </a:r>
            <a:r>
              <a:rPr lang="en-US" dirty="0" smtClean="0"/>
              <a:t>Piping</a:t>
            </a:r>
          </a:p>
          <a:p>
            <a:pPr marL="342900" indent="-342900"/>
            <a:r>
              <a:rPr lang="en-US" dirty="0"/>
              <a:t>	</a:t>
            </a:r>
            <a:r>
              <a:rPr lang="en-US" dirty="0" smtClean="0"/>
              <a:t>Valves</a:t>
            </a:r>
          </a:p>
          <a:p>
            <a:pPr marL="342900" indent="-342900"/>
            <a:endParaRPr lang="en-US" dirty="0"/>
          </a:p>
        </p:txBody>
      </p:sp>
      <p:pic>
        <p:nvPicPr>
          <p:cNvPr id="5" name="Picture 4" descr="image007-300x300[1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7000" y="3886200"/>
            <a:ext cx="1809750" cy="1809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43200" y="60198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 Check Floats</a:t>
            </a:r>
            <a:endParaRPr lang="en-US" dirty="0"/>
          </a:p>
        </p:txBody>
      </p:sp>
      <p:pic>
        <p:nvPicPr>
          <p:cNvPr id="7" name="Picture 6" descr="IMG_2956.JPG"/>
          <p:cNvPicPr>
            <a:picLocks noChangeAspect="1"/>
          </p:cNvPicPr>
          <p:nvPr/>
        </p:nvPicPr>
        <p:blipFill>
          <a:blip r:embed="rId4" cstate="print"/>
          <a:srcRect l="3811" t="11111" r="36667" b="5556"/>
          <a:stretch>
            <a:fillRect/>
          </a:stretch>
        </p:blipFill>
        <p:spPr>
          <a:xfrm rot="5400000">
            <a:off x="5347105" y="3034895"/>
            <a:ext cx="3570429" cy="3749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05400" y="26670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 Pull pump from sump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4495800" y="2743200"/>
            <a:ext cx="609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381000" y="228600"/>
            <a:ext cx="1752600" cy="1219200"/>
          </a:xfrm>
          <a:prstGeom prst="rect">
            <a:avLst/>
          </a:prstGeom>
        </p:spPr>
      </p:pic>
      <p:pic>
        <p:nvPicPr>
          <p:cNvPr id="3" name="Picture 2" descr="IMG_0974.JPG"/>
          <p:cNvPicPr>
            <a:picLocks noChangeAspect="1"/>
          </p:cNvPicPr>
          <p:nvPr/>
        </p:nvPicPr>
        <p:blipFill>
          <a:blip r:embed="rId3" cstate="print"/>
          <a:srcRect l="25568"/>
          <a:stretch>
            <a:fillRect/>
          </a:stretch>
        </p:blipFill>
        <p:spPr>
          <a:xfrm rot="5400000">
            <a:off x="5574373" y="-11772"/>
            <a:ext cx="3085415" cy="3108960"/>
          </a:xfrm>
          <a:prstGeom prst="rect">
            <a:avLst/>
          </a:prstGeom>
        </p:spPr>
      </p:pic>
      <p:pic>
        <p:nvPicPr>
          <p:cNvPr id="6" name="Picture 5" descr="IMG_2645.JPG"/>
          <p:cNvPicPr>
            <a:picLocks noChangeAspect="1"/>
          </p:cNvPicPr>
          <p:nvPr/>
        </p:nvPicPr>
        <p:blipFill>
          <a:blip r:embed="rId4" cstate="print"/>
          <a:srcRect l="8102" t="10494" r="35185" b="3086"/>
          <a:stretch>
            <a:fillRect/>
          </a:stretch>
        </p:blipFill>
        <p:spPr>
          <a:xfrm rot="5400000">
            <a:off x="266700" y="2857500"/>
            <a:ext cx="3733800" cy="4267200"/>
          </a:xfrm>
          <a:prstGeom prst="rect">
            <a:avLst/>
          </a:prstGeom>
        </p:spPr>
      </p:pic>
      <p:pic>
        <p:nvPicPr>
          <p:cNvPr id="7" name="Picture 6" descr="IMG_26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 flipH="1">
            <a:off x="4145280" y="3108960"/>
            <a:ext cx="4998720" cy="3749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" y="1752600"/>
            <a:ext cx="3553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Above ground Vacuum Lift</a:t>
            </a:r>
          </a:p>
          <a:p>
            <a:r>
              <a:rPr lang="en-US" sz="2400" b="1" dirty="0" smtClean="0"/>
              <a:t>Station 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260.JPG"/>
          <p:cNvPicPr>
            <a:picLocks noChangeAspect="1"/>
          </p:cNvPicPr>
          <p:nvPr/>
        </p:nvPicPr>
        <p:blipFill>
          <a:blip r:embed="rId2" cstate="print"/>
          <a:srcRect t="31111" r="12500" b="14444"/>
          <a:stretch>
            <a:fillRect/>
          </a:stretch>
        </p:blipFill>
        <p:spPr>
          <a:xfrm rot="5400000">
            <a:off x="-772160" y="1076960"/>
            <a:ext cx="4038600" cy="1884680"/>
          </a:xfrm>
          <a:prstGeom prst="rect">
            <a:avLst/>
          </a:prstGeom>
        </p:spPr>
      </p:pic>
      <p:pic>
        <p:nvPicPr>
          <p:cNvPr id="3" name="Picture 2" descr="IMG_2931.JPG"/>
          <p:cNvPicPr>
            <a:picLocks noChangeAspect="1"/>
          </p:cNvPicPr>
          <p:nvPr/>
        </p:nvPicPr>
        <p:blipFill>
          <a:blip r:embed="rId3" cstate="print"/>
          <a:srcRect t="13333" r="20833"/>
          <a:stretch>
            <a:fillRect/>
          </a:stretch>
        </p:blipFill>
        <p:spPr>
          <a:xfrm rot="5400000">
            <a:off x="5031542" y="2817059"/>
            <a:ext cx="4232037" cy="3474720"/>
          </a:xfrm>
          <a:prstGeom prst="rect">
            <a:avLst/>
          </a:prstGeom>
        </p:spPr>
      </p:pic>
      <p:pic>
        <p:nvPicPr>
          <p:cNvPr id="4" name="Picture 3" descr="IMG_1187.JPG"/>
          <p:cNvPicPr>
            <a:picLocks noChangeAspect="1"/>
          </p:cNvPicPr>
          <p:nvPr/>
        </p:nvPicPr>
        <p:blipFill>
          <a:blip r:embed="rId4" cstate="print"/>
          <a:srcRect t="20000" r="40187" b="7778"/>
          <a:stretch>
            <a:fillRect/>
          </a:stretch>
        </p:blipFill>
        <p:spPr>
          <a:xfrm rot="5400000">
            <a:off x="171388" y="4248212"/>
            <a:ext cx="2430903" cy="2468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676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Check for clog impeller</a:t>
            </a:r>
            <a:endParaRPr lang="en-US" sz="2400" b="1" dirty="0"/>
          </a:p>
        </p:txBody>
      </p:sp>
      <p:pic>
        <p:nvPicPr>
          <p:cNvPr id="6" name="Picture 5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3657600" y="228600"/>
            <a:ext cx="1752600" cy="1219200"/>
          </a:xfrm>
          <a:prstGeom prst="rect">
            <a:avLst/>
          </a:prstGeom>
        </p:spPr>
      </p:pic>
      <p:pic>
        <p:nvPicPr>
          <p:cNvPr id="7" name="Picture 6" descr="IMG_3304.JPG"/>
          <p:cNvPicPr>
            <a:picLocks noChangeAspect="1"/>
          </p:cNvPicPr>
          <p:nvPr/>
        </p:nvPicPr>
        <p:blipFill>
          <a:blip r:embed="rId6" cstate="print"/>
          <a:srcRect t="23438" r="32617" b="21875"/>
          <a:stretch>
            <a:fillRect/>
          </a:stretch>
        </p:blipFill>
        <p:spPr>
          <a:xfrm rot="5400000">
            <a:off x="1949632" y="3308168"/>
            <a:ext cx="4208416" cy="2468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83280"/>
            <a:ext cx="2606040" cy="347472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381000" y="228600"/>
            <a:ext cx="1752600" cy="1219200"/>
          </a:xfrm>
          <a:prstGeom prst="rect">
            <a:avLst/>
          </a:prstGeom>
        </p:spPr>
      </p:pic>
      <p:pic>
        <p:nvPicPr>
          <p:cNvPr id="4" name="Picture 3" descr="IMG_0949.JPG"/>
          <p:cNvPicPr>
            <a:picLocks noChangeAspect="1"/>
          </p:cNvPicPr>
          <p:nvPr/>
        </p:nvPicPr>
        <p:blipFill>
          <a:blip r:embed="rId4" cstate="print"/>
          <a:srcRect l="15833" t="20000" r="9167" b="17777"/>
          <a:stretch>
            <a:fillRect/>
          </a:stretch>
        </p:blipFill>
        <p:spPr>
          <a:xfrm rot="10800000">
            <a:off x="4191000" y="0"/>
            <a:ext cx="4702631" cy="2926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1752600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Clog could be in pipe or valves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251460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Check impeller clearance 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81000" y="2819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Will reduce flow and clog easier</a:t>
            </a:r>
            <a:endParaRPr lang="en-US" dirty="0"/>
          </a:p>
        </p:txBody>
      </p:sp>
      <p:pic>
        <p:nvPicPr>
          <p:cNvPr id="8" name="Picture 7" descr="IMG_1357.jpg"/>
          <p:cNvPicPr>
            <a:picLocks noChangeAspect="1"/>
          </p:cNvPicPr>
          <p:nvPr/>
        </p:nvPicPr>
        <p:blipFill>
          <a:blip r:embed="rId5" cstate="print"/>
          <a:srcRect l="9320" t="5556" r="23611"/>
          <a:stretch>
            <a:fillRect/>
          </a:stretch>
        </p:blipFill>
        <p:spPr>
          <a:xfrm>
            <a:off x="2590800" y="3383280"/>
            <a:ext cx="3290046" cy="3474720"/>
          </a:xfrm>
          <a:prstGeom prst="rect">
            <a:avLst/>
          </a:prstGeom>
        </p:spPr>
      </p:pic>
      <p:pic>
        <p:nvPicPr>
          <p:cNvPr id="9" name="Picture 8" descr="IMG_1352.jpg"/>
          <p:cNvPicPr>
            <a:picLocks noChangeAspect="1"/>
          </p:cNvPicPr>
          <p:nvPr/>
        </p:nvPicPr>
        <p:blipFill>
          <a:blip r:embed="rId6" cstate="print"/>
          <a:srcRect l="13874" t="3333" r="21403" b="3333"/>
          <a:stretch>
            <a:fillRect/>
          </a:stretch>
        </p:blipFill>
        <p:spPr>
          <a:xfrm>
            <a:off x="5931243" y="3383280"/>
            <a:ext cx="3212757" cy="3474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3657600" y="228600"/>
            <a:ext cx="1752600" cy="1219200"/>
          </a:xfrm>
          <a:prstGeom prst="rect">
            <a:avLst/>
          </a:prstGeom>
        </p:spPr>
      </p:pic>
      <p:pic>
        <p:nvPicPr>
          <p:cNvPr id="3" name="Picture 2" descr="IMG_0204.JPG"/>
          <p:cNvPicPr>
            <a:picLocks noChangeAspect="1"/>
          </p:cNvPicPr>
          <p:nvPr/>
        </p:nvPicPr>
        <p:blipFill>
          <a:blip r:embed="rId3" cstate="print"/>
          <a:srcRect l="23333" r="12500" b="5556"/>
          <a:stretch>
            <a:fillRect/>
          </a:stretch>
        </p:blipFill>
        <p:spPr>
          <a:xfrm rot="5400000">
            <a:off x="3257597" y="4156757"/>
            <a:ext cx="2567846" cy="2834640"/>
          </a:xfrm>
          <a:prstGeom prst="rect">
            <a:avLst/>
          </a:prstGeom>
        </p:spPr>
      </p:pic>
      <p:pic>
        <p:nvPicPr>
          <p:cNvPr id="4" name="Picture 3" descr="IMG_0284.JPG"/>
          <p:cNvPicPr>
            <a:picLocks noChangeAspect="1"/>
          </p:cNvPicPr>
          <p:nvPr/>
        </p:nvPicPr>
        <p:blipFill>
          <a:blip r:embed="rId4" cstate="print"/>
          <a:srcRect t="13333" b="20000"/>
          <a:stretch>
            <a:fillRect/>
          </a:stretch>
        </p:blipFill>
        <p:spPr>
          <a:xfrm rot="5400000">
            <a:off x="-899160" y="1661160"/>
            <a:ext cx="5120640" cy="2560320"/>
          </a:xfrm>
          <a:prstGeom prst="rect">
            <a:avLst/>
          </a:prstGeom>
        </p:spPr>
      </p:pic>
      <p:pic>
        <p:nvPicPr>
          <p:cNvPr id="5" name="Picture 4" descr="IMG_0205.JPG"/>
          <p:cNvPicPr>
            <a:picLocks noChangeAspect="1"/>
          </p:cNvPicPr>
          <p:nvPr/>
        </p:nvPicPr>
        <p:blipFill>
          <a:blip r:embed="rId5" cstate="print"/>
          <a:srcRect t="20000" b="7778"/>
          <a:stretch>
            <a:fillRect/>
          </a:stretch>
        </p:blipFill>
        <p:spPr>
          <a:xfrm rot="5400000">
            <a:off x="5050298" y="2417302"/>
            <a:ext cx="4895563" cy="26517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52800" y="1905000"/>
            <a:ext cx="2362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Check oil</a:t>
            </a:r>
          </a:p>
          <a:p>
            <a:endParaRPr lang="en-US" dirty="0" smtClean="0"/>
          </a:p>
          <a:p>
            <a:r>
              <a:rPr lang="en-US" dirty="0" smtClean="0"/>
              <a:t>Inspect Power cord</a:t>
            </a:r>
          </a:p>
          <a:p>
            <a:endParaRPr lang="en-US" dirty="0"/>
          </a:p>
          <a:p>
            <a:r>
              <a:rPr lang="en-US" dirty="0" smtClean="0"/>
              <a:t>Verify Pump Rotation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3657600" y="228600"/>
            <a:ext cx="1752600" cy="121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1371600"/>
            <a:ext cx="3810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If the pump need service</a:t>
            </a:r>
          </a:p>
          <a:p>
            <a:r>
              <a:rPr lang="en-US" dirty="0"/>
              <a:t> </a:t>
            </a:r>
            <a:r>
              <a:rPr lang="en-US" dirty="0" smtClean="0"/>
              <a:t> Close ISO Valve</a:t>
            </a:r>
          </a:p>
          <a:p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err="1" smtClean="0"/>
              <a:t>Dewire</a:t>
            </a:r>
            <a:r>
              <a:rPr lang="en-US" dirty="0" smtClean="0"/>
              <a:t> pump</a:t>
            </a:r>
          </a:p>
          <a:p>
            <a:r>
              <a:rPr lang="en-US" dirty="0"/>
              <a:t> </a:t>
            </a:r>
            <a:r>
              <a:rPr lang="en-US" dirty="0" smtClean="0"/>
              <a:t> Tear down and inspect pump</a:t>
            </a:r>
          </a:p>
          <a:p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Replace </a:t>
            </a:r>
            <a:r>
              <a:rPr lang="en-US" dirty="0" err="1" smtClean="0"/>
              <a:t>mech</a:t>
            </a:r>
            <a:r>
              <a:rPr lang="en-US" dirty="0" smtClean="0"/>
              <a:t> seals</a:t>
            </a:r>
          </a:p>
          <a:p>
            <a:r>
              <a:rPr lang="en-US" dirty="0"/>
              <a:t> </a:t>
            </a:r>
            <a:r>
              <a:rPr lang="en-US" dirty="0" smtClean="0"/>
              <a:t> Replace motor bearings</a:t>
            </a:r>
          </a:p>
          <a:p>
            <a:r>
              <a:rPr lang="en-US" dirty="0"/>
              <a:t> </a:t>
            </a:r>
            <a:r>
              <a:rPr lang="en-US" dirty="0" smtClean="0"/>
              <a:t> Pump Seals or O rings</a:t>
            </a:r>
          </a:p>
          <a:p>
            <a:r>
              <a:rPr lang="en-US" dirty="0"/>
              <a:t> </a:t>
            </a:r>
            <a:r>
              <a:rPr lang="en-US" dirty="0" smtClean="0"/>
              <a:t> Pump / Motor Oil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14800" y="4267200"/>
            <a:ext cx="3733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Reinstall Pump</a:t>
            </a:r>
          </a:p>
          <a:p>
            <a:r>
              <a:rPr lang="en-US" dirty="0"/>
              <a:t> </a:t>
            </a:r>
            <a:r>
              <a:rPr lang="en-US" dirty="0" smtClean="0"/>
              <a:t> Rewire pump</a:t>
            </a:r>
          </a:p>
          <a:p>
            <a:r>
              <a:rPr lang="en-US" dirty="0"/>
              <a:t> </a:t>
            </a:r>
            <a:r>
              <a:rPr lang="en-US" dirty="0" smtClean="0"/>
              <a:t> Check rotation </a:t>
            </a:r>
          </a:p>
          <a:p>
            <a:r>
              <a:rPr lang="en-US" dirty="0"/>
              <a:t> </a:t>
            </a:r>
            <a:r>
              <a:rPr lang="en-US" dirty="0" smtClean="0"/>
              <a:t> Install repaired pump</a:t>
            </a:r>
          </a:p>
          <a:p>
            <a:r>
              <a:rPr lang="en-US" dirty="0"/>
              <a:t> </a:t>
            </a:r>
            <a:r>
              <a:rPr lang="en-US" dirty="0" smtClean="0"/>
              <a:t>      Make sure not to air lock pump</a:t>
            </a:r>
          </a:p>
          <a:p>
            <a:r>
              <a:rPr lang="en-US" dirty="0"/>
              <a:t> </a:t>
            </a:r>
            <a:r>
              <a:rPr lang="en-US" dirty="0" smtClean="0"/>
              <a:t> Open ISO valve</a:t>
            </a:r>
          </a:p>
          <a:p>
            <a:r>
              <a:rPr lang="en-US" dirty="0"/>
              <a:t> </a:t>
            </a:r>
            <a:r>
              <a:rPr lang="en-US" dirty="0" smtClean="0"/>
              <a:t> Check pump down</a:t>
            </a:r>
          </a:p>
          <a:p>
            <a:r>
              <a:rPr lang="en-US" dirty="0"/>
              <a:t> </a:t>
            </a:r>
            <a:r>
              <a:rPr lang="en-US" dirty="0" smtClean="0"/>
              <a:t> Check Amps</a:t>
            </a:r>
            <a:endParaRPr lang="en-US" dirty="0"/>
          </a:p>
        </p:txBody>
      </p:sp>
      <p:pic>
        <p:nvPicPr>
          <p:cNvPr id="5" name="Picture 4" descr="IMG_0031.jpg"/>
          <p:cNvPicPr>
            <a:picLocks noChangeAspect="1"/>
          </p:cNvPicPr>
          <p:nvPr/>
        </p:nvPicPr>
        <p:blipFill>
          <a:blip r:embed="rId3" cstate="print"/>
          <a:srcRect t="24444"/>
          <a:stretch>
            <a:fillRect/>
          </a:stretch>
        </p:blipFill>
        <p:spPr>
          <a:xfrm rot="5400000">
            <a:off x="5254217" y="1283747"/>
            <a:ext cx="4518206" cy="2560320"/>
          </a:xfrm>
          <a:prstGeom prst="rect">
            <a:avLst/>
          </a:prstGeom>
        </p:spPr>
      </p:pic>
      <p:pic>
        <p:nvPicPr>
          <p:cNvPr id="6" name="Picture 5" descr="IMG_1517.JPG"/>
          <p:cNvPicPr>
            <a:picLocks noChangeAspect="1"/>
          </p:cNvPicPr>
          <p:nvPr/>
        </p:nvPicPr>
        <p:blipFill>
          <a:blip r:embed="rId4" cstate="print"/>
          <a:srcRect t="16667" b="23333"/>
          <a:stretch>
            <a:fillRect/>
          </a:stretch>
        </p:blipFill>
        <p:spPr>
          <a:xfrm rot="5400000">
            <a:off x="1655445" y="4364355"/>
            <a:ext cx="3124200" cy="1405890"/>
          </a:xfrm>
          <a:prstGeom prst="rect">
            <a:avLst/>
          </a:prstGeom>
        </p:spPr>
      </p:pic>
      <p:pic>
        <p:nvPicPr>
          <p:cNvPr id="7" name="Picture 6" descr="IMG_0300.JPG"/>
          <p:cNvPicPr>
            <a:picLocks noChangeAspect="1"/>
          </p:cNvPicPr>
          <p:nvPr/>
        </p:nvPicPr>
        <p:blipFill>
          <a:blip r:embed="rId5" cstate="print"/>
          <a:srcRect l="15833" b="20000"/>
          <a:stretch>
            <a:fillRect/>
          </a:stretch>
        </p:blipFill>
        <p:spPr>
          <a:xfrm rot="5400000">
            <a:off x="-100330" y="4441190"/>
            <a:ext cx="2821940" cy="2011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16428"/>
            <a:ext cx="9144000" cy="5225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381000" y="228600"/>
            <a:ext cx="1752600" cy="1219200"/>
          </a:xfrm>
          <a:prstGeom prst="rect">
            <a:avLst/>
          </a:prstGeom>
        </p:spPr>
      </p:pic>
      <p:pic>
        <p:nvPicPr>
          <p:cNvPr id="6" name="Picture 5" descr="IMG_1238.jpg"/>
          <p:cNvPicPr>
            <a:picLocks noChangeAspect="1"/>
          </p:cNvPicPr>
          <p:nvPr/>
        </p:nvPicPr>
        <p:blipFill>
          <a:blip r:embed="rId3" cstate="print"/>
          <a:srcRect t="8170"/>
          <a:stretch>
            <a:fillRect/>
          </a:stretch>
        </p:blipFill>
        <p:spPr>
          <a:xfrm rot="5400000">
            <a:off x="3483289" y="1164911"/>
            <a:ext cx="6505582" cy="44805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09800" y="4572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Column pumps</a:t>
            </a:r>
            <a:endParaRPr lang="en-US" sz="2400" b="1" dirty="0"/>
          </a:p>
        </p:txBody>
      </p:sp>
      <p:pic>
        <p:nvPicPr>
          <p:cNvPr id="7" name="Picture 6" descr="IMG_1356.jpg"/>
          <p:cNvPicPr>
            <a:picLocks noChangeAspect="1"/>
          </p:cNvPicPr>
          <p:nvPr/>
        </p:nvPicPr>
        <p:blipFill>
          <a:blip r:embed="rId4" cstate="print"/>
          <a:srcRect l="3846" t="24679" r="8413" b="8013"/>
          <a:stretch>
            <a:fillRect/>
          </a:stretch>
        </p:blipFill>
        <p:spPr>
          <a:xfrm rot="5400000">
            <a:off x="-622664" y="2852056"/>
            <a:ext cx="5085807" cy="2926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381000" y="228600"/>
            <a:ext cx="1752600" cy="121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19050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Dry well pumps</a:t>
            </a:r>
          </a:p>
        </p:txBody>
      </p:sp>
      <p:pic>
        <p:nvPicPr>
          <p:cNvPr id="4" name="Picture 3" descr="IMG_26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307080" y="1036320"/>
            <a:ext cx="6461760" cy="4846320"/>
          </a:xfrm>
          <a:prstGeom prst="rect">
            <a:avLst/>
          </a:prstGeom>
        </p:spPr>
      </p:pic>
      <p:pic>
        <p:nvPicPr>
          <p:cNvPr id="5" name="Picture 4" descr="IMG_0147.JPG"/>
          <p:cNvPicPr>
            <a:picLocks noChangeAspect="1"/>
          </p:cNvPicPr>
          <p:nvPr/>
        </p:nvPicPr>
        <p:blipFill>
          <a:blip r:embed="rId4" cstate="print"/>
          <a:srcRect l="26620" b="16667"/>
          <a:stretch>
            <a:fillRect/>
          </a:stretch>
        </p:blipFill>
        <p:spPr>
          <a:xfrm rot="5400000">
            <a:off x="-318348" y="2882052"/>
            <a:ext cx="4294295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381000" y="228600"/>
            <a:ext cx="1752600" cy="1219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19050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Submersible pumps</a:t>
            </a:r>
          </a:p>
          <a:p>
            <a:r>
              <a:rPr lang="en-US" sz="2400" b="1" dirty="0" smtClean="0"/>
              <a:t>Wet Well</a:t>
            </a:r>
            <a:endParaRPr lang="en-US" sz="2400" b="1" dirty="0"/>
          </a:p>
        </p:txBody>
      </p:sp>
      <p:pic>
        <p:nvPicPr>
          <p:cNvPr id="5" name="Picture 4" descr="SL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3505200"/>
            <a:ext cx="2743200" cy="2743200"/>
          </a:xfrm>
          <a:prstGeom prst="rect">
            <a:avLst/>
          </a:prstGeom>
        </p:spPr>
      </p:pic>
      <p:pic>
        <p:nvPicPr>
          <p:cNvPr id="19458" name="Picture 2" descr="Flygt N-Technology Pump – N 3102 | Xylem 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3657600"/>
            <a:ext cx="2514600" cy="2514601"/>
          </a:xfrm>
          <a:prstGeom prst="rect">
            <a:avLst/>
          </a:prstGeom>
          <a:noFill/>
        </p:spPr>
      </p:pic>
      <p:pic>
        <p:nvPicPr>
          <p:cNvPr id="19460" name="Picture 4" descr="Hydromatic SK75M2-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685800"/>
            <a:ext cx="2524125" cy="25241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3505200" y="228600"/>
            <a:ext cx="1752600" cy="1219200"/>
          </a:xfrm>
          <a:prstGeom prst="rect">
            <a:avLst/>
          </a:prstGeom>
        </p:spPr>
      </p:pic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7050" y="3810000"/>
            <a:ext cx="2942034" cy="2378075"/>
          </a:xfrm>
          <a:prstGeom prst="rect">
            <a:avLst/>
          </a:prstGeom>
          <a:noFill/>
        </p:spPr>
      </p:pic>
      <p:pic>
        <p:nvPicPr>
          <p:cNvPr id="5" name="Picture 4" descr="vortex impell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1800" y="3810000"/>
            <a:ext cx="2358919" cy="2362200"/>
          </a:xfrm>
          <a:prstGeom prst="rect">
            <a:avLst/>
          </a:prstGeom>
        </p:spPr>
      </p:pic>
      <p:pic>
        <p:nvPicPr>
          <p:cNvPr id="6" name="Picture 5" descr="556bfdc9-7a00-4aa6-850b-f4aa16c7b28b[1]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3695700"/>
            <a:ext cx="2514600" cy="2514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14400" y="2136339"/>
            <a:ext cx="7239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Types of submersible pumps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r>
              <a:rPr lang="en-US" dirty="0" smtClean="0"/>
              <a:t>Non clog  		Vortex			Grinders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3657600" y="228600"/>
            <a:ext cx="1752600" cy="121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1752600"/>
            <a:ext cx="6858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Main usages for submersible pumps</a:t>
            </a:r>
          </a:p>
          <a:p>
            <a:pPr algn="ctr"/>
            <a:r>
              <a:rPr lang="en-US" dirty="0" smtClean="0"/>
              <a:t>Waste water and storm water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2743200"/>
            <a:ext cx="708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Rail system 			</a:t>
            </a:r>
            <a:r>
              <a:rPr lang="en-US" dirty="0"/>
              <a:t> </a:t>
            </a:r>
            <a:r>
              <a:rPr lang="en-US" dirty="0" smtClean="0"/>
              <a:t>        Hard piped</a:t>
            </a:r>
            <a:endParaRPr lang="en-US" dirty="0"/>
          </a:p>
        </p:txBody>
      </p:sp>
      <p:pic>
        <p:nvPicPr>
          <p:cNvPr id="5" name="Picture 4" descr="IMG_1295.JPG"/>
          <p:cNvPicPr>
            <a:picLocks noChangeAspect="1"/>
          </p:cNvPicPr>
          <p:nvPr/>
        </p:nvPicPr>
        <p:blipFill>
          <a:blip r:embed="rId3" cstate="print"/>
          <a:srcRect t="20000"/>
          <a:stretch>
            <a:fillRect/>
          </a:stretch>
        </p:blipFill>
        <p:spPr>
          <a:xfrm flipV="1">
            <a:off x="381000" y="3352800"/>
            <a:ext cx="4572000" cy="2743200"/>
          </a:xfrm>
          <a:prstGeom prst="rect">
            <a:avLst/>
          </a:prstGeom>
        </p:spPr>
      </p:pic>
      <p:pic>
        <p:nvPicPr>
          <p:cNvPr id="6" name="Picture 5" descr="IMG_119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V="1">
            <a:off x="5181600" y="3352800"/>
            <a:ext cx="3657600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uide-switch-access-720x482[1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2667000"/>
            <a:ext cx="4854034" cy="3657600"/>
          </a:xfrm>
          <a:prstGeom prst="rect">
            <a:avLst/>
          </a:prstGeom>
        </p:spPr>
      </p:pic>
      <p:pic>
        <p:nvPicPr>
          <p:cNvPr id="3" name="Picture 2" descr="482P44_AS01[1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89120" y="1752600"/>
            <a:ext cx="4754880" cy="4754880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3657600" y="228600"/>
            <a:ext cx="1752600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3657600" y="228600"/>
            <a:ext cx="1752600" cy="1219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9600" y="1752600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Main Components of a sump system</a:t>
            </a:r>
          </a:p>
        </p:txBody>
      </p:sp>
      <p:pic>
        <p:nvPicPr>
          <p:cNvPr id="11" name="Picture 10" descr="IMG_1292.JPG"/>
          <p:cNvPicPr>
            <a:picLocks noChangeAspect="1"/>
          </p:cNvPicPr>
          <p:nvPr/>
        </p:nvPicPr>
        <p:blipFill>
          <a:blip r:embed="rId3" cstate="print"/>
          <a:srcRect l="18333" r="13333"/>
          <a:stretch>
            <a:fillRect/>
          </a:stretch>
        </p:blipFill>
        <p:spPr>
          <a:xfrm flipV="1">
            <a:off x="5105400" y="2362200"/>
            <a:ext cx="3832352" cy="42062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0" y="2667000"/>
            <a:ext cx="2819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Pumps</a:t>
            </a:r>
          </a:p>
          <a:p>
            <a:r>
              <a:rPr lang="en-US" dirty="0" smtClean="0"/>
              <a:t>Control Panel</a:t>
            </a:r>
          </a:p>
          <a:p>
            <a:r>
              <a:rPr lang="en-US" dirty="0" smtClean="0"/>
              <a:t>Floats and / or transducer</a:t>
            </a:r>
          </a:p>
          <a:p>
            <a:r>
              <a:rPr lang="en-US" dirty="0" smtClean="0"/>
              <a:t>Check Valves</a:t>
            </a:r>
          </a:p>
          <a:p>
            <a:r>
              <a:rPr lang="en-US" dirty="0" smtClean="0"/>
              <a:t>ISO Valves</a:t>
            </a:r>
          </a:p>
          <a:p>
            <a:r>
              <a:rPr lang="en-US" dirty="0" smtClean="0"/>
              <a:t>Rail System</a:t>
            </a:r>
          </a:p>
          <a:p>
            <a:r>
              <a:rPr lang="en-US" dirty="0" smtClean="0"/>
              <a:t>Discharge Piping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415</Words>
  <Application>Microsoft Office PowerPoint</Application>
  <PresentationFormat>On-screen Show (4:3)</PresentationFormat>
  <Paragraphs>140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Mark Carroll</dc:creator>
  <cp:lastModifiedBy>Mark Carroll</cp:lastModifiedBy>
  <cp:revision>3</cp:revision>
  <dcterms:created xsi:type="dcterms:W3CDTF">2020-11-15T21:14:13Z</dcterms:created>
  <dcterms:modified xsi:type="dcterms:W3CDTF">2020-11-18T19:18:46Z</dcterms:modified>
</cp:coreProperties>
</file>