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78" r:id="rId6"/>
    <p:sldMasterId id="2147483690" r:id="rId7"/>
    <p:sldMasterId id="2147483702" r:id="rId8"/>
    <p:sldMasterId id="2147483714" r:id="rId9"/>
    <p:sldMasterId id="2147483726" r:id="rId10"/>
    <p:sldMasterId id="2147483738" r:id="rId11"/>
    <p:sldMasterId id="2147483752" r:id="rId12"/>
    <p:sldMasterId id="2147483764" r:id="rId13"/>
  </p:sldMasterIdLst>
  <p:notesMasterIdLst>
    <p:notesMasterId r:id="rId47"/>
  </p:notesMasterIdLst>
  <p:handoutMasterIdLst>
    <p:handoutMasterId r:id="rId48"/>
  </p:handoutMasterIdLst>
  <p:sldIdLst>
    <p:sldId id="426" r:id="rId14"/>
    <p:sldId id="430" r:id="rId15"/>
    <p:sldId id="510" r:id="rId16"/>
    <p:sldId id="542" r:id="rId17"/>
    <p:sldId id="544" r:id="rId18"/>
    <p:sldId id="529" r:id="rId19"/>
    <p:sldId id="440" r:id="rId20"/>
    <p:sldId id="516" r:id="rId21"/>
    <p:sldId id="447" r:id="rId22"/>
    <p:sldId id="515" r:id="rId23"/>
    <p:sldId id="517" r:id="rId24"/>
    <p:sldId id="511" r:id="rId25"/>
    <p:sldId id="543" r:id="rId26"/>
    <p:sldId id="514" r:id="rId27"/>
    <p:sldId id="530" r:id="rId28"/>
    <p:sldId id="535" r:id="rId29"/>
    <p:sldId id="545" r:id="rId30"/>
    <p:sldId id="518" r:id="rId31"/>
    <p:sldId id="519" r:id="rId32"/>
    <p:sldId id="533" r:id="rId33"/>
    <p:sldId id="534" r:id="rId34"/>
    <p:sldId id="520" r:id="rId35"/>
    <p:sldId id="433" r:id="rId36"/>
    <p:sldId id="538" r:id="rId37"/>
    <p:sldId id="500" r:id="rId38"/>
    <p:sldId id="469" r:id="rId39"/>
    <p:sldId id="541" r:id="rId40"/>
    <p:sldId id="521" r:id="rId41"/>
    <p:sldId id="522" r:id="rId42"/>
    <p:sldId id="523" r:id="rId43"/>
    <p:sldId id="526" r:id="rId44"/>
    <p:sldId id="527" r:id="rId45"/>
    <p:sldId id="532"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E0000"/>
    <a:srgbClr val="005392"/>
    <a:srgbClr val="4D6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590" autoAdjust="0"/>
  </p:normalViewPr>
  <p:slideViewPr>
    <p:cSldViewPr>
      <p:cViewPr varScale="1">
        <p:scale>
          <a:sx n="114" d="100"/>
          <a:sy n="114" d="100"/>
        </p:scale>
        <p:origin x="1470" y="108"/>
      </p:cViewPr>
      <p:guideLst>
        <p:guide orient="horz" pos="2160"/>
        <p:guide pos="2880"/>
      </p:guideLst>
    </p:cSldViewPr>
  </p:slideViewPr>
  <p:notesTextViewPr>
    <p:cViewPr>
      <p:scale>
        <a:sx n="3" d="2"/>
        <a:sy n="3" d="2"/>
      </p:scale>
      <p:origin x="0" y="0"/>
    </p:cViewPr>
  </p:notesTextViewPr>
  <p:sorterViewPr>
    <p:cViewPr varScale="1">
      <p:scale>
        <a:sx n="1" d="1"/>
        <a:sy n="1" d="1"/>
      </p:scale>
      <p:origin x="0" y="-46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144" cy="465743"/>
          </a:xfrm>
          <a:prstGeom prst="rect">
            <a:avLst/>
          </a:prstGeom>
        </p:spPr>
        <p:txBody>
          <a:bodyPr vert="horz" lIns="87910" tIns="43955" rIns="87910" bIns="43955" rtlCol="0"/>
          <a:lstStyle>
            <a:lvl1pPr algn="l">
              <a:defRPr sz="1200"/>
            </a:lvl1pPr>
          </a:lstStyle>
          <a:p>
            <a:endParaRPr lang="en-US"/>
          </a:p>
        </p:txBody>
      </p:sp>
      <p:sp>
        <p:nvSpPr>
          <p:cNvPr id="3" name="Date Placeholder 2"/>
          <p:cNvSpPr>
            <a:spLocks noGrp="1"/>
          </p:cNvSpPr>
          <p:nvPr>
            <p:ph type="dt" sz="quarter" idx="1"/>
          </p:nvPr>
        </p:nvSpPr>
        <p:spPr>
          <a:xfrm>
            <a:off x="3970735" y="0"/>
            <a:ext cx="3038144" cy="465743"/>
          </a:xfrm>
          <a:prstGeom prst="rect">
            <a:avLst/>
          </a:prstGeom>
        </p:spPr>
        <p:txBody>
          <a:bodyPr vert="horz" lIns="87910" tIns="43955" rIns="87910" bIns="43955" rtlCol="0"/>
          <a:lstStyle>
            <a:lvl1pPr algn="r">
              <a:defRPr sz="1200"/>
            </a:lvl1pPr>
          </a:lstStyle>
          <a:p>
            <a:fld id="{9ACDB7C8-B32C-4415-AB95-D1CD1C597BD2}" type="datetimeFigureOut">
              <a:rPr lang="en-US" smtClean="0"/>
              <a:t>12/14/2018</a:t>
            </a:fld>
            <a:endParaRPr lang="en-US"/>
          </a:p>
        </p:txBody>
      </p:sp>
      <p:sp>
        <p:nvSpPr>
          <p:cNvPr id="4" name="Footer Placeholder 3"/>
          <p:cNvSpPr>
            <a:spLocks noGrp="1"/>
          </p:cNvSpPr>
          <p:nvPr>
            <p:ph type="ftr" sz="quarter" idx="2"/>
          </p:nvPr>
        </p:nvSpPr>
        <p:spPr>
          <a:xfrm>
            <a:off x="1" y="8830658"/>
            <a:ext cx="3038144" cy="465742"/>
          </a:xfrm>
          <a:prstGeom prst="rect">
            <a:avLst/>
          </a:prstGeom>
        </p:spPr>
        <p:txBody>
          <a:bodyPr vert="horz" lIns="87910" tIns="43955" rIns="87910" bIns="43955" rtlCol="0" anchor="b"/>
          <a:lstStyle>
            <a:lvl1pPr algn="l">
              <a:defRPr sz="1200"/>
            </a:lvl1pPr>
          </a:lstStyle>
          <a:p>
            <a:endParaRPr lang="en-US"/>
          </a:p>
        </p:txBody>
      </p:sp>
      <p:sp>
        <p:nvSpPr>
          <p:cNvPr id="5" name="Slide Number Placeholder 4"/>
          <p:cNvSpPr>
            <a:spLocks noGrp="1"/>
          </p:cNvSpPr>
          <p:nvPr>
            <p:ph type="sldNum" sz="quarter" idx="3"/>
          </p:nvPr>
        </p:nvSpPr>
        <p:spPr>
          <a:xfrm>
            <a:off x="3970735" y="8830658"/>
            <a:ext cx="3038144" cy="465742"/>
          </a:xfrm>
          <a:prstGeom prst="rect">
            <a:avLst/>
          </a:prstGeom>
        </p:spPr>
        <p:txBody>
          <a:bodyPr vert="horz" lIns="87910" tIns="43955" rIns="87910" bIns="43955" rtlCol="0" anchor="b"/>
          <a:lstStyle>
            <a:lvl1pPr algn="r">
              <a:defRPr sz="1200"/>
            </a:lvl1pPr>
          </a:lstStyle>
          <a:p>
            <a:fld id="{EF6896F6-F425-40C2-8341-654A39F4DE2E}" type="slidenum">
              <a:rPr lang="en-US" smtClean="0"/>
              <a:t>‹#›</a:t>
            </a:fld>
            <a:endParaRPr lang="en-US"/>
          </a:p>
        </p:txBody>
      </p:sp>
    </p:spTree>
    <p:extLst>
      <p:ext uri="{BB962C8B-B14F-4D97-AF65-F5344CB8AC3E}">
        <p14:creationId xmlns:p14="http://schemas.microsoft.com/office/powerpoint/2010/main" val="831584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930" tIns="46465" rIns="92930" bIns="46465" rtlCol="0"/>
          <a:lstStyle>
            <a:lvl1pPr algn="r">
              <a:defRPr sz="1200"/>
            </a:lvl1pPr>
          </a:lstStyle>
          <a:p>
            <a:fld id="{F62D9718-28FC-41AA-B947-6E556E2A9F51}" type="datetimeFigureOut">
              <a:rPr lang="en-US" smtClean="0"/>
              <a:pPr/>
              <a:t>12/14/2018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930" tIns="46465" rIns="92930" bIns="46465" rtlCol="0" anchor="b"/>
          <a:lstStyle>
            <a:lvl1pPr algn="r">
              <a:defRPr sz="1200"/>
            </a:lvl1pPr>
          </a:lstStyle>
          <a:p>
            <a:fld id="{C3EC7176-1019-4D14-859F-96FB94AEDB4A}" type="slidenum">
              <a:rPr lang="en-US" smtClean="0"/>
              <a:pPr/>
              <a:t>‹#›</a:t>
            </a:fld>
            <a:endParaRPr lang="en-US" dirty="0"/>
          </a:p>
        </p:txBody>
      </p:sp>
    </p:spTree>
    <p:extLst>
      <p:ext uri="{BB962C8B-B14F-4D97-AF65-F5344CB8AC3E}">
        <p14:creationId xmlns:p14="http://schemas.microsoft.com/office/powerpoint/2010/main" val="231452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2</a:t>
            </a:fld>
            <a:endParaRPr lang="en-US" dirty="0"/>
          </a:p>
        </p:txBody>
      </p:sp>
    </p:spTree>
    <p:extLst>
      <p:ext uri="{BB962C8B-B14F-4D97-AF65-F5344CB8AC3E}">
        <p14:creationId xmlns:p14="http://schemas.microsoft.com/office/powerpoint/2010/main" val="125983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15</a:t>
            </a:fld>
            <a:endParaRPr lang="en-US" dirty="0"/>
          </a:p>
        </p:txBody>
      </p:sp>
    </p:spTree>
    <p:extLst>
      <p:ext uri="{BB962C8B-B14F-4D97-AF65-F5344CB8AC3E}">
        <p14:creationId xmlns:p14="http://schemas.microsoft.com/office/powerpoint/2010/main" val="268197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22</a:t>
            </a:fld>
            <a:endParaRPr lang="en-US" dirty="0"/>
          </a:p>
        </p:txBody>
      </p:sp>
    </p:spTree>
    <p:extLst>
      <p:ext uri="{BB962C8B-B14F-4D97-AF65-F5344CB8AC3E}">
        <p14:creationId xmlns:p14="http://schemas.microsoft.com/office/powerpoint/2010/main" val="291426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23</a:t>
            </a:fld>
            <a:endParaRPr lang="en-US" dirty="0"/>
          </a:p>
        </p:txBody>
      </p:sp>
    </p:spTree>
    <p:extLst>
      <p:ext uri="{BB962C8B-B14F-4D97-AF65-F5344CB8AC3E}">
        <p14:creationId xmlns:p14="http://schemas.microsoft.com/office/powerpoint/2010/main" val="94051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25</a:t>
            </a:fld>
            <a:endParaRPr lang="en-US" dirty="0"/>
          </a:p>
        </p:txBody>
      </p:sp>
    </p:spTree>
    <p:extLst>
      <p:ext uri="{BB962C8B-B14F-4D97-AF65-F5344CB8AC3E}">
        <p14:creationId xmlns:p14="http://schemas.microsoft.com/office/powerpoint/2010/main" val="178825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27</a:t>
            </a:fld>
            <a:endParaRPr lang="en-US" dirty="0"/>
          </a:p>
        </p:txBody>
      </p:sp>
    </p:spTree>
    <p:extLst>
      <p:ext uri="{BB962C8B-B14F-4D97-AF65-F5344CB8AC3E}">
        <p14:creationId xmlns:p14="http://schemas.microsoft.com/office/powerpoint/2010/main" val="1694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28</a:t>
            </a:fld>
            <a:endParaRPr lang="en-US" dirty="0"/>
          </a:p>
        </p:txBody>
      </p:sp>
    </p:spTree>
    <p:extLst>
      <p:ext uri="{BB962C8B-B14F-4D97-AF65-F5344CB8AC3E}">
        <p14:creationId xmlns:p14="http://schemas.microsoft.com/office/powerpoint/2010/main" val="567497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29</a:t>
            </a:fld>
            <a:endParaRPr lang="en-US" dirty="0"/>
          </a:p>
        </p:txBody>
      </p:sp>
    </p:spTree>
    <p:extLst>
      <p:ext uri="{BB962C8B-B14F-4D97-AF65-F5344CB8AC3E}">
        <p14:creationId xmlns:p14="http://schemas.microsoft.com/office/powerpoint/2010/main" val="953009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30</a:t>
            </a:fld>
            <a:endParaRPr lang="en-US" dirty="0"/>
          </a:p>
        </p:txBody>
      </p:sp>
    </p:spTree>
    <p:extLst>
      <p:ext uri="{BB962C8B-B14F-4D97-AF65-F5344CB8AC3E}">
        <p14:creationId xmlns:p14="http://schemas.microsoft.com/office/powerpoint/2010/main" val="38602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4</a:t>
            </a:fld>
            <a:endParaRPr lang="en-US" dirty="0"/>
          </a:p>
        </p:txBody>
      </p:sp>
    </p:spTree>
    <p:extLst>
      <p:ext uri="{BB962C8B-B14F-4D97-AF65-F5344CB8AC3E}">
        <p14:creationId xmlns:p14="http://schemas.microsoft.com/office/powerpoint/2010/main" val="271903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5</a:t>
            </a:fld>
            <a:endParaRPr lang="en-US" dirty="0"/>
          </a:p>
        </p:txBody>
      </p:sp>
    </p:spTree>
    <p:extLst>
      <p:ext uri="{BB962C8B-B14F-4D97-AF65-F5344CB8AC3E}">
        <p14:creationId xmlns:p14="http://schemas.microsoft.com/office/powerpoint/2010/main" val="410160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6</a:t>
            </a:fld>
            <a:endParaRPr lang="en-US" dirty="0"/>
          </a:p>
        </p:txBody>
      </p:sp>
    </p:spTree>
    <p:extLst>
      <p:ext uri="{BB962C8B-B14F-4D97-AF65-F5344CB8AC3E}">
        <p14:creationId xmlns:p14="http://schemas.microsoft.com/office/powerpoint/2010/main" val="2300412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7</a:t>
            </a:fld>
            <a:endParaRPr lang="en-US" dirty="0"/>
          </a:p>
        </p:txBody>
      </p:sp>
    </p:spTree>
    <p:extLst>
      <p:ext uri="{BB962C8B-B14F-4D97-AF65-F5344CB8AC3E}">
        <p14:creationId xmlns:p14="http://schemas.microsoft.com/office/powerpoint/2010/main" val="116617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8</a:t>
            </a:fld>
            <a:endParaRPr lang="en-US" dirty="0"/>
          </a:p>
        </p:txBody>
      </p:sp>
    </p:spTree>
    <p:extLst>
      <p:ext uri="{BB962C8B-B14F-4D97-AF65-F5344CB8AC3E}">
        <p14:creationId xmlns:p14="http://schemas.microsoft.com/office/powerpoint/2010/main" val="84586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9</a:t>
            </a:fld>
            <a:endParaRPr lang="en-US" dirty="0"/>
          </a:p>
        </p:txBody>
      </p:sp>
    </p:spTree>
    <p:extLst>
      <p:ext uri="{BB962C8B-B14F-4D97-AF65-F5344CB8AC3E}">
        <p14:creationId xmlns:p14="http://schemas.microsoft.com/office/powerpoint/2010/main" val="1011475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10</a:t>
            </a:fld>
            <a:endParaRPr lang="en-US" dirty="0"/>
          </a:p>
        </p:txBody>
      </p:sp>
    </p:spTree>
    <p:extLst>
      <p:ext uri="{BB962C8B-B14F-4D97-AF65-F5344CB8AC3E}">
        <p14:creationId xmlns:p14="http://schemas.microsoft.com/office/powerpoint/2010/main" val="3745589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D46DC4-C5B8-4021-B441-AA1C2E425DEC}" type="slidenum">
              <a:rPr lang="en-US" smtClean="0"/>
              <a:pPr>
                <a:defRPr/>
              </a:pPr>
              <a:t>11</a:t>
            </a:fld>
            <a:endParaRPr lang="en-US" dirty="0"/>
          </a:p>
        </p:txBody>
      </p:sp>
    </p:spTree>
    <p:extLst>
      <p:ext uri="{BB962C8B-B14F-4D97-AF65-F5344CB8AC3E}">
        <p14:creationId xmlns:p14="http://schemas.microsoft.com/office/powerpoint/2010/main" val="3682787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6F9DE543-1E46-496C-9562-86BA9824C663}" type="datetime1">
              <a:rPr lang="en-US"/>
              <a:pPr>
                <a:defRPr/>
              </a:pPr>
              <a:t>12/14/2018</a:t>
            </a:fld>
            <a:endParaRPr lang="en-US" dirty="0"/>
          </a:p>
        </p:txBody>
      </p:sp>
    </p:spTree>
    <p:extLst>
      <p:ext uri="{BB962C8B-B14F-4D97-AF65-F5344CB8AC3E}">
        <p14:creationId xmlns:p14="http://schemas.microsoft.com/office/powerpoint/2010/main" val="4128977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34686214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45"/>
            <a:ext cx="3008313" cy="717670"/>
          </a:xfrm>
          <a:prstGeom prst="rect">
            <a:avLst/>
          </a:prstGeom>
        </p:spPr>
        <p:txBody>
          <a:bodyPr anchor="b"/>
          <a:lstStyle>
            <a:lvl1pPr algn="l">
              <a:defRPr sz="2000" b="0" i="0">
                <a:latin typeface="Myriad Web Pro"/>
                <a:cs typeface="Myriad Web Pro"/>
              </a:defRPr>
            </a:lvl1pPr>
          </a:lstStyle>
          <a:p>
            <a:r>
              <a:rPr lang="en-US" dirty="0"/>
              <a:t>Click to edit Master title style</a:t>
            </a:r>
          </a:p>
        </p:txBody>
      </p:sp>
      <p:sp>
        <p:nvSpPr>
          <p:cNvPr id="3" name="Content Placeholder 2"/>
          <p:cNvSpPr>
            <a:spLocks noGrp="1"/>
          </p:cNvSpPr>
          <p:nvPr>
            <p:ph idx="1"/>
          </p:nvPr>
        </p:nvSpPr>
        <p:spPr>
          <a:xfrm>
            <a:off x="3575050" y="273050"/>
            <a:ext cx="5111750" cy="4805067"/>
          </a:xfrm>
          <a:prstGeom prst="rect">
            <a:avLst/>
          </a:prstGeom>
        </p:spPr>
        <p:txBody>
          <a:bodyPr/>
          <a:lstStyle>
            <a:lvl1pPr>
              <a:defRPr sz="3200" b="0" i="0">
                <a:latin typeface="Myriad Web Pro"/>
                <a:cs typeface="Myriad Web Pro"/>
              </a:defRPr>
            </a:lvl1pPr>
            <a:lvl2pPr>
              <a:defRPr sz="2800" b="0" i="0">
                <a:latin typeface="Myriad Web Pro"/>
                <a:cs typeface="Myriad Web Pro"/>
              </a:defRPr>
            </a:lvl2pPr>
            <a:lvl3pPr>
              <a:defRPr sz="2400" b="0" i="0">
                <a:latin typeface="Myriad Web Pro"/>
                <a:cs typeface="Myriad Web Pro"/>
              </a:defRPr>
            </a:lvl3pPr>
            <a:lvl4pPr>
              <a:defRPr sz="2000" b="0" i="0">
                <a:latin typeface="Myriad Web Pro"/>
                <a:cs typeface="Myriad Web Pro"/>
              </a:defRPr>
            </a:lvl4pPr>
            <a:lvl5pPr>
              <a:defRPr sz="2000" b="0" i="0">
                <a:latin typeface="Myriad Web Pro"/>
                <a:cs typeface="Myriad Web Pro"/>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114926"/>
            <a:ext cx="3008313" cy="3963191"/>
          </a:xfrm>
          <a:prstGeom prst="rect">
            <a:avLst/>
          </a:prstGeom>
        </p:spPr>
        <p:txBody>
          <a:bodyPr/>
          <a:lstStyle>
            <a:lvl1pPr marL="0" indent="0">
              <a:buNone/>
              <a:defRPr sz="1400" b="0" i="0">
                <a:latin typeface="Myriad Web Pro"/>
                <a:cs typeface="Myriad Web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530864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42867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24084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33576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1778100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23164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2719062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2776321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3585517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1282759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2471411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463006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329662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A07022B5-9FAE-4801-BEE7-D7E783331A46}" type="datetime1">
              <a:rPr lang="en-US"/>
              <a:pPr>
                <a:defRPr/>
              </a:pPr>
              <a:t>12/14/2018</a:t>
            </a:fld>
            <a:endParaRPr lang="en-US" dirty="0"/>
          </a:p>
        </p:txBody>
      </p:sp>
    </p:spTree>
    <p:extLst>
      <p:ext uri="{BB962C8B-B14F-4D97-AF65-F5344CB8AC3E}">
        <p14:creationId xmlns:p14="http://schemas.microsoft.com/office/powerpoint/2010/main" val="255448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1588737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465505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636318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284037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413850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2775718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239931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2C15B8-0DA9-48DA-B16E-4A13F34DA5C7}"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3143AF-4F79-4AA2-B647-8A22C2D9DCE5}" type="slidenum">
              <a:rPr lang="en-US" smtClean="0"/>
              <a:pPr/>
              <a:t>‹#›</a:t>
            </a:fld>
            <a:endParaRPr lang="en-US" dirty="0"/>
          </a:p>
        </p:txBody>
      </p:sp>
    </p:spTree>
    <p:extLst>
      <p:ext uri="{BB962C8B-B14F-4D97-AF65-F5344CB8AC3E}">
        <p14:creationId xmlns:p14="http://schemas.microsoft.com/office/powerpoint/2010/main" val="384515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2939173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53874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DD748835-312D-4A68-820B-5E0517CA9EC6}" type="datetime1">
              <a:rPr lang="en-US"/>
              <a:pPr>
                <a:defRPr/>
              </a:pPr>
              <a:t>12/14/2018</a:t>
            </a:fld>
            <a:endParaRPr lang="en-US" dirty="0"/>
          </a:p>
        </p:txBody>
      </p:sp>
    </p:spTree>
    <p:extLst>
      <p:ext uri="{BB962C8B-B14F-4D97-AF65-F5344CB8AC3E}">
        <p14:creationId xmlns:p14="http://schemas.microsoft.com/office/powerpoint/2010/main" val="16553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2671711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1259319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2444236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1142376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2924082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3385630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687523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2009347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92C72D-EA29-4926-9D94-AFDBA071A5D1}"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50813F-72A0-4E2C-BB45-EF0224A6E00E}" type="slidenum">
              <a:rPr lang="en-US" smtClean="0"/>
              <a:pPr/>
              <a:t>‹#›</a:t>
            </a:fld>
            <a:endParaRPr lang="en-US" dirty="0"/>
          </a:p>
        </p:txBody>
      </p:sp>
    </p:spTree>
    <p:extLst>
      <p:ext uri="{BB962C8B-B14F-4D97-AF65-F5344CB8AC3E}">
        <p14:creationId xmlns:p14="http://schemas.microsoft.com/office/powerpoint/2010/main" val="957543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249981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446D0203-AA5C-47DC-900E-22500E116879}" type="datetime1">
              <a:rPr lang="en-US"/>
              <a:pPr>
                <a:defRPr/>
              </a:pPr>
              <a:t>12/14/2018</a:t>
            </a:fld>
            <a:endParaRPr lang="en-US" dirty="0"/>
          </a:p>
        </p:txBody>
      </p:sp>
    </p:spTree>
    <p:extLst>
      <p:ext uri="{BB962C8B-B14F-4D97-AF65-F5344CB8AC3E}">
        <p14:creationId xmlns:p14="http://schemas.microsoft.com/office/powerpoint/2010/main" val="4009511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4262412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2178282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2388797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2874619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1346494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3475658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2793382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88426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2217629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5E6EBD-4CD3-4A70-A636-9BE45A52249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FB460D-E781-4474-853C-031EDC39BDCF}" type="slidenum">
              <a:rPr lang="en-US" smtClean="0"/>
              <a:pPr/>
              <a:t>‹#›</a:t>
            </a:fld>
            <a:endParaRPr lang="en-US" dirty="0"/>
          </a:p>
        </p:txBody>
      </p:sp>
    </p:spTree>
    <p:extLst>
      <p:ext uri="{BB962C8B-B14F-4D97-AF65-F5344CB8AC3E}">
        <p14:creationId xmlns:p14="http://schemas.microsoft.com/office/powerpoint/2010/main" val="301909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fld id="{8AF8C050-5A94-4C42-A59C-4611C6DEDC33}" type="datetime1">
              <a:rPr lang="en-US"/>
              <a:pPr>
                <a:defRPr/>
              </a:pPr>
              <a:t>12/14/2018</a:t>
            </a:fld>
            <a:endParaRPr lang="en-US" dirty="0"/>
          </a:p>
        </p:txBody>
      </p:sp>
    </p:spTree>
    <p:extLst>
      <p:ext uri="{BB962C8B-B14F-4D97-AF65-F5344CB8AC3E}">
        <p14:creationId xmlns:p14="http://schemas.microsoft.com/office/powerpoint/2010/main" val="1692262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4103804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430207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1945877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1124461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622619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3324502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2153610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3541285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2950044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276924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2020166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483FD6-A789-4BC6-87C5-603011CDC3A4}"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945811-BEE7-46F5-8CDF-C51DA240E3CE}" type="slidenum">
              <a:rPr lang="en-US" smtClean="0"/>
              <a:pPr/>
              <a:t>‹#›</a:t>
            </a:fld>
            <a:endParaRPr lang="en-US" dirty="0"/>
          </a:p>
        </p:txBody>
      </p:sp>
    </p:spTree>
    <p:extLst>
      <p:ext uri="{BB962C8B-B14F-4D97-AF65-F5344CB8AC3E}">
        <p14:creationId xmlns:p14="http://schemas.microsoft.com/office/powerpoint/2010/main" val="3824663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3029913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229347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2248899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565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091886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4128907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2834104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2195367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84774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1600467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4465332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3857033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3668819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9435862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1346958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32318014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911855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738513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4270577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390334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36318147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29953426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23501360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EB01385-5985-4CD6-B655-552AA1A229B9}"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6E2D07-8728-4025-AEAC-5D251A375671}" type="slidenum">
              <a:rPr lang="en-US" smtClean="0"/>
              <a:pPr/>
              <a:t>‹#›</a:t>
            </a:fld>
            <a:endParaRPr lang="en-US" dirty="0"/>
          </a:p>
        </p:txBody>
      </p:sp>
    </p:spTree>
    <p:extLst>
      <p:ext uri="{BB962C8B-B14F-4D97-AF65-F5344CB8AC3E}">
        <p14:creationId xmlns:p14="http://schemas.microsoft.com/office/powerpoint/2010/main" val="1439282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30299134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229347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2248899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5656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0918867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4128907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283410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F4895A3-5D51-4E2D-B845-A3B4F6C5D498}"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AE5EC2B-C670-4A0E-8879-155D3385A1A4}" type="slidenum">
              <a:rPr lang="en-US" smtClean="0"/>
              <a:pPr/>
              <a:t>‹#›</a:t>
            </a:fld>
            <a:endParaRPr lang="en-US" dirty="0"/>
          </a:p>
        </p:txBody>
      </p:sp>
    </p:spTree>
    <p:extLst>
      <p:ext uri="{BB962C8B-B14F-4D97-AF65-F5344CB8AC3E}">
        <p14:creationId xmlns:p14="http://schemas.microsoft.com/office/powerpoint/2010/main" val="1201313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21953671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8477405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14465332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D9B2EB-0922-4EC2-BCB6-0CA0AD97D590}" type="datetimeFigureOut">
              <a:rPr lang="en-US" smtClean="0"/>
              <a:pPr/>
              <a:t>12/14/2018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8987BB7-5185-4A92-8D01-3F8DD0CC65C2}" type="slidenum">
              <a:rPr lang="en-US" smtClean="0"/>
              <a:pPr/>
              <a:t>‹#›</a:t>
            </a:fld>
            <a:endParaRPr lang="en-US" dirty="0"/>
          </a:p>
        </p:txBody>
      </p:sp>
    </p:spTree>
    <p:extLst>
      <p:ext uri="{BB962C8B-B14F-4D97-AF65-F5344CB8AC3E}">
        <p14:creationId xmlns:p14="http://schemas.microsoft.com/office/powerpoint/2010/main" val="38570335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78782"/>
            <a:ext cx="7772400" cy="1470025"/>
          </a:xfrm>
          <a:prstGeom prst="rect">
            <a:avLst/>
          </a:prstGeom>
        </p:spPr>
        <p:txBody>
          <a:bodyPr/>
          <a:lstStyle>
            <a:lvl1pPr>
              <a:defRPr b="0" i="0">
                <a:solidFill>
                  <a:schemeClr val="bg1"/>
                </a:solidFill>
                <a:latin typeface="Myriad Web Pro"/>
                <a:cs typeface="Myriad Web Pro"/>
              </a:defRPr>
            </a:lvl1pPr>
          </a:lstStyle>
          <a:p>
            <a:r>
              <a:rPr lang="en-US" dirty="0"/>
              <a:t>Click to edit Master title style</a:t>
            </a:r>
          </a:p>
        </p:txBody>
      </p:sp>
      <p:sp>
        <p:nvSpPr>
          <p:cNvPr id="3" name="Subtitle 2"/>
          <p:cNvSpPr>
            <a:spLocks noGrp="1"/>
          </p:cNvSpPr>
          <p:nvPr>
            <p:ph type="subTitle" idx="1"/>
          </p:nvPr>
        </p:nvSpPr>
        <p:spPr>
          <a:xfrm>
            <a:off x="1371600" y="2371271"/>
            <a:ext cx="6400800" cy="1752600"/>
          </a:xfrm>
          <a:prstGeom prst="rect">
            <a:avLst/>
          </a:prstGeom>
        </p:spPr>
        <p:txBody>
          <a:bodyPr/>
          <a:lstStyle>
            <a:lvl1pPr marL="0" indent="0" algn="ctr">
              <a:buNone/>
              <a:defRPr b="0" i="0">
                <a:solidFill>
                  <a:schemeClr val="bg1"/>
                </a:solidFill>
                <a:latin typeface="Myriad Web Pro"/>
                <a:cs typeface="Myriad Web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7946570" y="6260194"/>
            <a:ext cx="803729" cy="253546"/>
          </a:xfrm>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3364759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Myriad Web Pro"/>
                <a:cs typeface="Myriad Web Pro"/>
              </a:defRPr>
            </a:lvl1pPr>
          </a:lstStyle>
          <a:p>
            <a:r>
              <a:rPr lang="en-US" dirty="0"/>
              <a:t>Click to edit Master title style</a:t>
            </a:r>
          </a:p>
        </p:txBody>
      </p:sp>
      <p:sp>
        <p:nvSpPr>
          <p:cNvPr id="3" name="Content Placeholder 2"/>
          <p:cNvSpPr>
            <a:spLocks noGrp="1"/>
          </p:cNvSpPr>
          <p:nvPr>
            <p:ph idx="1"/>
          </p:nvPr>
        </p:nvSpPr>
        <p:spPr>
          <a:xfrm>
            <a:off x="457200" y="1600200"/>
            <a:ext cx="8229600" cy="3434443"/>
          </a:xfrm>
          <a:prstGeom prst="rect">
            <a:avLst/>
          </a:prstGeom>
        </p:spPr>
        <p:txBody>
          <a:bodyPr/>
          <a:lstStyle>
            <a:lvl1pPr>
              <a:defRPr b="0" i="0">
                <a:latin typeface="Myriad Web Pro"/>
                <a:cs typeface="Myriad Web Pro"/>
              </a:defRPr>
            </a:lvl1pPr>
            <a:lvl2pPr>
              <a:defRPr b="0" i="0">
                <a:latin typeface="Myriad Web Pro"/>
                <a:cs typeface="Myriad Web Pro"/>
              </a:defRPr>
            </a:lvl2pPr>
            <a:lvl3pPr>
              <a:defRPr b="0" i="0">
                <a:latin typeface="Myriad Web Pro"/>
                <a:cs typeface="Myriad Web Pro"/>
              </a:defRPr>
            </a:lvl3pPr>
            <a:lvl4pPr>
              <a:defRPr b="0" i="0">
                <a:latin typeface="Myriad Web Pro"/>
                <a:cs typeface="Myriad Web Pro"/>
              </a:defRPr>
            </a:lvl4pPr>
            <a:lvl5pPr>
              <a:defRPr b="0" i="0">
                <a:latin typeface="Myriad Web Pro"/>
                <a:cs typeface="Myriad Web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082643" y="6332539"/>
            <a:ext cx="604157" cy="253546"/>
          </a:xfrm>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2892010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256972"/>
            <a:ext cx="7772400" cy="1362075"/>
          </a:xfrm>
          <a:prstGeom prst="rect">
            <a:avLst/>
          </a:prstGeom>
        </p:spPr>
        <p:txBody>
          <a:bodyPr anchor="t"/>
          <a:lstStyle>
            <a:lvl1pPr algn="l">
              <a:defRPr sz="3600" b="0" i="0" cap="all">
                <a:latin typeface="Myriad Web Pro"/>
                <a:cs typeface="Myriad Web Pro"/>
              </a:defRPr>
            </a:lvl1pPr>
          </a:lstStyle>
          <a:p>
            <a:r>
              <a:rPr lang="en-US" dirty="0"/>
              <a:t>Click to edit Master title style</a:t>
            </a:r>
          </a:p>
        </p:txBody>
      </p:sp>
      <p:sp>
        <p:nvSpPr>
          <p:cNvPr id="3" name="Text Placeholder 2"/>
          <p:cNvSpPr>
            <a:spLocks noGrp="1"/>
          </p:cNvSpPr>
          <p:nvPr>
            <p:ph type="body" idx="1"/>
          </p:nvPr>
        </p:nvSpPr>
        <p:spPr>
          <a:xfrm>
            <a:off x="722313" y="575355"/>
            <a:ext cx="7772400" cy="1500187"/>
          </a:xfrm>
          <a:prstGeom prst="rect">
            <a:avLst/>
          </a:prstGeom>
        </p:spPr>
        <p:txBody>
          <a:bodyPr anchor="b"/>
          <a:lstStyle>
            <a:lvl1pPr marL="0" indent="0">
              <a:buNone/>
              <a:defRPr sz="2000" b="0" i="0">
                <a:solidFill>
                  <a:schemeClr val="tx1">
                    <a:tint val="75000"/>
                  </a:schemeClr>
                </a:solidFill>
                <a:latin typeface="Myriad Web Pro"/>
                <a:cs typeface="Myriad Web Pro"/>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1773014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Myriad Web Pro"/>
                <a:cs typeface="Myriad Web Pro"/>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3470729"/>
          </a:xfrm>
          <a:prstGeom prst="rect">
            <a:avLst/>
          </a:prstGeom>
        </p:spPr>
        <p:txBody>
          <a:bodyPr/>
          <a:lstStyle>
            <a:lvl1pPr>
              <a:defRPr sz="2800" b="0" i="0">
                <a:latin typeface="Myriad Web Pro"/>
                <a:cs typeface="Myriad Web Pro"/>
              </a:defRPr>
            </a:lvl1pPr>
            <a:lvl2pPr>
              <a:defRPr sz="2400" b="0" i="0">
                <a:latin typeface="Myriad Web Pro"/>
                <a:cs typeface="Myriad Web Pro"/>
              </a:defRPr>
            </a:lvl2pPr>
            <a:lvl3pPr>
              <a:defRPr sz="2000" b="0" i="0">
                <a:latin typeface="Myriad Web Pro"/>
                <a:cs typeface="Myriad Web Pro"/>
              </a:defRPr>
            </a:lvl3pPr>
            <a:lvl4pPr>
              <a:defRPr sz="1800" b="0" i="0">
                <a:latin typeface="Myriad Web Pro"/>
                <a:cs typeface="Myriad Web Pro"/>
              </a:defRPr>
            </a:lvl4pPr>
            <a:lvl5pPr>
              <a:defRPr sz="1800" b="0" i="0">
                <a:latin typeface="Myriad Web Pro"/>
                <a:cs typeface="Myriad Web Pro"/>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3470729"/>
          </a:xfrm>
          <a:prstGeom prst="rect">
            <a:avLst/>
          </a:prstGeom>
        </p:spPr>
        <p:txBody>
          <a:bodyPr/>
          <a:lstStyle>
            <a:lvl1pPr>
              <a:defRPr sz="2800" b="0" i="0">
                <a:latin typeface="Myriad Web Pro"/>
                <a:cs typeface="Myriad Web Pro"/>
              </a:defRPr>
            </a:lvl1pPr>
            <a:lvl2pPr>
              <a:defRPr sz="2400" b="0" i="0">
                <a:latin typeface="Myriad Web Pro"/>
                <a:cs typeface="Myriad Web Pro"/>
              </a:defRPr>
            </a:lvl2pPr>
            <a:lvl3pPr>
              <a:defRPr sz="2000" b="0" i="0">
                <a:latin typeface="Myriad Web Pro"/>
                <a:cs typeface="Myriad Web Pro"/>
              </a:defRPr>
            </a:lvl3pPr>
            <a:lvl4pPr>
              <a:defRPr sz="1800" b="0" i="0">
                <a:latin typeface="Myriad Web Pro"/>
                <a:cs typeface="Myriad Web Pro"/>
              </a:defRPr>
            </a:lvl4pPr>
            <a:lvl5pPr>
              <a:defRPr sz="1800" b="0" i="0">
                <a:latin typeface="Myriad Web Pro"/>
                <a:cs typeface="Myriad Web Pro"/>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538388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Myriad Web Pro"/>
                <a:cs typeface="Myriad Web Pro"/>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41898424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DC9846-90E7-3541-BC28-13F9D030B385}" type="slidenum">
              <a:rPr lang="en-US" smtClean="0"/>
              <a:t>‹#›</a:t>
            </a:fld>
            <a:endParaRPr lang="en-US" dirty="0"/>
          </a:p>
        </p:txBody>
      </p:sp>
    </p:spTree>
    <p:extLst>
      <p:ext uri="{BB962C8B-B14F-4D97-AF65-F5344CB8AC3E}">
        <p14:creationId xmlns:p14="http://schemas.microsoft.com/office/powerpoint/2010/main" val="87750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10" Type="http://schemas.openxmlformats.org/officeDocument/2006/relationships/image" Target="../media/image9.jpg"/><Relationship Id="rId4" Type="http://schemas.openxmlformats.org/officeDocument/2006/relationships/slideLayout" Target="../slideLayouts/slideLayout97.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7.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8.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795338" y="5978525"/>
            <a:ext cx="2133600" cy="365125"/>
          </a:xfrm>
          <a:prstGeom prst="rect">
            <a:avLst/>
          </a:prstGeom>
        </p:spPr>
        <p:txBody>
          <a:bodyPr vert="horz" wrap="square" lIns="0" tIns="0" rIns="0" bIns="0" numCol="1" anchor="t" anchorCtr="0" compatLnSpc="1">
            <a:prstTxWarp prst="textNoShape">
              <a:avLst/>
            </a:prstTxWarp>
          </a:bodyPr>
          <a:lstStyle>
            <a:lvl1pPr>
              <a:defRPr sz="1400" b="0">
                <a:solidFill>
                  <a:srgbClr val="000000"/>
                </a:solidFill>
                <a:latin typeface="35 Helvetica Thin" charset="0"/>
                <a:ea typeface="ＭＳ Ｐゴシック" charset="-128"/>
              </a:defRPr>
            </a:lvl1pPr>
          </a:lstStyle>
          <a:p>
            <a:pPr fontAlgn="base">
              <a:spcBef>
                <a:spcPct val="0"/>
              </a:spcBef>
              <a:spcAft>
                <a:spcPct val="0"/>
              </a:spcAft>
              <a:defRPr/>
            </a:pPr>
            <a:fld id="{D8BDFD9A-6CB9-47DC-BA6C-7C5B5B555D0A}" type="datetime1">
              <a:rPr lang="en-US"/>
              <a:pPr fontAlgn="base">
                <a:spcBef>
                  <a:spcPct val="0"/>
                </a:spcBef>
                <a:spcAft>
                  <a:spcPct val="0"/>
                </a:spcAft>
                <a:defRPr/>
              </a:pPr>
              <a:t>12/14/2018</a:t>
            </a:fld>
            <a:endParaRPr lang="en-US" dirty="0"/>
          </a:p>
        </p:txBody>
      </p:sp>
      <p:sp>
        <p:nvSpPr>
          <p:cNvPr id="3" name="TextBox 2"/>
          <p:cNvSpPr txBox="1">
            <a:spLocks noChangeArrowheads="1"/>
          </p:cNvSpPr>
          <p:nvPr/>
        </p:nvSpPr>
        <p:spPr bwMode="auto">
          <a:xfrm>
            <a:off x="719138" y="6442075"/>
            <a:ext cx="4767262" cy="111125"/>
          </a:xfrm>
          <a:prstGeom prst="rect">
            <a:avLst/>
          </a:prstGeom>
          <a:noFill/>
          <a:ln>
            <a:noFill/>
          </a:ln>
          <a:extLst/>
        </p:spPr>
        <p:txBody>
          <a:bodyPr/>
          <a:lstStyle>
            <a:lvl1pPr defTabSz="457200" eaLnBrk="0" hangingPunct="0">
              <a:defRPr sz="1600" b="1">
                <a:solidFill>
                  <a:schemeClr val="tx1"/>
                </a:solidFill>
                <a:latin typeface="Arial" pitchFamily="34" charset="0"/>
                <a:ea typeface="ＭＳ Ｐゴシック" charset="-128"/>
              </a:defRPr>
            </a:lvl1pPr>
            <a:lvl2pPr marL="742950" indent="-285750" defTabSz="457200" eaLnBrk="0" hangingPunct="0">
              <a:defRPr sz="1600" b="1">
                <a:solidFill>
                  <a:schemeClr val="tx1"/>
                </a:solidFill>
                <a:latin typeface="Arial" pitchFamily="34" charset="0"/>
                <a:ea typeface="ＭＳ Ｐゴシック" charset="-128"/>
              </a:defRPr>
            </a:lvl2pPr>
            <a:lvl3pPr marL="1143000" indent="-228600" defTabSz="457200" eaLnBrk="0" hangingPunct="0">
              <a:defRPr sz="1600" b="1">
                <a:solidFill>
                  <a:schemeClr val="tx1"/>
                </a:solidFill>
                <a:latin typeface="Arial" pitchFamily="34" charset="0"/>
                <a:ea typeface="ＭＳ Ｐゴシック" charset="-128"/>
              </a:defRPr>
            </a:lvl3pPr>
            <a:lvl4pPr marL="1600200" indent="-228600" defTabSz="457200" eaLnBrk="0" hangingPunct="0">
              <a:defRPr sz="1600" b="1">
                <a:solidFill>
                  <a:schemeClr val="tx1"/>
                </a:solidFill>
                <a:latin typeface="Arial" pitchFamily="34" charset="0"/>
                <a:ea typeface="ＭＳ Ｐゴシック" charset="-128"/>
              </a:defRPr>
            </a:lvl4pPr>
            <a:lvl5pPr marL="2057400" indent="-228600" defTabSz="457200" eaLnBrk="0" hangingPunct="0">
              <a:defRPr sz="1600" b="1">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1600" b="1">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1600" b="1">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1600" b="1">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1600" b="1">
                <a:solidFill>
                  <a:schemeClr val="tx1"/>
                </a:solidFill>
                <a:latin typeface="Arial" pitchFamily="34" charset="0"/>
                <a:ea typeface="ＭＳ Ｐゴシック" charset="-128"/>
              </a:defRPr>
            </a:lvl9pPr>
          </a:lstStyle>
          <a:p>
            <a:pPr eaLnBrk="1" fontAlgn="base" hangingPunct="1">
              <a:spcBef>
                <a:spcPct val="0"/>
              </a:spcBef>
              <a:spcAft>
                <a:spcPct val="0"/>
              </a:spcAft>
              <a:defRPr/>
            </a:pPr>
            <a:r>
              <a:rPr lang="en-US" sz="700" b="0" dirty="0">
                <a:solidFill>
                  <a:srgbClr val="000000"/>
                </a:solidFill>
              </a:rPr>
              <a:t>© Copyright 2015, Cardinal Health. All rights reserved. CARDINAL HEALTH, the Cardinal Health LOGO and</a:t>
            </a:r>
            <a:r>
              <a:rPr lang="en-US" sz="700" b="0" u="sng" dirty="0">
                <a:solidFill>
                  <a:srgbClr val="000000"/>
                </a:solidFill>
              </a:rPr>
              <a:t> </a:t>
            </a:r>
            <a:r>
              <a:rPr lang="en-US" sz="700" b="0" dirty="0">
                <a:solidFill>
                  <a:srgbClr val="000000"/>
                </a:solidFill>
              </a:rPr>
              <a:t>ESSENTIAL TO CARE are trademarks or registered trademarks of Cardinal Health. </a:t>
            </a:r>
          </a:p>
        </p:txBody>
      </p:sp>
      <p:sp>
        <p:nvSpPr>
          <p:cNvPr id="39942" name="Rectangle 26"/>
          <p:cNvSpPr>
            <a:spLocks noGrp="1" noChangeArrowheads="1"/>
          </p:cNvSpPr>
          <p:nvPr>
            <p:ph type="title"/>
          </p:nvPr>
        </p:nvSpPr>
        <p:spPr bwMode="auto">
          <a:xfrm>
            <a:off x="533400" y="4191000"/>
            <a:ext cx="8229600" cy="1524000"/>
          </a:xfrm>
          <a:prstGeom prst="rect">
            <a:avLst/>
          </a:prstGeom>
          <a:solidFill>
            <a:schemeClr val="bg1">
              <a:alpha val="0"/>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4" name="Picture 3" descr="Title Slide_4 photos_4_3 ratio.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5166360"/>
          </a:xfrm>
          <a:prstGeom prst="rect">
            <a:avLst/>
          </a:prstGeom>
        </p:spPr>
      </p:pic>
      <p:pic>
        <p:nvPicPr>
          <p:cNvPr id="2050"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705600" y="6013373"/>
            <a:ext cx="2057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219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0" fontAlgn="base" hangingPunct="0">
        <a:spcBef>
          <a:spcPct val="0"/>
        </a:spcBef>
        <a:spcAft>
          <a:spcPct val="0"/>
        </a:spcAft>
        <a:defRPr sz="4200" b="1">
          <a:solidFill>
            <a:schemeClr val="bg1"/>
          </a:solidFill>
          <a:latin typeface="+mj-lt"/>
          <a:ea typeface="ＭＳ Ｐゴシック" pitchFamily="34" charset="-128"/>
          <a:cs typeface="ＭＳ Ｐゴシック" charset="0"/>
        </a:defRPr>
      </a:lvl1pPr>
      <a:lvl2pPr algn="l" rtl="0" eaLnBrk="0" fontAlgn="base" hangingPunct="0">
        <a:spcBef>
          <a:spcPct val="0"/>
        </a:spcBef>
        <a:spcAft>
          <a:spcPct val="0"/>
        </a:spcAft>
        <a:defRPr sz="4200" b="1">
          <a:solidFill>
            <a:schemeClr val="bg1"/>
          </a:solidFill>
          <a:latin typeface="Arial" pitchFamily="-112" charset="0"/>
          <a:ea typeface="ＭＳ Ｐゴシック" pitchFamily="34" charset="-128"/>
          <a:cs typeface="ＭＳ Ｐゴシック" charset="0"/>
        </a:defRPr>
      </a:lvl2pPr>
      <a:lvl3pPr algn="l" rtl="0" eaLnBrk="0" fontAlgn="base" hangingPunct="0">
        <a:spcBef>
          <a:spcPct val="0"/>
        </a:spcBef>
        <a:spcAft>
          <a:spcPct val="0"/>
        </a:spcAft>
        <a:defRPr sz="4200" b="1">
          <a:solidFill>
            <a:schemeClr val="bg1"/>
          </a:solidFill>
          <a:latin typeface="Arial" pitchFamily="-112" charset="0"/>
          <a:ea typeface="ＭＳ Ｐゴシック" pitchFamily="34" charset="-128"/>
          <a:cs typeface="ＭＳ Ｐゴシック" charset="0"/>
        </a:defRPr>
      </a:lvl3pPr>
      <a:lvl4pPr algn="l" rtl="0" eaLnBrk="0" fontAlgn="base" hangingPunct="0">
        <a:spcBef>
          <a:spcPct val="0"/>
        </a:spcBef>
        <a:spcAft>
          <a:spcPct val="0"/>
        </a:spcAft>
        <a:defRPr sz="4200" b="1">
          <a:solidFill>
            <a:schemeClr val="bg1"/>
          </a:solidFill>
          <a:latin typeface="Arial" pitchFamily="-112" charset="0"/>
          <a:ea typeface="ＭＳ Ｐゴシック" pitchFamily="34" charset="-128"/>
          <a:cs typeface="ＭＳ Ｐゴシック" charset="0"/>
        </a:defRPr>
      </a:lvl4pPr>
      <a:lvl5pPr algn="l" rtl="0" eaLnBrk="0" fontAlgn="base" hangingPunct="0">
        <a:spcBef>
          <a:spcPct val="0"/>
        </a:spcBef>
        <a:spcAft>
          <a:spcPct val="0"/>
        </a:spcAft>
        <a:defRPr sz="4200" b="1">
          <a:solidFill>
            <a:schemeClr val="bg1"/>
          </a:solidFill>
          <a:latin typeface="Arial" pitchFamily="-112" charset="0"/>
          <a:ea typeface="ＭＳ Ｐゴシック" pitchFamily="34" charset="-128"/>
          <a:cs typeface="ＭＳ Ｐゴシック" charset="0"/>
        </a:defRPr>
      </a:lvl5pPr>
      <a:lvl6pPr marL="457200" algn="l" rtl="0" fontAlgn="base">
        <a:spcBef>
          <a:spcPct val="0"/>
        </a:spcBef>
        <a:spcAft>
          <a:spcPct val="0"/>
        </a:spcAft>
        <a:defRPr sz="4200" b="1">
          <a:solidFill>
            <a:schemeClr val="bg1"/>
          </a:solidFill>
          <a:latin typeface="Arial" pitchFamily="-112" charset="0"/>
        </a:defRPr>
      </a:lvl6pPr>
      <a:lvl7pPr marL="914400" algn="l" rtl="0" fontAlgn="base">
        <a:spcBef>
          <a:spcPct val="0"/>
        </a:spcBef>
        <a:spcAft>
          <a:spcPct val="0"/>
        </a:spcAft>
        <a:defRPr sz="4200" b="1">
          <a:solidFill>
            <a:schemeClr val="bg1"/>
          </a:solidFill>
          <a:latin typeface="Arial" pitchFamily="-112" charset="0"/>
        </a:defRPr>
      </a:lvl7pPr>
      <a:lvl8pPr marL="1371600" algn="l" rtl="0" fontAlgn="base">
        <a:spcBef>
          <a:spcPct val="0"/>
        </a:spcBef>
        <a:spcAft>
          <a:spcPct val="0"/>
        </a:spcAft>
        <a:defRPr sz="4200" b="1">
          <a:solidFill>
            <a:schemeClr val="bg1"/>
          </a:solidFill>
          <a:latin typeface="Arial" pitchFamily="-112" charset="0"/>
        </a:defRPr>
      </a:lvl8pPr>
      <a:lvl9pPr marL="1828800" algn="l" rtl="0" fontAlgn="base">
        <a:spcBef>
          <a:spcPct val="0"/>
        </a:spcBef>
        <a:spcAft>
          <a:spcPct val="0"/>
        </a:spcAft>
        <a:defRPr sz="4200" b="1">
          <a:solidFill>
            <a:schemeClr val="bg1"/>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73142" y="6332539"/>
            <a:ext cx="604157" cy="253546"/>
          </a:xfrm>
          <a:prstGeom prst="rect">
            <a:avLst/>
          </a:prstGeom>
        </p:spPr>
        <p:txBody>
          <a:bodyPr vert="horz" lIns="91440" tIns="45720" rIns="91440" bIns="45720" rtlCol="0" anchor="ctr"/>
          <a:lstStyle>
            <a:lvl1pPr algn="r">
              <a:defRPr sz="1200">
                <a:solidFill>
                  <a:schemeClr val="bg1">
                    <a:lumMod val="50000"/>
                  </a:schemeClr>
                </a:solidFill>
                <a:latin typeface="Myriad Pro Light"/>
              </a:defRPr>
            </a:lvl1pPr>
          </a:lstStyle>
          <a:p>
            <a:fld id="{B9DC9846-90E7-3541-BC28-13F9D030B385}" type="slidenum">
              <a:rPr lang="en-US" smtClean="0"/>
              <a:pPr/>
              <a:t>‹#›</a:t>
            </a:fld>
            <a:endParaRPr lang="en-US" dirty="0"/>
          </a:p>
        </p:txBody>
      </p:sp>
    </p:spTree>
    <p:extLst>
      <p:ext uri="{BB962C8B-B14F-4D97-AF65-F5344CB8AC3E}">
        <p14:creationId xmlns:p14="http://schemas.microsoft.com/office/powerpoint/2010/main" val="337778689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4"/>
          <p:cNvPicPr>
            <a:picLocks noChangeAspect="1" noChangeArrowheads="1"/>
          </p:cNvPicPr>
          <p:nvPr userDrawn="1"/>
        </p:nvPicPr>
        <p:blipFill>
          <a:blip r:embed="rId13" cstate="print">
            <a:lum bright="10000"/>
            <a:extLst>
              <a:ext uri="{28A0092B-C50C-407E-A947-70E740481C1C}">
                <a14:useLocalDpi xmlns:a14="http://schemas.microsoft.com/office/drawing/2010/main" val="0"/>
              </a:ext>
            </a:extLst>
          </a:blip>
          <a:srcRect r="139"/>
          <a:stretch>
            <a:fillRect/>
          </a:stretch>
        </p:blipFill>
        <p:spPr bwMode="auto">
          <a:xfrm>
            <a:off x="3175" y="987425"/>
            <a:ext cx="9140825"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p:cNvSpPr>
            <a:spLocks noGrp="1"/>
          </p:cNvSpPr>
          <p:nvPr>
            <p:ph type="dt" sz="half" idx="2"/>
          </p:nvPr>
        </p:nvSpPr>
        <p:spPr>
          <a:xfrm>
            <a:off x="795338" y="5978525"/>
            <a:ext cx="21336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defRPr>
            </a:lvl1pPr>
          </a:lstStyle>
          <a:p>
            <a:fld id="{DBE1549E-8EEA-4503-BCA8-E2D76CE7CEBB}" type="datetime1">
              <a:rPr lang="en-US"/>
              <a:pPr/>
              <a:t>12/14/2018</a:t>
            </a:fld>
            <a:endParaRPr lang="en-US" dirty="0"/>
          </a:p>
        </p:txBody>
      </p:sp>
      <p:sp>
        <p:nvSpPr>
          <p:cNvPr id="10" name="Freeform 2"/>
          <p:cNvSpPr/>
          <p:nvPr userDrawn="1"/>
        </p:nvSpPr>
        <p:spPr>
          <a:xfrm>
            <a:off x="-7938" y="-25400"/>
            <a:ext cx="9151938" cy="2997200"/>
          </a:xfrm>
          <a:custGeom>
            <a:avLst/>
            <a:gdLst>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866" h="2997200">
                <a:moveTo>
                  <a:pt x="8466" y="8467"/>
                </a:moveTo>
                <a:lnTo>
                  <a:pt x="9177866" y="0"/>
                </a:lnTo>
                <a:cubicBezTo>
                  <a:pt x="9172222" y="999067"/>
                  <a:pt x="9160933" y="2997200"/>
                  <a:pt x="9160933" y="2997200"/>
                </a:cubicBezTo>
                <a:cubicBezTo>
                  <a:pt x="8291689" y="2644422"/>
                  <a:pt x="5585177" y="1588912"/>
                  <a:pt x="0" y="2091267"/>
                </a:cubicBezTo>
                <a:lnTo>
                  <a:pt x="8466" y="8467"/>
                </a:lnTo>
                <a:close/>
              </a:path>
            </a:pathLst>
          </a:custGeom>
          <a:solidFill>
            <a:srgbClr val="E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p>
        </p:txBody>
      </p:sp>
      <p:sp>
        <p:nvSpPr>
          <p:cNvPr id="11" name="Rectangle 26"/>
          <p:cNvSpPr>
            <a:spLocks noGrp="1" noChangeArrowheads="1"/>
          </p:cNvSpPr>
          <p:nvPr>
            <p:ph type="title"/>
          </p:nvPr>
        </p:nvSpPr>
        <p:spPr bwMode="auto">
          <a:xfrm>
            <a:off x="685800" y="609600"/>
            <a:ext cx="8229600" cy="15240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2" name="TextBox 11"/>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Tree>
    <p:extLst>
      <p:ext uri="{BB962C8B-B14F-4D97-AF65-F5344CB8AC3E}">
        <p14:creationId xmlns:p14="http://schemas.microsoft.com/office/powerpoint/2010/main" val="135619275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r="208"/>
          <a:stretch>
            <a:fillRect/>
          </a:stretch>
        </p:blipFill>
        <p:spPr bwMode="auto">
          <a:xfrm>
            <a:off x="-7938" y="0"/>
            <a:ext cx="9151938"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a:spLocks noChangeArrowheads="1"/>
          </p:cNvSpPr>
          <p:nvPr userDrawn="1"/>
        </p:nvSpPr>
        <p:spPr bwMode="auto">
          <a:xfrm flipV="1">
            <a:off x="-7938" y="2097088"/>
            <a:ext cx="9151938" cy="2997200"/>
          </a:xfrm>
          <a:custGeom>
            <a:avLst/>
            <a:gdLst>
              <a:gd name="T0" fmla="*/ 8467 w 9177866"/>
              <a:gd name="T1" fmla="*/ 8467 h 2997200"/>
              <a:gd name="T2" fmla="*/ 9178926 w 9177866"/>
              <a:gd name="T3" fmla="*/ 0 h 2997200"/>
              <a:gd name="T4" fmla="*/ 9161991 w 9177866"/>
              <a:gd name="T5" fmla="*/ 2997200 h 2997200"/>
              <a:gd name="T6" fmla="*/ 0 w 9177866"/>
              <a:gd name="T7" fmla="*/ 1913467 h 2997200"/>
              <a:gd name="T8" fmla="*/ 8467 w 9177866"/>
              <a:gd name="T9" fmla="*/ 8467 h 2997200"/>
              <a:gd name="T10" fmla="*/ 0 60000 65536"/>
              <a:gd name="T11" fmla="*/ 0 60000 65536"/>
              <a:gd name="T12" fmla="*/ 0 60000 65536"/>
              <a:gd name="T13" fmla="*/ 0 60000 65536"/>
              <a:gd name="T14" fmla="*/ 0 60000 65536"/>
              <a:gd name="T15" fmla="*/ 0 w 9177866"/>
              <a:gd name="T16" fmla="*/ 0 h 2997200"/>
              <a:gd name="T17" fmla="*/ 9177866 w 9177866"/>
              <a:gd name="T18" fmla="*/ 2997200 h 2997200"/>
            </a:gdLst>
            <a:ahLst/>
            <a:cxnLst>
              <a:cxn ang="T10">
                <a:pos x="T0" y="T1"/>
              </a:cxn>
              <a:cxn ang="T11">
                <a:pos x="T2" y="T3"/>
              </a:cxn>
              <a:cxn ang="T12">
                <a:pos x="T4" y="T5"/>
              </a:cxn>
              <a:cxn ang="T13">
                <a:pos x="T6" y="T7"/>
              </a:cxn>
              <a:cxn ang="T14">
                <a:pos x="T8" y="T9"/>
              </a:cxn>
            </a:cxnLst>
            <a:rect l="T15" t="T16" r="T17" b="T18"/>
            <a:pathLst>
              <a:path w="9177866" h="2997200">
                <a:moveTo>
                  <a:pt x="8466" y="8467"/>
                </a:moveTo>
                <a:lnTo>
                  <a:pt x="9177866" y="0"/>
                </a:lnTo>
                <a:cubicBezTo>
                  <a:pt x="9172222" y="999067"/>
                  <a:pt x="9160933" y="2997200"/>
                  <a:pt x="9160933" y="2997200"/>
                </a:cubicBezTo>
                <a:cubicBezTo>
                  <a:pt x="8291689" y="2644422"/>
                  <a:pt x="5686777" y="1631246"/>
                  <a:pt x="0" y="1913467"/>
                </a:cubicBezTo>
                <a:lnTo>
                  <a:pt x="8466" y="8467"/>
                </a:lnTo>
                <a:close/>
              </a:path>
            </a:pathLst>
          </a:custGeom>
          <a:solidFill>
            <a:srgbClr val="EE0000"/>
          </a:solidFill>
          <a:ln w="9525">
            <a:noFill/>
            <a:miter lim="800000"/>
            <a:headEnd/>
            <a:tailEnd/>
          </a:ln>
        </p:spPr>
        <p:txBody>
          <a:bodyPr rot="10800000" anchor="ctr"/>
          <a:lstStyle/>
          <a:p>
            <a:pPr algn="ctr" defTabSz="457200">
              <a:defRPr/>
            </a:pPr>
            <a:r>
              <a:rPr lang="en-US" dirty="0">
                <a:solidFill>
                  <a:schemeClr val="lt1"/>
                </a:solidFill>
                <a:latin typeface="+mn-lt"/>
                <a:ea typeface="+mn-ea"/>
              </a:rPr>
              <a:t> </a:t>
            </a:r>
          </a:p>
        </p:txBody>
      </p:sp>
      <p:sp>
        <p:nvSpPr>
          <p:cNvPr id="9" name="Rectangle 5"/>
          <p:cNvSpPr>
            <a:spLocks noGrp="1" noChangeArrowheads="1"/>
          </p:cNvSpPr>
          <p:nvPr>
            <p:ph type="title"/>
          </p:nvPr>
        </p:nvSpPr>
        <p:spPr bwMode="auto">
          <a:xfrm>
            <a:off x="609600" y="3581400"/>
            <a:ext cx="8229600" cy="15240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pic>
        <p:nvPicPr>
          <p:cNvPr id="10" name="Picture 4" descr="CAR-021 Logo.png"/>
          <p:cNvPicPr>
            <a:picLocks noChangeAspect="1"/>
          </p:cNvPicPr>
          <p:nvPr userDrawn="1"/>
        </p:nvPicPr>
        <p:blipFill>
          <a:blip r:embed="rId14" cstate="print">
            <a:lum contrast="14000"/>
            <a:extLst>
              <a:ext uri="{28A0092B-C50C-407E-A947-70E740481C1C}">
                <a14:useLocalDpi xmlns:a14="http://schemas.microsoft.com/office/drawing/2010/main" val="0"/>
              </a:ext>
            </a:extLst>
          </a:blip>
          <a:srcRect/>
          <a:stretch>
            <a:fillRect/>
          </a:stretch>
        </p:blipFill>
        <p:spPr bwMode="auto">
          <a:xfrm>
            <a:off x="6334125" y="5595938"/>
            <a:ext cx="23526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p:cNvSpPr>
            <a:spLocks noGrp="1"/>
          </p:cNvSpPr>
          <p:nvPr>
            <p:ph type="dt" sz="half" idx="2"/>
          </p:nvPr>
        </p:nvSpPr>
        <p:spPr>
          <a:xfrm>
            <a:off x="795338" y="5978525"/>
            <a:ext cx="21336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defRPr>
            </a:lvl1pPr>
          </a:lstStyle>
          <a:p>
            <a:fld id="{02E14500-5E8A-4E3D-9086-35615102BBBE}" type="datetime1">
              <a:rPr lang="en-US"/>
              <a:pPr/>
              <a:t>12/14/2018</a:t>
            </a:fld>
            <a:endParaRPr lang="en-US" dirty="0"/>
          </a:p>
        </p:txBody>
      </p:sp>
      <p:sp>
        <p:nvSpPr>
          <p:cNvPr id="12" name="TextBox 11"/>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Tree>
    <p:extLst>
      <p:ext uri="{BB962C8B-B14F-4D97-AF65-F5344CB8AC3E}">
        <p14:creationId xmlns:p14="http://schemas.microsoft.com/office/powerpoint/2010/main" val="2956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r="328"/>
          <a:stretch>
            <a:fillRect/>
          </a:stretch>
        </p:blipFill>
        <p:spPr bwMode="auto">
          <a:xfrm>
            <a:off x="-9525" y="1588"/>
            <a:ext cx="9153525"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a:spLocks noChangeArrowheads="1"/>
          </p:cNvSpPr>
          <p:nvPr userDrawn="1"/>
        </p:nvSpPr>
        <p:spPr bwMode="auto">
          <a:xfrm flipV="1">
            <a:off x="-7938" y="2097088"/>
            <a:ext cx="9151938" cy="2997200"/>
          </a:xfrm>
          <a:custGeom>
            <a:avLst/>
            <a:gdLst>
              <a:gd name="T0" fmla="*/ 8467 w 9177866"/>
              <a:gd name="T1" fmla="*/ 8467 h 2997200"/>
              <a:gd name="T2" fmla="*/ 9178926 w 9177866"/>
              <a:gd name="T3" fmla="*/ 0 h 2997200"/>
              <a:gd name="T4" fmla="*/ 9161991 w 9177866"/>
              <a:gd name="T5" fmla="*/ 2997200 h 2997200"/>
              <a:gd name="T6" fmla="*/ 0 w 9177866"/>
              <a:gd name="T7" fmla="*/ 1913467 h 2997200"/>
              <a:gd name="T8" fmla="*/ 8467 w 9177866"/>
              <a:gd name="T9" fmla="*/ 8467 h 2997200"/>
              <a:gd name="T10" fmla="*/ 0 60000 65536"/>
              <a:gd name="T11" fmla="*/ 0 60000 65536"/>
              <a:gd name="T12" fmla="*/ 0 60000 65536"/>
              <a:gd name="T13" fmla="*/ 0 60000 65536"/>
              <a:gd name="T14" fmla="*/ 0 60000 65536"/>
              <a:gd name="T15" fmla="*/ 0 w 9177866"/>
              <a:gd name="T16" fmla="*/ 0 h 2997200"/>
              <a:gd name="T17" fmla="*/ 9177866 w 9177866"/>
              <a:gd name="T18" fmla="*/ 2997200 h 2997200"/>
            </a:gdLst>
            <a:ahLst/>
            <a:cxnLst>
              <a:cxn ang="T10">
                <a:pos x="T0" y="T1"/>
              </a:cxn>
              <a:cxn ang="T11">
                <a:pos x="T2" y="T3"/>
              </a:cxn>
              <a:cxn ang="T12">
                <a:pos x="T4" y="T5"/>
              </a:cxn>
              <a:cxn ang="T13">
                <a:pos x="T6" y="T7"/>
              </a:cxn>
              <a:cxn ang="T14">
                <a:pos x="T8" y="T9"/>
              </a:cxn>
            </a:cxnLst>
            <a:rect l="T15" t="T16" r="T17" b="T18"/>
            <a:pathLst>
              <a:path w="9177866" h="2997200">
                <a:moveTo>
                  <a:pt x="8466" y="8467"/>
                </a:moveTo>
                <a:lnTo>
                  <a:pt x="9177866" y="0"/>
                </a:lnTo>
                <a:cubicBezTo>
                  <a:pt x="9172222" y="999067"/>
                  <a:pt x="9160933" y="2997200"/>
                  <a:pt x="9160933" y="2997200"/>
                </a:cubicBezTo>
                <a:cubicBezTo>
                  <a:pt x="8291689" y="2644422"/>
                  <a:pt x="5686777" y="1631246"/>
                  <a:pt x="0" y="1913467"/>
                </a:cubicBezTo>
                <a:lnTo>
                  <a:pt x="8466" y="8467"/>
                </a:lnTo>
                <a:close/>
              </a:path>
            </a:pathLst>
          </a:custGeom>
          <a:solidFill>
            <a:srgbClr val="EE0000"/>
          </a:solidFill>
          <a:ln w="9525">
            <a:noFill/>
            <a:miter lim="800000"/>
            <a:headEnd/>
            <a:tailEnd/>
          </a:ln>
        </p:spPr>
        <p:txBody>
          <a:bodyPr rot="10800000" anchor="ctr"/>
          <a:lstStyle/>
          <a:p>
            <a:pPr algn="ctr" defTabSz="457200">
              <a:defRPr/>
            </a:pPr>
            <a:r>
              <a:rPr lang="en-US" dirty="0">
                <a:solidFill>
                  <a:schemeClr val="lt1"/>
                </a:solidFill>
                <a:latin typeface="+mn-lt"/>
                <a:ea typeface="+mn-ea"/>
              </a:rPr>
              <a:t> </a:t>
            </a:r>
          </a:p>
        </p:txBody>
      </p:sp>
      <p:sp>
        <p:nvSpPr>
          <p:cNvPr id="9" name="Rectangle 5"/>
          <p:cNvSpPr>
            <a:spLocks noGrp="1" noChangeArrowheads="1"/>
          </p:cNvSpPr>
          <p:nvPr>
            <p:ph type="title"/>
          </p:nvPr>
        </p:nvSpPr>
        <p:spPr bwMode="auto">
          <a:xfrm>
            <a:off x="609600" y="3581400"/>
            <a:ext cx="8229600" cy="15240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pic>
        <p:nvPicPr>
          <p:cNvPr id="10" name="Picture 4" descr="CAR-021 Logo.png"/>
          <p:cNvPicPr>
            <a:picLocks noChangeAspect="1"/>
          </p:cNvPicPr>
          <p:nvPr userDrawn="1"/>
        </p:nvPicPr>
        <p:blipFill>
          <a:blip r:embed="rId14" cstate="print">
            <a:lum contrast="14000"/>
            <a:extLst>
              <a:ext uri="{28A0092B-C50C-407E-A947-70E740481C1C}">
                <a14:useLocalDpi xmlns:a14="http://schemas.microsoft.com/office/drawing/2010/main" val="0"/>
              </a:ext>
            </a:extLst>
          </a:blip>
          <a:srcRect/>
          <a:stretch>
            <a:fillRect/>
          </a:stretch>
        </p:blipFill>
        <p:spPr bwMode="auto">
          <a:xfrm>
            <a:off x="6334125" y="5595938"/>
            <a:ext cx="23526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p:cNvSpPr>
            <a:spLocks noGrp="1"/>
          </p:cNvSpPr>
          <p:nvPr>
            <p:ph type="dt" sz="half" idx="2"/>
          </p:nvPr>
        </p:nvSpPr>
        <p:spPr>
          <a:xfrm>
            <a:off x="795338" y="5978525"/>
            <a:ext cx="21336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defRPr>
            </a:lvl1pPr>
          </a:lstStyle>
          <a:p>
            <a:fld id="{708546FC-0A9C-48DF-83EB-37932533FF7D}" type="datetime1">
              <a:rPr lang="en-US"/>
              <a:pPr/>
              <a:t>12/14/2018</a:t>
            </a:fld>
            <a:endParaRPr lang="en-US" dirty="0"/>
          </a:p>
        </p:txBody>
      </p:sp>
      <p:sp>
        <p:nvSpPr>
          <p:cNvPr id="12" name="TextBox 11"/>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Tree>
    <p:extLst>
      <p:ext uri="{BB962C8B-B14F-4D97-AF65-F5344CB8AC3E}">
        <p14:creationId xmlns:p14="http://schemas.microsoft.com/office/powerpoint/2010/main" val="4855201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descr="CAH54_02_04_643.jpg"/>
          <p:cNvPicPr>
            <a:picLocks noChangeAspect="1"/>
          </p:cNvPicPr>
          <p:nvPr userDrawn="1"/>
        </p:nvPicPr>
        <p:blipFill>
          <a:blip r:embed="rId13" cstate="print">
            <a:lum bright="4000" contrast="6000"/>
            <a:extLst>
              <a:ext uri="{28A0092B-C50C-407E-A947-70E740481C1C}">
                <a14:useLocalDpi xmlns:a14="http://schemas.microsoft.com/office/drawing/2010/main" val="0"/>
              </a:ext>
            </a:extLst>
          </a:blip>
          <a:srcRect r="191"/>
          <a:stretch>
            <a:fillRect/>
          </a:stretch>
        </p:blipFill>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a:spLocks noChangeArrowheads="1"/>
          </p:cNvSpPr>
          <p:nvPr userDrawn="1"/>
        </p:nvSpPr>
        <p:spPr bwMode="auto">
          <a:xfrm flipV="1">
            <a:off x="-7938" y="2097088"/>
            <a:ext cx="9151938" cy="2997200"/>
          </a:xfrm>
          <a:custGeom>
            <a:avLst/>
            <a:gdLst>
              <a:gd name="T0" fmla="*/ 8467 w 9177866"/>
              <a:gd name="T1" fmla="*/ 8467 h 2997200"/>
              <a:gd name="T2" fmla="*/ 9178926 w 9177866"/>
              <a:gd name="T3" fmla="*/ 0 h 2997200"/>
              <a:gd name="T4" fmla="*/ 9161991 w 9177866"/>
              <a:gd name="T5" fmla="*/ 2997200 h 2997200"/>
              <a:gd name="T6" fmla="*/ 0 w 9177866"/>
              <a:gd name="T7" fmla="*/ 1913467 h 2997200"/>
              <a:gd name="T8" fmla="*/ 8467 w 9177866"/>
              <a:gd name="T9" fmla="*/ 8467 h 2997200"/>
              <a:gd name="T10" fmla="*/ 0 60000 65536"/>
              <a:gd name="T11" fmla="*/ 0 60000 65536"/>
              <a:gd name="T12" fmla="*/ 0 60000 65536"/>
              <a:gd name="T13" fmla="*/ 0 60000 65536"/>
              <a:gd name="T14" fmla="*/ 0 60000 65536"/>
              <a:gd name="T15" fmla="*/ 0 w 9177866"/>
              <a:gd name="T16" fmla="*/ 0 h 2997200"/>
              <a:gd name="T17" fmla="*/ 9177866 w 9177866"/>
              <a:gd name="T18" fmla="*/ 2997200 h 2997200"/>
            </a:gdLst>
            <a:ahLst/>
            <a:cxnLst>
              <a:cxn ang="T10">
                <a:pos x="T0" y="T1"/>
              </a:cxn>
              <a:cxn ang="T11">
                <a:pos x="T2" y="T3"/>
              </a:cxn>
              <a:cxn ang="T12">
                <a:pos x="T4" y="T5"/>
              </a:cxn>
              <a:cxn ang="T13">
                <a:pos x="T6" y="T7"/>
              </a:cxn>
              <a:cxn ang="T14">
                <a:pos x="T8" y="T9"/>
              </a:cxn>
            </a:cxnLst>
            <a:rect l="T15" t="T16" r="T17" b="T18"/>
            <a:pathLst>
              <a:path w="9177866" h="2997200">
                <a:moveTo>
                  <a:pt x="8466" y="8467"/>
                </a:moveTo>
                <a:lnTo>
                  <a:pt x="9177866" y="0"/>
                </a:lnTo>
                <a:cubicBezTo>
                  <a:pt x="9172222" y="999067"/>
                  <a:pt x="9160933" y="2997200"/>
                  <a:pt x="9160933" y="2997200"/>
                </a:cubicBezTo>
                <a:cubicBezTo>
                  <a:pt x="8291689" y="2644422"/>
                  <a:pt x="5686777" y="1631246"/>
                  <a:pt x="0" y="1913467"/>
                </a:cubicBezTo>
                <a:lnTo>
                  <a:pt x="8466" y="8467"/>
                </a:lnTo>
                <a:close/>
              </a:path>
            </a:pathLst>
          </a:custGeom>
          <a:solidFill>
            <a:srgbClr val="EE0000"/>
          </a:solidFill>
          <a:ln w="9525">
            <a:noFill/>
            <a:miter lim="800000"/>
            <a:headEnd/>
            <a:tailEnd/>
          </a:ln>
        </p:spPr>
        <p:txBody>
          <a:bodyPr rot="10800000" anchor="ctr"/>
          <a:lstStyle/>
          <a:p>
            <a:pPr algn="ctr" defTabSz="457200">
              <a:defRPr/>
            </a:pPr>
            <a:r>
              <a:rPr lang="en-US" dirty="0">
                <a:solidFill>
                  <a:schemeClr val="lt1"/>
                </a:solidFill>
                <a:latin typeface="+mn-lt"/>
                <a:ea typeface="+mn-ea"/>
              </a:rPr>
              <a:t> </a:t>
            </a:r>
          </a:p>
        </p:txBody>
      </p:sp>
      <p:sp>
        <p:nvSpPr>
          <p:cNvPr id="9" name="Rectangle 4"/>
          <p:cNvSpPr>
            <a:spLocks noGrp="1" noChangeArrowheads="1"/>
          </p:cNvSpPr>
          <p:nvPr>
            <p:ph type="title"/>
          </p:nvPr>
        </p:nvSpPr>
        <p:spPr bwMode="auto">
          <a:xfrm>
            <a:off x="609600" y="3581400"/>
            <a:ext cx="8229600" cy="1524000"/>
          </a:xfrm>
          <a:prstGeom prst="rect">
            <a:avLst/>
          </a:prstGeom>
          <a:noFill/>
          <a:ln>
            <a:noFill/>
          </a:ln>
          <a:extLst>
            <a:ext uri="{909E8E84-426E-40DD-AFC4-6F175D3DCCD1}">
              <a14:hiddenFill xmlns:a14="http://schemas.microsoft.com/office/drawing/2010/main">
                <a:solidFill>
                  <a:schemeClr val="tx1">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pic>
        <p:nvPicPr>
          <p:cNvPr id="10" name="Picture 4" descr="CAR-021 Logo.png"/>
          <p:cNvPicPr>
            <a:picLocks noChangeAspect="1"/>
          </p:cNvPicPr>
          <p:nvPr userDrawn="1"/>
        </p:nvPicPr>
        <p:blipFill>
          <a:blip r:embed="rId14" cstate="print">
            <a:lum contrast="14000"/>
            <a:extLst>
              <a:ext uri="{28A0092B-C50C-407E-A947-70E740481C1C}">
                <a14:useLocalDpi xmlns:a14="http://schemas.microsoft.com/office/drawing/2010/main" val="0"/>
              </a:ext>
            </a:extLst>
          </a:blip>
          <a:srcRect/>
          <a:stretch>
            <a:fillRect/>
          </a:stretch>
        </p:blipFill>
        <p:spPr bwMode="auto">
          <a:xfrm>
            <a:off x="6334125" y="5595938"/>
            <a:ext cx="23526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p:cNvSpPr>
            <a:spLocks noGrp="1"/>
          </p:cNvSpPr>
          <p:nvPr>
            <p:ph type="dt" sz="half" idx="2"/>
          </p:nvPr>
        </p:nvSpPr>
        <p:spPr>
          <a:xfrm>
            <a:off x="795338" y="5978525"/>
            <a:ext cx="21336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defRPr>
            </a:lvl1pPr>
          </a:lstStyle>
          <a:p>
            <a:fld id="{28CED08C-DC5F-46F2-B066-B493DF87CA62}" type="datetime1">
              <a:rPr lang="en-US"/>
              <a:pPr/>
              <a:t>12/14/2018</a:t>
            </a:fld>
            <a:endParaRPr lang="en-US" dirty="0"/>
          </a:p>
        </p:txBody>
      </p:sp>
      <p:sp>
        <p:nvSpPr>
          <p:cNvPr id="12" name="TextBox 11"/>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Tree>
    <p:extLst>
      <p:ext uri="{BB962C8B-B14F-4D97-AF65-F5344CB8AC3E}">
        <p14:creationId xmlns:p14="http://schemas.microsoft.com/office/powerpoint/2010/main" val="82881020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r="278"/>
          <a:stretch>
            <a:fillRect/>
          </a:stretch>
        </p:blipFill>
        <p:spPr bwMode="auto">
          <a:xfrm>
            <a:off x="0" y="1735138"/>
            <a:ext cx="91440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userDrawn="1"/>
        </p:nvSpPr>
        <p:spPr>
          <a:xfrm>
            <a:off x="-7938" y="-25400"/>
            <a:ext cx="9151938" cy="2997200"/>
          </a:xfrm>
          <a:custGeom>
            <a:avLst/>
            <a:gdLst>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 name="connsiteX0" fmla="*/ 8466 w 9177866"/>
              <a:gd name="connsiteY0" fmla="*/ 8467 h 2997200"/>
              <a:gd name="connsiteX1" fmla="*/ 9177866 w 9177866"/>
              <a:gd name="connsiteY1" fmla="*/ 0 h 2997200"/>
              <a:gd name="connsiteX2" fmla="*/ 9160933 w 9177866"/>
              <a:gd name="connsiteY2" fmla="*/ 2997200 h 2997200"/>
              <a:gd name="connsiteX3" fmla="*/ 0 w 9177866"/>
              <a:gd name="connsiteY3" fmla="*/ 2091267 h 2997200"/>
              <a:gd name="connsiteX4" fmla="*/ 8466 w 9177866"/>
              <a:gd name="connsiteY4" fmla="*/ 8467 h 299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7866" h="2997200">
                <a:moveTo>
                  <a:pt x="8466" y="8467"/>
                </a:moveTo>
                <a:lnTo>
                  <a:pt x="9177866" y="0"/>
                </a:lnTo>
                <a:cubicBezTo>
                  <a:pt x="9172222" y="999067"/>
                  <a:pt x="9160933" y="2997200"/>
                  <a:pt x="9160933" y="2997200"/>
                </a:cubicBezTo>
                <a:cubicBezTo>
                  <a:pt x="8291689" y="2644422"/>
                  <a:pt x="5585177" y="1588912"/>
                  <a:pt x="0" y="2091267"/>
                </a:cubicBezTo>
                <a:lnTo>
                  <a:pt x="8466" y="8467"/>
                </a:lnTo>
                <a:close/>
              </a:path>
            </a:pathLst>
          </a:custGeom>
          <a:solidFill>
            <a:srgbClr val="E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p>
        </p:txBody>
      </p:sp>
      <p:pic>
        <p:nvPicPr>
          <p:cNvPr id="9" name="Picture 8" descr="CAR-021 Logo.png"/>
          <p:cNvPicPr>
            <a:picLocks noChangeAspect="1"/>
          </p:cNvPicPr>
          <p:nvPr userDrawn="1"/>
        </p:nvPicPr>
        <p:blipFill>
          <a:blip r:embed="rId14" cstate="print">
            <a:lum contrast="14000"/>
            <a:extLst>
              <a:ext uri="{28A0092B-C50C-407E-A947-70E740481C1C}">
                <a14:useLocalDpi xmlns:a14="http://schemas.microsoft.com/office/drawing/2010/main" val="0"/>
              </a:ext>
            </a:extLst>
          </a:blip>
          <a:srcRect/>
          <a:stretch>
            <a:fillRect/>
          </a:stretch>
        </p:blipFill>
        <p:spPr bwMode="auto">
          <a:xfrm>
            <a:off x="6334125" y="5595938"/>
            <a:ext cx="23526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
        <p:nvSpPr>
          <p:cNvPr id="12" name="Date Placeholder 3"/>
          <p:cNvSpPr>
            <a:spLocks noGrp="1"/>
          </p:cNvSpPr>
          <p:nvPr>
            <p:ph type="dt" sz="half" idx="2"/>
          </p:nvPr>
        </p:nvSpPr>
        <p:spPr>
          <a:xfrm>
            <a:off x="795338" y="5978525"/>
            <a:ext cx="21336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defRPr>
            </a:lvl1pPr>
          </a:lstStyle>
          <a:p>
            <a:fld id="{46ACC1E5-628E-490D-95BF-FC7CB8B78621}" type="datetime1">
              <a:rPr lang="en-US"/>
              <a:pPr/>
              <a:t>12/14/2018</a:t>
            </a:fld>
            <a:endParaRPr lang="en-US" dirty="0"/>
          </a:p>
        </p:txBody>
      </p:sp>
    </p:spTree>
    <p:extLst>
      <p:ext uri="{BB962C8B-B14F-4D97-AF65-F5344CB8AC3E}">
        <p14:creationId xmlns:p14="http://schemas.microsoft.com/office/powerpoint/2010/main" val="130754389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noChangeArrowheads="1"/>
          </p:cNvSpPr>
          <p:nvPr>
            <p:ph type="body" idx="1"/>
          </p:nvPr>
        </p:nvSpPr>
        <p:spPr bwMode="auto">
          <a:xfrm>
            <a:off x="685800" y="1219200"/>
            <a:ext cx="8001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9"/>
          <p:cNvSpPr>
            <a:spLocks noGrp="1" noChangeArrowheads="1"/>
          </p:cNvSpPr>
          <p:nvPr>
            <p:ph type="sldNum" sz="quarter" idx="4"/>
          </p:nvPr>
        </p:nvSpPr>
        <p:spPr bwMode="auto">
          <a:xfrm>
            <a:off x="136525" y="6324600"/>
            <a:ext cx="549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EE0000"/>
                </a:solidFill>
              </a:defRPr>
            </a:lvl1pPr>
          </a:lstStyle>
          <a:p>
            <a:fld id="{44A1314D-2CD1-46ED-8461-9D25E20E8A7E}" type="slidenum">
              <a:rPr lang="en-US"/>
              <a:pPr/>
              <a:t>‹#›</a:t>
            </a:fld>
            <a:endParaRPr lang="en-US" dirty="0"/>
          </a:p>
        </p:txBody>
      </p:sp>
      <p:grpSp>
        <p:nvGrpSpPr>
          <p:cNvPr id="10" name="Group 12"/>
          <p:cNvGrpSpPr>
            <a:grpSpLocks/>
          </p:cNvGrpSpPr>
          <p:nvPr userDrawn="1"/>
        </p:nvGrpSpPr>
        <p:grpSpPr bwMode="auto">
          <a:xfrm>
            <a:off x="228600" y="5872163"/>
            <a:ext cx="8686800" cy="760412"/>
            <a:chOff x="144" y="3699"/>
            <a:chExt cx="5472" cy="479"/>
          </a:xfrm>
        </p:grpSpPr>
        <p:pic>
          <p:nvPicPr>
            <p:cNvPr id="11" name="Picture 2" descr="CAR-021 Logo.png"/>
            <p:cNvPicPr>
              <a:picLocks noChangeAspect="1"/>
            </p:cNvPicPr>
            <p:nvPr userDrawn="1"/>
          </p:nvPicPr>
          <p:blipFill>
            <a:blip r:embed="rId13" cstate="print">
              <a:lum contrast="14000"/>
              <a:extLst>
                <a:ext uri="{28A0092B-C50C-407E-A947-70E740481C1C}">
                  <a14:useLocalDpi xmlns:a14="http://schemas.microsoft.com/office/drawing/2010/main" val="0"/>
                </a:ext>
              </a:extLst>
            </a:blip>
            <a:srcRect/>
            <a:stretch>
              <a:fillRect/>
            </a:stretch>
          </p:blipFill>
          <p:spPr bwMode="auto">
            <a:xfrm>
              <a:off x="4493" y="3771"/>
              <a:ext cx="100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144" y="3699"/>
              <a:ext cx="5472" cy="1"/>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
        <p:nvSpPr>
          <p:cNvPr id="21" name="Rectangle 20"/>
          <p:cNvSpPr/>
          <p:nvPr userDrawn="1"/>
        </p:nvSpPr>
        <p:spPr>
          <a:xfrm>
            <a:off x="0" y="0"/>
            <a:ext cx="9144000" cy="91440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43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p:nvPr userDrawn="1"/>
        </p:nvSpPr>
        <p:spPr>
          <a:xfrm>
            <a:off x="0" y="0"/>
            <a:ext cx="9144000" cy="4968875"/>
          </a:xfrm>
          <a:custGeom>
            <a:avLst/>
            <a:gdLst>
              <a:gd name="connsiteX0" fmla="*/ 0 w 9152467"/>
              <a:gd name="connsiteY0" fmla="*/ 0 h 4715934"/>
              <a:gd name="connsiteX1" fmla="*/ 0 w 9152467"/>
              <a:gd name="connsiteY1" fmla="*/ 4715934 h 4715934"/>
              <a:gd name="connsiteX2" fmla="*/ 5020733 w 9152467"/>
              <a:gd name="connsiteY2" fmla="*/ 4665134 h 4715934"/>
              <a:gd name="connsiteX3" fmla="*/ 9152467 w 9152467"/>
              <a:gd name="connsiteY3" fmla="*/ 3352800 h 4715934"/>
              <a:gd name="connsiteX4" fmla="*/ 9152467 w 9152467"/>
              <a:gd name="connsiteY4" fmla="*/ 0 h 4715934"/>
              <a:gd name="connsiteX5" fmla="*/ 0 w 9152467"/>
              <a:gd name="connsiteY5" fmla="*/ 0 h 4715934"/>
              <a:gd name="connsiteX0" fmla="*/ 0 w 9152467"/>
              <a:gd name="connsiteY0" fmla="*/ 0 h 5493456"/>
              <a:gd name="connsiteX1" fmla="*/ 0 w 9152467"/>
              <a:gd name="connsiteY1" fmla="*/ 4715934 h 5493456"/>
              <a:gd name="connsiteX2" fmla="*/ 5020733 w 9152467"/>
              <a:gd name="connsiteY2" fmla="*/ 4665134 h 5493456"/>
              <a:gd name="connsiteX3" fmla="*/ 9152467 w 9152467"/>
              <a:gd name="connsiteY3" fmla="*/ 3352800 h 5493456"/>
              <a:gd name="connsiteX4" fmla="*/ 9152467 w 9152467"/>
              <a:gd name="connsiteY4" fmla="*/ 0 h 5493456"/>
              <a:gd name="connsiteX5" fmla="*/ 0 w 9152467"/>
              <a:gd name="connsiteY5" fmla="*/ 0 h 5493456"/>
              <a:gd name="connsiteX0" fmla="*/ 0 w 9152467"/>
              <a:gd name="connsiteY0" fmla="*/ 0 h 5493456"/>
              <a:gd name="connsiteX1" fmla="*/ 0 w 9152467"/>
              <a:gd name="connsiteY1" fmla="*/ 4715934 h 5493456"/>
              <a:gd name="connsiteX2" fmla="*/ 5020733 w 9152467"/>
              <a:gd name="connsiteY2" fmla="*/ 4665134 h 5493456"/>
              <a:gd name="connsiteX3" fmla="*/ 9152467 w 9152467"/>
              <a:gd name="connsiteY3" fmla="*/ 3352800 h 5493456"/>
              <a:gd name="connsiteX4" fmla="*/ 9152467 w 9152467"/>
              <a:gd name="connsiteY4" fmla="*/ 0 h 5493456"/>
              <a:gd name="connsiteX5" fmla="*/ 0 w 9152467"/>
              <a:gd name="connsiteY5" fmla="*/ 0 h 5493456"/>
              <a:gd name="connsiteX0" fmla="*/ 0 w 9152467"/>
              <a:gd name="connsiteY0" fmla="*/ 0 h 5493456"/>
              <a:gd name="connsiteX1" fmla="*/ 0 w 9152467"/>
              <a:gd name="connsiteY1" fmla="*/ 4715934 h 5493456"/>
              <a:gd name="connsiteX2" fmla="*/ 5384799 w 9152467"/>
              <a:gd name="connsiteY2" fmla="*/ 4522788 h 5493456"/>
              <a:gd name="connsiteX3" fmla="*/ 9152467 w 9152467"/>
              <a:gd name="connsiteY3" fmla="*/ 3352800 h 5493456"/>
              <a:gd name="connsiteX4" fmla="*/ 9152467 w 9152467"/>
              <a:gd name="connsiteY4" fmla="*/ 0 h 5493456"/>
              <a:gd name="connsiteX5" fmla="*/ 0 w 9152467"/>
              <a:gd name="connsiteY5" fmla="*/ 0 h 5493456"/>
              <a:gd name="connsiteX0" fmla="*/ 0 w 9152467"/>
              <a:gd name="connsiteY0" fmla="*/ 0 h 5493456"/>
              <a:gd name="connsiteX1" fmla="*/ 0 w 9152467"/>
              <a:gd name="connsiteY1" fmla="*/ 4715934 h 5493456"/>
              <a:gd name="connsiteX2" fmla="*/ 5384799 w 9152467"/>
              <a:gd name="connsiteY2" fmla="*/ 4522788 h 5493456"/>
              <a:gd name="connsiteX3" fmla="*/ 9152467 w 9152467"/>
              <a:gd name="connsiteY3" fmla="*/ 3352800 h 5493456"/>
              <a:gd name="connsiteX4" fmla="*/ 9152467 w 9152467"/>
              <a:gd name="connsiteY4" fmla="*/ 0 h 5493456"/>
              <a:gd name="connsiteX5" fmla="*/ 0 w 9152467"/>
              <a:gd name="connsiteY5" fmla="*/ 0 h 5493456"/>
              <a:gd name="connsiteX0" fmla="*/ 0 w 9398000"/>
              <a:gd name="connsiteY0" fmla="*/ 0 h 5493456"/>
              <a:gd name="connsiteX1" fmla="*/ 0 w 9398000"/>
              <a:gd name="connsiteY1" fmla="*/ 4715934 h 5493456"/>
              <a:gd name="connsiteX2" fmla="*/ 5384799 w 9398000"/>
              <a:gd name="connsiteY2" fmla="*/ 4522788 h 5493456"/>
              <a:gd name="connsiteX3" fmla="*/ 9152467 w 9398000"/>
              <a:gd name="connsiteY3" fmla="*/ 3352800 h 5493456"/>
              <a:gd name="connsiteX4" fmla="*/ 9152467 w 9398000"/>
              <a:gd name="connsiteY4" fmla="*/ 0 h 5493456"/>
              <a:gd name="connsiteX5" fmla="*/ 0 w 9398000"/>
              <a:gd name="connsiteY5" fmla="*/ 0 h 5493456"/>
              <a:gd name="connsiteX0" fmla="*/ 0 w 9398000"/>
              <a:gd name="connsiteY0" fmla="*/ 0 h 5493456"/>
              <a:gd name="connsiteX1" fmla="*/ 0 w 9398000"/>
              <a:gd name="connsiteY1" fmla="*/ 4715934 h 5493456"/>
              <a:gd name="connsiteX2" fmla="*/ 5384799 w 9398000"/>
              <a:gd name="connsiteY2" fmla="*/ 4522788 h 5493456"/>
              <a:gd name="connsiteX3" fmla="*/ 9152467 w 9398000"/>
              <a:gd name="connsiteY3" fmla="*/ 3352800 h 5493456"/>
              <a:gd name="connsiteX4" fmla="*/ 9152467 w 9398000"/>
              <a:gd name="connsiteY4" fmla="*/ 0 h 5493456"/>
              <a:gd name="connsiteX5" fmla="*/ 0 w 9398000"/>
              <a:gd name="connsiteY5" fmla="*/ 0 h 5493456"/>
              <a:gd name="connsiteX0" fmla="*/ 0 w 9152467"/>
              <a:gd name="connsiteY0" fmla="*/ 0 h 5493456"/>
              <a:gd name="connsiteX1" fmla="*/ 0 w 9152467"/>
              <a:gd name="connsiteY1" fmla="*/ 4715934 h 5493456"/>
              <a:gd name="connsiteX2" fmla="*/ 5384799 w 9152467"/>
              <a:gd name="connsiteY2" fmla="*/ 4522788 h 5493456"/>
              <a:gd name="connsiteX3" fmla="*/ 9152467 w 9152467"/>
              <a:gd name="connsiteY3" fmla="*/ 3352800 h 5493456"/>
              <a:gd name="connsiteX4" fmla="*/ 9152467 w 9152467"/>
              <a:gd name="connsiteY4" fmla="*/ 0 h 5493456"/>
              <a:gd name="connsiteX5" fmla="*/ 0 w 9152467"/>
              <a:gd name="connsiteY5" fmla="*/ 0 h 5493456"/>
              <a:gd name="connsiteX0" fmla="*/ 0 w 9152467"/>
              <a:gd name="connsiteY0" fmla="*/ 0 h 5493456"/>
              <a:gd name="connsiteX1" fmla="*/ 0 w 9152467"/>
              <a:gd name="connsiteY1" fmla="*/ 4715934 h 5493456"/>
              <a:gd name="connsiteX2" fmla="*/ 5384799 w 9152467"/>
              <a:gd name="connsiteY2" fmla="*/ 4522788 h 5493456"/>
              <a:gd name="connsiteX3" fmla="*/ 9152467 w 9152467"/>
              <a:gd name="connsiteY3" fmla="*/ 3352800 h 5493456"/>
              <a:gd name="connsiteX4" fmla="*/ 9152467 w 9152467"/>
              <a:gd name="connsiteY4" fmla="*/ 0 h 5493456"/>
              <a:gd name="connsiteX5" fmla="*/ 0 w 9152467"/>
              <a:gd name="connsiteY5" fmla="*/ 0 h 5493456"/>
              <a:gd name="connsiteX0" fmla="*/ 0 w 9152467"/>
              <a:gd name="connsiteY0" fmla="*/ 0 h 5493456"/>
              <a:gd name="connsiteX1" fmla="*/ 0 w 9152467"/>
              <a:gd name="connsiteY1" fmla="*/ 4715934 h 5493456"/>
              <a:gd name="connsiteX2" fmla="*/ 5384799 w 9152467"/>
              <a:gd name="connsiteY2" fmla="*/ 4522788 h 5493456"/>
              <a:gd name="connsiteX3" fmla="*/ 9152467 w 9152467"/>
              <a:gd name="connsiteY3" fmla="*/ 3352800 h 5493456"/>
              <a:gd name="connsiteX4" fmla="*/ 9152467 w 9152467"/>
              <a:gd name="connsiteY4" fmla="*/ 0 h 5493456"/>
              <a:gd name="connsiteX5" fmla="*/ 0 w 9152467"/>
              <a:gd name="connsiteY5" fmla="*/ 0 h 5493456"/>
              <a:gd name="connsiteX0" fmla="*/ 0 w 9152467"/>
              <a:gd name="connsiteY0" fmla="*/ 0 h 5493456"/>
              <a:gd name="connsiteX1" fmla="*/ 0 w 9152467"/>
              <a:gd name="connsiteY1" fmla="*/ 4715934 h 5493456"/>
              <a:gd name="connsiteX2" fmla="*/ 5384799 w 9152467"/>
              <a:gd name="connsiteY2" fmla="*/ 4522788 h 5493456"/>
              <a:gd name="connsiteX3" fmla="*/ 9152467 w 9152467"/>
              <a:gd name="connsiteY3" fmla="*/ 3352800 h 5493456"/>
              <a:gd name="connsiteX4" fmla="*/ 9152467 w 9152467"/>
              <a:gd name="connsiteY4" fmla="*/ 0 h 5493456"/>
              <a:gd name="connsiteX5" fmla="*/ 0 w 9152467"/>
              <a:gd name="connsiteY5" fmla="*/ 0 h 5493456"/>
              <a:gd name="connsiteX0" fmla="*/ 0 w 9152467"/>
              <a:gd name="connsiteY0" fmla="*/ 0 h 5274734"/>
              <a:gd name="connsiteX1" fmla="*/ 0 w 9152467"/>
              <a:gd name="connsiteY1" fmla="*/ 4715934 h 5274734"/>
              <a:gd name="connsiteX2" fmla="*/ 9152467 w 9152467"/>
              <a:gd name="connsiteY2" fmla="*/ 3352800 h 5274734"/>
              <a:gd name="connsiteX3" fmla="*/ 9152467 w 9152467"/>
              <a:gd name="connsiteY3" fmla="*/ 0 h 5274734"/>
              <a:gd name="connsiteX4" fmla="*/ 0 w 9152467"/>
              <a:gd name="connsiteY4" fmla="*/ 0 h 5274734"/>
              <a:gd name="connsiteX0" fmla="*/ 0 w 9152467"/>
              <a:gd name="connsiteY0" fmla="*/ 0 h 4893734"/>
              <a:gd name="connsiteX1" fmla="*/ 0 w 9152467"/>
              <a:gd name="connsiteY1" fmla="*/ 4715934 h 4893734"/>
              <a:gd name="connsiteX2" fmla="*/ 9152467 w 9152467"/>
              <a:gd name="connsiteY2" fmla="*/ 3352800 h 4893734"/>
              <a:gd name="connsiteX3" fmla="*/ 9152467 w 9152467"/>
              <a:gd name="connsiteY3" fmla="*/ 0 h 4893734"/>
              <a:gd name="connsiteX4" fmla="*/ 0 w 9152467"/>
              <a:gd name="connsiteY4" fmla="*/ 0 h 4893734"/>
              <a:gd name="connsiteX0" fmla="*/ 0 w 9152467"/>
              <a:gd name="connsiteY0" fmla="*/ 0 h 4969934"/>
              <a:gd name="connsiteX1" fmla="*/ 0 w 9152467"/>
              <a:gd name="connsiteY1" fmla="*/ 4715934 h 4969934"/>
              <a:gd name="connsiteX2" fmla="*/ 9152467 w 9152467"/>
              <a:gd name="connsiteY2" fmla="*/ 3352800 h 4969934"/>
              <a:gd name="connsiteX3" fmla="*/ 9152467 w 9152467"/>
              <a:gd name="connsiteY3" fmla="*/ 0 h 4969934"/>
              <a:gd name="connsiteX4" fmla="*/ 0 w 9152467"/>
              <a:gd name="connsiteY4" fmla="*/ 0 h 4969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467" h="4969934">
                <a:moveTo>
                  <a:pt x="0" y="0"/>
                </a:moveTo>
                <a:lnTo>
                  <a:pt x="0" y="4715934"/>
                </a:lnTo>
                <a:cubicBezTo>
                  <a:pt x="5607403" y="4969934"/>
                  <a:pt x="7627056" y="4138789"/>
                  <a:pt x="9152467" y="3352800"/>
                </a:cubicBezTo>
                <a:cubicBezTo>
                  <a:pt x="9143999" y="2328333"/>
                  <a:pt x="9152467" y="1117600"/>
                  <a:pt x="9152467" y="0"/>
                </a:cubicBezTo>
                <a:lnTo>
                  <a:pt x="0" y="0"/>
                </a:lnTo>
                <a:close/>
              </a:path>
            </a:pathLst>
          </a:custGeom>
          <a:solidFill>
            <a:srgbClr val="EE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p>
        </p:txBody>
      </p:sp>
      <p:sp>
        <p:nvSpPr>
          <p:cNvPr id="8" name="Rectangle 5"/>
          <p:cNvSpPr>
            <a:spLocks noGrp="1" noChangeArrowheads="1"/>
          </p:cNvSpPr>
          <p:nvPr>
            <p:ph type="title"/>
          </p:nvPr>
        </p:nvSpPr>
        <p:spPr bwMode="auto">
          <a:xfrm>
            <a:off x="609600" y="1295400"/>
            <a:ext cx="8229600" cy="11430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 name="Rectangle 7"/>
          <p:cNvSpPr>
            <a:spLocks noGrp="1" noChangeArrowheads="1"/>
          </p:cNvSpPr>
          <p:nvPr>
            <p:ph type="sldNum" sz="quarter" idx="4"/>
          </p:nvPr>
        </p:nvSpPr>
        <p:spPr bwMode="auto">
          <a:xfrm>
            <a:off x="136525" y="6324600"/>
            <a:ext cx="4730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EE0000"/>
                </a:solidFill>
              </a:defRPr>
            </a:lvl1pPr>
          </a:lstStyle>
          <a:p>
            <a:fld id="{4AA52631-9CE7-43CE-8919-A3F70D613CD3}" type="slidenum">
              <a:rPr lang="en-US"/>
              <a:pPr/>
              <a:t>‹#›</a:t>
            </a:fld>
            <a:endParaRPr lang="en-US" dirty="0"/>
          </a:p>
        </p:txBody>
      </p:sp>
      <p:pic>
        <p:nvPicPr>
          <p:cNvPr id="10" name="Picture 4" descr="CAR-021 Logo.png"/>
          <p:cNvPicPr>
            <a:picLocks noChangeAspect="1"/>
          </p:cNvPicPr>
          <p:nvPr userDrawn="1"/>
        </p:nvPicPr>
        <p:blipFill>
          <a:blip r:embed="rId13" cstate="print">
            <a:lum contrast="14000"/>
            <a:extLst>
              <a:ext uri="{28A0092B-C50C-407E-A947-70E740481C1C}">
                <a14:useLocalDpi xmlns:a14="http://schemas.microsoft.com/office/drawing/2010/main" val="0"/>
              </a:ext>
            </a:extLst>
          </a:blip>
          <a:srcRect/>
          <a:stretch>
            <a:fillRect/>
          </a:stretch>
        </p:blipFill>
        <p:spPr bwMode="auto">
          <a:xfrm>
            <a:off x="6334125" y="5595938"/>
            <a:ext cx="23526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Tree>
    <p:extLst>
      <p:ext uri="{BB962C8B-B14F-4D97-AF65-F5344CB8AC3E}">
        <p14:creationId xmlns:p14="http://schemas.microsoft.com/office/powerpoint/2010/main" val="303006334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noChangeArrowheads="1"/>
          </p:cNvSpPr>
          <p:nvPr>
            <p:ph type="body" idx="1"/>
          </p:nvPr>
        </p:nvSpPr>
        <p:spPr bwMode="auto">
          <a:xfrm>
            <a:off x="685800" y="1219200"/>
            <a:ext cx="8001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9"/>
          <p:cNvSpPr>
            <a:spLocks noGrp="1" noChangeArrowheads="1"/>
          </p:cNvSpPr>
          <p:nvPr>
            <p:ph type="sldNum" sz="quarter" idx="4"/>
          </p:nvPr>
        </p:nvSpPr>
        <p:spPr bwMode="auto">
          <a:xfrm>
            <a:off x="136525" y="6324600"/>
            <a:ext cx="549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EE0000"/>
                </a:solidFill>
              </a:defRPr>
            </a:lvl1pPr>
          </a:lstStyle>
          <a:p>
            <a:fld id="{44A1314D-2CD1-46ED-8461-9D25E20E8A7E}" type="slidenum">
              <a:rPr lang="en-US"/>
              <a:pPr/>
              <a:t>‹#›</a:t>
            </a:fld>
            <a:endParaRPr lang="en-US" dirty="0"/>
          </a:p>
        </p:txBody>
      </p:sp>
      <p:cxnSp>
        <p:nvCxnSpPr>
          <p:cNvPr id="12" name="Straight Connector 11"/>
          <p:cNvCxnSpPr/>
          <p:nvPr userDrawn="1"/>
        </p:nvCxnSpPr>
        <p:spPr bwMode="auto">
          <a:xfrm>
            <a:off x="228600" y="5870317"/>
            <a:ext cx="8686800" cy="1587"/>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a:spLocks noChangeArrowheads="1"/>
          </p:cNvSpPr>
          <p:nvPr/>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
        <p:nvSpPr>
          <p:cNvPr id="21" name="Rectangle 20"/>
          <p:cNvSpPr/>
          <p:nvPr/>
        </p:nvSpPr>
        <p:spPr>
          <a:xfrm>
            <a:off x="0" y="0"/>
            <a:ext cx="9144000" cy="91440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userDrawn="1"/>
        </p:nvCxnSpPr>
        <p:spPr bwMode="auto">
          <a:xfrm>
            <a:off x="228600" y="5870317"/>
            <a:ext cx="8686800" cy="1587"/>
          </a:xfrm>
          <a:prstGeom prst="line">
            <a:avLst/>
          </a:prstGeom>
          <a:ln w="6350"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userDrawn="1"/>
        </p:nvSpPr>
        <p:spPr bwMode="auto">
          <a:xfrm>
            <a:off x="719138" y="6442075"/>
            <a:ext cx="5376862" cy="263525"/>
          </a:xfrm>
          <a:prstGeom prst="rect">
            <a:avLst/>
          </a:prstGeom>
          <a:noFill/>
          <a:ln>
            <a:noFill/>
          </a:ln>
          <a:extLst>
            <a:ext uri="{909E8E84-426E-40DD-AFC4-6F175D3DCCD1}">
              <a14:hiddenFill xmlns:a14="http://schemas.microsoft.com/office/drawing/2010/main">
                <a:solidFill>
                  <a:schemeClr val="tx2">
                    <a:alpha val="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r>
              <a:rPr lang="en-US" sz="700" dirty="0">
                <a:solidFill>
                  <a:srgbClr val="000000"/>
                </a:solidFill>
              </a:rPr>
              <a:t>© Copyright 2015, Cardinal Health. All rights reserved. </a:t>
            </a:r>
            <a:r>
              <a:rPr lang="en-US" sz="700" dirty="0"/>
              <a:t>CARDINAL HEALTH, the Cardinal Health LOGO and ESSENTIAL TO CARE are trademarks or registered trademarks of Cardinal Health. All other marks are the property of their respective owners. </a:t>
            </a:r>
          </a:p>
        </p:txBody>
      </p:sp>
      <p:sp>
        <p:nvSpPr>
          <p:cNvPr id="18" name="Rectangle 17"/>
          <p:cNvSpPr/>
          <p:nvPr userDrawn="1"/>
        </p:nvSpPr>
        <p:spPr>
          <a:xfrm>
            <a:off x="0" y="0"/>
            <a:ext cx="9144000" cy="914400"/>
          </a:xfrm>
          <a:prstGeom prst="rect">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781800" y="6175872"/>
            <a:ext cx="2057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7439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hyperlink" Target="mailto:GMB-CHH-HHS-Express@cardinalhealth.com" TargetMode="Externa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84.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8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hyperlink" Target="mailto:Ashley.Lauer@Cardinalhealth.com" TargetMode="External"/><Relationship Id="rId2" Type="http://schemas.openxmlformats.org/officeDocument/2006/relationships/hyperlink" Target="mailto:Anne.Anzalone@Cardinalhealth.com" TargetMode="External"/><Relationship Id="rId1" Type="http://schemas.openxmlformats.org/officeDocument/2006/relationships/slideLayout" Target="../slideLayouts/slideLayout89.xml"/><Relationship Id="rId5" Type="http://schemas.openxmlformats.org/officeDocument/2006/relationships/hyperlink" Target="mailto:GMB-CHH-HHS-Express@cardinalhealth.com" TargetMode="External"/><Relationship Id="rId4" Type="http://schemas.openxmlformats.org/officeDocument/2006/relationships/hyperlink" Target="mailto:brittany.saraniti@cardinalhealth.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4.xml"/><Relationship Id="rId5" Type="http://schemas.openxmlformats.org/officeDocument/2006/relationships/image" Target="../media/image1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689600"/>
            <a:ext cx="6715759" cy="1168400"/>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ysClr val="windowText" lastClr="000000"/>
                </a:solidFill>
                <a:latin typeface="Calibri"/>
              </a:rPr>
              <a:t>Ohio Living Home Health &amp; Hospice</a:t>
            </a: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ysClr val="windowText" lastClr="000000"/>
                </a:solidFill>
                <a:effectLst/>
                <a:uLnTx/>
                <a:uFillTx/>
                <a:latin typeface="Calibri"/>
                <a:ea typeface="+mn-ea"/>
                <a:cs typeface="+mn-cs"/>
              </a:rPr>
              <a:t>Mobile Supply Closet</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Program Inservice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Training 12/11 – 12/13   Go Live 12/18</a:t>
            </a:r>
          </a:p>
        </p:txBody>
      </p:sp>
    </p:spTree>
    <p:extLst>
      <p:ext uri="{BB962C8B-B14F-4D97-AF65-F5344CB8AC3E}">
        <p14:creationId xmlns:p14="http://schemas.microsoft.com/office/powerpoint/2010/main" val="129755437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lstStyle/>
          <a:p>
            <a:pPr algn="l"/>
            <a:r>
              <a:rPr lang="en-US" sz="4000" b="1" dirty="0">
                <a:solidFill>
                  <a:schemeClr val="bg1"/>
                </a:solidFill>
                <a:latin typeface="Arial" panose="020B0604020202020204" pitchFamily="34" charset="0"/>
                <a:cs typeface="Arial" panose="020B0604020202020204" pitchFamily="34" charset="0"/>
              </a:rPr>
              <a:t>Mobile Supply Closet Replenishment</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10</a:t>
            </a:fld>
            <a:endParaRPr lang="en-US" sz="1200" dirty="0">
              <a:solidFill>
                <a:srgbClr val="EE0000"/>
              </a:solidFill>
            </a:endParaRPr>
          </a:p>
        </p:txBody>
      </p:sp>
      <p:sp>
        <p:nvSpPr>
          <p:cNvPr id="10" name="Content Placeholder 2"/>
          <p:cNvSpPr>
            <a:spLocks noGrp="1"/>
          </p:cNvSpPr>
          <p:nvPr>
            <p:ph idx="1"/>
          </p:nvPr>
        </p:nvSpPr>
        <p:spPr>
          <a:xfrm>
            <a:off x="203565" y="845241"/>
            <a:ext cx="8728941" cy="3429000"/>
          </a:xfrm>
        </p:spPr>
        <p:txBody>
          <a:bodyPr/>
          <a:lstStyle/>
          <a:p>
            <a:pPr marL="0" indent="0" algn="ctr">
              <a:buNone/>
              <a:defRPr/>
            </a:pPr>
            <a:r>
              <a:rPr lang="en-US" sz="2800" b="1" u="sng" dirty="0">
                <a:latin typeface="Arial" charset="0"/>
                <a:ea typeface="ヒラギノ角ゴ Pro W3" charset="0"/>
                <a:cs typeface="ヒラギノ角ゴ Pro W3" charset="0"/>
              </a:rPr>
              <a:t>Key Points </a:t>
            </a:r>
          </a:p>
          <a:p>
            <a:pPr>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All the items listed on the MSC forms provided in the back of your implementation booklet.</a:t>
            </a:r>
          </a:p>
          <a:p>
            <a:pPr>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For patient chargeable items, order through the device and select </a:t>
            </a:r>
            <a:r>
              <a:rPr lang="en-US" sz="2400" b="1" dirty="0">
                <a:latin typeface="Arial" panose="020B0604020202020204" pitchFamily="34" charset="0"/>
                <a:ea typeface="ヒラギノ角ゴ Pro W3" charset="0"/>
                <a:cs typeface="Arial" panose="020B0604020202020204" pitchFamily="34" charset="0"/>
              </a:rPr>
              <a:t>“Ship to Agent” to deliver supplies to your home.</a:t>
            </a:r>
          </a:p>
          <a:p>
            <a:pPr>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Items on this list are pre-approved at the par levels assigned.</a:t>
            </a:r>
          </a:p>
          <a:p>
            <a:pPr>
              <a:buFont typeface="Arial" charset="0"/>
              <a:buChar char="•"/>
              <a:defRPr/>
            </a:pPr>
            <a:r>
              <a:rPr lang="en-US" altLang="en-US" sz="2400" dirty="0">
                <a:solidFill>
                  <a:srgbClr val="FF0000"/>
                </a:solidFill>
                <a:latin typeface="Arial" panose="020B0604020202020204" pitchFamily="34" charset="0"/>
                <a:cs typeface="Arial" panose="020B0604020202020204" pitchFamily="34" charset="0"/>
              </a:rPr>
              <a:t>Order totals exceeding a monetary limit (i.e. $50.00) </a:t>
            </a:r>
            <a:r>
              <a:rPr lang="en-US" altLang="en-US" sz="2400" u="sng" dirty="0">
                <a:solidFill>
                  <a:srgbClr val="FF0000"/>
                </a:solidFill>
                <a:latin typeface="Arial" panose="020B0604020202020204" pitchFamily="34" charset="0"/>
                <a:cs typeface="Arial" panose="020B0604020202020204" pitchFamily="34" charset="0"/>
              </a:rPr>
              <a:t>will be held </a:t>
            </a:r>
            <a:r>
              <a:rPr lang="en-US" altLang="en-US" sz="2400" dirty="0">
                <a:solidFill>
                  <a:srgbClr val="FF0000"/>
                </a:solidFill>
                <a:latin typeface="Arial" panose="020B0604020202020204" pitchFamily="34" charset="0"/>
                <a:cs typeface="Arial" panose="020B0604020202020204" pitchFamily="34" charset="0"/>
              </a:rPr>
              <a:t>for your supervisor’s approval before shipping.</a:t>
            </a:r>
          </a:p>
          <a:p>
            <a:pPr marL="0" indent="0">
              <a:buNone/>
              <a:defRPr/>
            </a:pPr>
            <a:endParaRPr lang="en-US" sz="2400" dirty="0">
              <a:latin typeface="Arial" charset="0"/>
              <a:ea typeface="ヒラギノ角ゴ Pro W3" charset="0"/>
              <a:cs typeface="ヒラギノ角ゴ Pro W3" charset="0"/>
            </a:endParaRPr>
          </a:p>
          <a:p>
            <a:pPr>
              <a:buFont typeface="Arial" charset="0"/>
              <a:buChar char="•"/>
              <a:defRPr/>
            </a:pPr>
            <a:endParaRPr lang="en-US" sz="2000" dirty="0">
              <a:latin typeface="Arial" charset="0"/>
              <a:ea typeface="ヒラギノ角ゴ Pro W3" charset="0"/>
              <a:cs typeface="ヒラギノ角ゴ Pro W3" charset="0"/>
            </a:endParaRPr>
          </a:p>
        </p:txBody>
      </p:sp>
      <p:pic>
        <p:nvPicPr>
          <p:cNvPr id="6" name="Picture 5">
            <a:extLst>
              <a:ext uri="{FF2B5EF4-FFF2-40B4-BE49-F238E27FC236}">
                <a16:creationId xmlns:a16="http://schemas.microsoft.com/office/drawing/2014/main" id="{1F4E8E98-3C96-43A4-AE1C-A9221656FC61}"/>
              </a:ext>
            </a:extLst>
          </p:cNvPr>
          <p:cNvPicPr>
            <a:picLocks noChangeAspect="1"/>
          </p:cNvPicPr>
          <p:nvPr/>
        </p:nvPicPr>
        <p:blipFill>
          <a:blip r:embed="rId3"/>
          <a:stretch>
            <a:fillRect/>
          </a:stretch>
        </p:blipFill>
        <p:spPr>
          <a:xfrm>
            <a:off x="34135" y="4660943"/>
            <a:ext cx="9067800" cy="2042137"/>
          </a:xfrm>
          <a:prstGeom prst="rect">
            <a:avLst/>
          </a:prstGeom>
        </p:spPr>
      </p:pic>
      <p:pic>
        <p:nvPicPr>
          <p:cNvPr id="8" name="Picture 7">
            <a:extLst>
              <a:ext uri="{FF2B5EF4-FFF2-40B4-BE49-F238E27FC236}">
                <a16:creationId xmlns:a16="http://schemas.microsoft.com/office/drawing/2014/main" id="{784CF8CD-68C2-4BA8-8235-8861F2E52E55}"/>
              </a:ext>
            </a:extLst>
          </p:cNvPr>
          <p:cNvPicPr>
            <a:picLocks noChangeAspect="1"/>
          </p:cNvPicPr>
          <p:nvPr/>
        </p:nvPicPr>
        <p:blipFill>
          <a:blip r:embed="rId4"/>
          <a:stretch>
            <a:fillRect/>
          </a:stretch>
        </p:blipFill>
        <p:spPr>
          <a:xfrm>
            <a:off x="40420" y="5307021"/>
            <a:ext cx="9061515" cy="824228"/>
          </a:xfrm>
          <a:prstGeom prst="rect">
            <a:avLst/>
          </a:prstGeom>
        </p:spPr>
      </p:pic>
    </p:spTree>
    <p:extLst>
      <p:ext uri="{BB962C8B-B14F-4D97-AF65-F5344CB8AC3E}">
        <p14:creationId xmlns:p14="http://schemas.microsoft.com/office/powerpoint/2010/main" val="408826430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762000"/>
          </a:xfrm>
        </p:spPr>
        <p:txBody>
          <a:bodyPr/>
          <a:lstStyle/>
          <a:p>
            <a:pPr algn="l"/>
            <a:r>
              <a:rPr lang="en-US" sz="4000" b="1" dirty="0">
                <a:solidFill>
                  <a:schemeClr val="bg1"/>
                </a:solidFill>
                <a:latin typeface="Arial" panose="020B0604020202020204" pitchFamily="34" charset="0"/>
                <a:cs typeface="Arial" panose="020B0604020202020204" pitchFamily="34" charset="0"/>
              </a:rPr>
              <a:t>Logging into the Mobile App</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11</a:t>
            </a:fld>
            <a:endParaRPr lang="en-US" sz="1200" dirty="0">
              <a:solidFill>
                <a:srgbClr val="EE0000"/>
              </a:solidFill>
            </a:endParaRPr>
          </a:p>
        </p:txBody>
      </p:sp>
      <p:sp>
        <p:nvSpPr>
          <p:cNvPr id="6" name="Content Placeholder 2"/>
          <p:cNvSpPr>
            <a:spLocks noGrp="1"/>
          </p:cNvSpPr>
          <p:nvPr>
            <p:ph idx="1"/>
          </p:nvPr>
        </p:nvSpPr>
        <p:spPr>
          <a:xfrm>
            <a:off x="4419600" y="1001641"/>
            <a:ext cx="4495800" cy="4407815"/>
          </a:xfrm>
        </p:spPr>
        <p:txBody>
          <a:bodyPr/>
          <a:lstStyle/>
          <a:p>
            <a:r>
              <a:rPr lang="en-US" sz="1800" b="1" dirty="0">
                <a:latin typeface="Arial" panose="020B0604020202020204" pitchFamily="34" charset="0"/>
                <a:ea typeface="Tahoma" panose="020B0604030504040204" pitchFamily="34" charset="0"/>
                <a:cs typeface="Arial" panose="020B0604020202020204" pitchFamily="34" charset="0"/>
              </a:rPr>
              <a:t>Mobile App should be already be preloaded on your HCHB device.</a:t>
            </a:r>
          </a:p>
          <a:p>
            <a:pPr lvl="1"/>
            <a:r>
              <a:rPr lang="en-US" sz="1400" b="1" dirty="0">
                <a:latin typeface="Arial" panose="020B0604020202020204" pitchFamily="34" charset="0"/>
                <a:ea typeface="Tahoma" panose="020B0604030504040204" pitchFamily="34" charset="0"/>
                <a:cs typeface="Arial" panose="020B0604020202020204" pitchFamily="34" charset="0"/>
              </a:rPr>
              <a:t>Name:   HHS  Cardinal</a:t>
            </a:r>
          </a:p>
          <a:p>
            <a:endParaRPr lang="en-US" sz="1600" dirty="0">
              <a:latin typeface="Arial" panose="020B0604020202020204" pitchFamily="34" charset="0"/>
              <a:ea typeface="Tahoma" panose="020B0604030504040204" pitchFamily="34" charset="0"/>
              <a:cs typeface="Arial" panose="020B0604020202020204" pitchFamily="34" charset="0"/>
            </a:endParaRPr>
          </a:p>
          <a:p>
            <a:r>
              <a:rPr lang="en-US" sz="1600" dirty="0">
                <a:latin typeface="Arial" panose="020B0604020202020204" pitchFamily="34" charset="0"/>
                <a:ea typeface="Tahoma" panose="020B0604030504040204" pitchFamily="34" charset="0"/>
                <a:cs typeface="Arial" panose="020B0604020202020204" pitchFamily="34" charset="0"/>
              </a:rPr>
              <a:t>You will receive a User Name &amp; temporary password from our network</a:t>
            </a:r>
            <a:endParaRPr lang="en-US" sz="1200" dirty="0">
              <a:latin typeface="Arial" panose="020B0604020202020204" pitchFamily="34" charset="0"/>
              <a:ea typeface="Tahoma" panose="020B0604030504040204" pitchFamily="34" charset="0"/>
              <a:cs typeface="Arial" panose="020B0604020202020204" pitchFamily="34" charset="0"/>
            </a:endParaRPr>
          </a:p>
          <a:p>
            <a:pPr lvl="1"/>
            <a:r>
              <a:rPr lang="en-US" sz="1200" dirty="0">
                <a:latin typeface="Arial" panose="020B0604020202020204" pitchFamily="34" charset="0"/>
                <a:ea typeface="Tahoma" panose="020B0604030504040204" pitchFamily="34" charset="0"/>
                <a:cs typeface="Arial" panose="020B0604020202020204" pitchFamily="34" charset="0"/>
              </a:rPr>
              <a:t>Emailed on Monday 12/10/18</a:t>
            </a:r>
          </a:p>
          <a:p>
            <a:pPr lvl="1"/>
            <a:r>
              <a:rPr lang="en-US" sz="1200" dirty="0">
                <a:latin typeface="Arial" panose="020B0604020202020204" pitchFamily="34" charset="0"/>
                <a:ea typeface="Tahoma" panose="020B0604030504040204" pitchFamily="34" charset="0"/>
                <a:cs typeface="Arial" panose="020B0604020202020204" pitchFamily="34" charset="0"/>
              </a:rPr>
              <a:t>Hint: Copy and paste the temp password!!!!</a:t>
            </a:r>
            <a:endParaRPr lang="en-US" sz="1600" dirty="0">
              <a:latin typeface="Arial" panose="020B0604020202020204" pitchFamily="34" charset="0"/>
              <a:ea typeface="Tahoma" panose="020B0604030504040204" pitchFamily="34" charset="0"/>
              <a:cs typeface="Arial" panose="020B0604020202020204" pitchFamily="34" charset="0"/>
            </a:endParaRPr>
          </a:p>
          <a:p>
            <a:pPr marL="0" indent="0">
              <a:buNone/>
            </a:pPr>
            <a:endParaRPr lang="en-US" sz="1600" dirty="0">
              <a:latin typeface="Arial" panose="020B0604020202020204" pitchFamily="34" charset="0"/>
              <a:ea typeface="Tahoma" panose="020B0604030504040204" pitchFamily="34" charset="0"/>
              <a:cs typeface="Arial" panose="020B0604020202020204" pitchFamily="34" charset="0"/>
            </a:endParaRPr>
          </a:p>
          <a:p>
            <a:r>
              <a:rPr lang="en-US" sz="1600" dirty="0">
                <a:latin typeface="Arial" panose="020B0604020202020204" pitchFamily="34" charset="0"/>
                <a:ea typeface="Tahoma" panose="020B0604030504040204" pitchFamily="34" charset="0"/>
                <a:cs typeface="Arial" panose="020B0604020202020204" pitchFamily="34" charset="0"/>
              </a:rPr>
              <a:t>Each user sets up their own password and security questions.</a:t>
            </a:r>
          </a:p>
          <a:p>
            <a:pPr lvl="1"/>
            <a:r>
              <a:rPr lang="en-US" sz="1200" dirty="0">
                <a:latin typeface="Arial" panose="020B0604020202020204" pitchFamily="34" charset="0"/>
                <a:ea typeface="Tahoma" panose="020B0604030504040204" pitchFamily="34" charset="0"/>
                <a:cs typeface="Arial" panose="020B0604020202020204" pitchFamily="34" charset="0"/>
              </a:rPr>
              <a:t>Hint: Passwords are required to be reset every 90-days</a:t>
            </a:r>
          </a:p>
          <a:p>
            <a:pPr marL="457200" lvl="1" indent="0">
              <a:buNone/>
            </a:pPr>
            <a:endParaRPr lang="en-US" sz="1600" dirty="0">
              <a:latin typeface="Arial" panose="020B0604020202020204" pitchFamily="34" charset="0"/>
              <a:ea typeface="Tahoma" panose="020B0604030504040204" pitchFamily="34" charset="0"/>
              <a:cs typeface="Arial" panose="020B0604020202020204" pitchFamily="34" charset="0"/>
            </a:endParaRPr>
          </a:p>
          <a:p>
            <a:r>
              <a:rPr lang="en-US" sz="1600" dirty="0">
                <a:latin typeface="Arial" panose="020B0604020202020204" pitchFamily="34" charset="0"/>
                <a:ea typeface="Tahoma" panose="020B0604030504040204" pitchFamily="34" charset="0"/>
                <a:cs typeface="Arial" panose="020B0604020202020204" pitchFamily="34" charset="0"/>
              </a:rPr>
              <a:t>Our system knows what company you are with through login </a:t>
            </a:r>
          </a:p>
          <a:p>
            <a:pPr lvl="1"/>
            <a:r>
              <a:rPr lang="en-US" sz="1200" dirty="0">
                <a:latin typeface="Arial" panose="020B0604020202020204" pitchFamily="34" charset="0"/>
                <a:ea typeface="Tahoma" panose="020B0604030504040204" pitchFamily="34" charset="0"/>
                <a:cs typeface="Arial" panose="020B0604020202020204" pitchFamily="34" charset="0"/>
              </a:rPr>
              <a:t>Information is ready &amp; waiting!</a:t>
            </a:r>
          </a:p>
          <a:p>
            <a:pPr defTabSz="457200">
              <a:spcBef>
                <a:spcPts val="0"/>
              </a:spcBef>
            </a:pPr>
            <a:endParaRPr lang="en-US" sz="1800"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9E3CDD4-30D7-4F84-BBEB-99416E2E7B1E}"/>
              </a:ext>
            </a:extLst>
          </p:cNvPr>
          <p:cNvPicPr>
            <a:picLocks noChangeAspect="1"/>
          </p:cNvPicPr>
          <p:nvPr/>
        </p:nvPicPr>
        <p:blipFill>
          <a:blip r:embed="rId3"/>
          <a:stretch>
            <a:fillRect/>
          </a:stretch>
        </p:blipFill>
        <p:spPr>
          <a:xfrm>
            <a:off x="186459" y="1001641"/>
            <a:ext cx="4080741" cy="4800600"/>
          </a:xfrm>
          <a:prstGeom prst="rect">
            <a:avLst/>
          </a:prstGeom>
        </p:spPr>
      </p:pic>
      <p:sp>
        <p:nvSpPr>
          <p:cNvPr id="4" name="Arrow: Left 3">
            <a:extLst>
              <a:ext uri="{FF2B5EF4-FFF2-40B4-BE49-F238E27FC236}">
                <a16:creationId xmlns:a16="http://schemas.microsoft.com/office/drawing/2014/main" id="{B4BC2C9D-8839-494D-BD09-0456502ECB3E}"/>
              </a:ext>
            </a:extLst>
          </p:cNvPr>
          <p:cNvSpPr/>
          <p:nvPr/>
        </p:nvSpPr>
        <p:spPr>
          <a:xfrm>
            <a:off x="2057400" y="5252948"/>
            <a:ext cx="990600" cy="549294"/>
          </a:xfrm>
          <a:prstGeom prst="lef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46812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F23233-33D6-40E9-BC01-94A091DBCA84}"/>
              </a:ext>
            </a:extLst>
          </p:cNvPr>
          <p:cNvPicPr>
            <a:picLocks noChangeAspect="1"/>
          </p:cNvPicPr>
          <p:nvPr/>
        </p:nvPicPr>
        <p:blipFill>
          <a:blip r:embed="rId2"/>
          <a:stretch>
            <a:fillRect/>
          </a:stretch>
        </p:blipFill>
        <p:spPr>
          <a:xfrm>
            <a:off x="76774" y="1231378"/>
            <a:ext cx="3104631" cy="4339716"/>
          </a:xfrm>
          <a:prstGeom prst="rect">
            <a:avLst/>
          </a:prstGeom>
          <a:ln w="19050">
            <a:solidFill>
              <a:schemeClr val="tx1"/>
            </a:solidFill>
          </a:ln>
        </p:spPr>
      </p:pic>
      <p:sp>
        <p:nvSpPr>
          <p:cNvPr id="2" name="Title 1"/>
          <p:cNvSpPr>
            <a:spLocks noGrp="1"/>
          </p:cNvSpPr>
          <p:nvPr>
            <p:ph type="title"/>
          </p:nvPr>
        </p:nvSpPr>
        <p:spPr>
          <a:xfrm>
            <a:off x="0" y="0"/>
            <a:ext cx="9067800" cy="1000196"/>
          </a:xfrm>
        </p:spPr>
        <p:txBody>
          <a:bodyPr/>
          <a:lstStyle/>
          <a:p>
            <a:pPr algn="l"/>
            <a:r>
              <a:rPr lang="en-US" sz="4000" b="1" dirty="0">
                <a:solidFill>
                  <a:schemeClr val="bg1"/>
                </a:solidFill>
                <a:latin typeface="Arial" panose="020B0604020202020204" pitchFamily="34" charset="0"/>
                <a:cs typeface="Arial" panose="020B0604020202020204" pitchFamily="34" charset="0"/>
              </a:rPr>
              <a:t>Mobile App Ordering</a:t>
            </a:r>
          </a:p>
        </p:txBody>
      </p:sp>
      <p:sp>
        <p:nvSpPr>
          <p:cNvPr id="5" name="Slide Number Placeholder 4"/>
          <p:cNvSpPr>
            <a:spLocks noGrp="1"/>
          </p:cNvSpPr>
          <p:nvPr>
            <p:ph type="sldNum" sz="quarter" idx="12"/>
          </p:nvPr>
        </p:nvSpPr>
        <p:spPr/>
        <p:txBody>
          <a:bodyPr/>
          <a:lstStyle/>
          <a:p>
            <a:fld id="{B9DC9846-90E7-3541-BC28-13F9D030B385}" type="slidenum">
              <a:rPr lang="en-US" smtClean="0"/>
              <a:t>12</a:t>
            </a:fld>
            <a:endParaRPr lang="en-US" dirty="0"/>
          </a:p>
        </p:txBody>
      </p:sp>
      <p:sp>
        <p:nvSpPr>
          <p:cNvPr id="6" name="Content Placeholder 8"/>
          <p:cNvSpPr>
            <a:spLocks noGrp="1"/>
          </p:cNvSpPr>
          <p:nvPr>
            <p:ph sz="half" idx="4294967295"/>
          </p:nvPr>
        </p:nvSpPr>
        <p:spPr>
          <a:xfrm>
            <a:off x="-38100" y="894410"/>
            <a:ext cx="9144000" cy="365125"/>
          </a:xfrm>
          <a:prstGeom prst="rect">
            <a:avLst/>
          </a:prstGeom>
        </p:spPr>
        <p:txBody>
          <a:bodyPr/>
          <a:lstStyle/>
          <a:p>
            <a:pPr marL="0" indent="0">
              <a:buNone/>
              <a:defRPr/>
            </a:pPr>
            <a:r>
              <a:rPr lang="en-US" sz="1800" dirty="0">
                <a:latin typeface="Arial" panose="020B0604020202020204" pitchFamily="34" charset="0"/>
                <a:ea typeface="ヒラギノ角ゴ Pro W3" charset="0"/>
                <a:cs typeface="Arial" panose="020B0604020202020204" pitchFamily="34" charset="0"/>
              </a:rPr>
              <a:t>If the item is Routine, you will order on your Mobile App:</a:t>
            </a:r>
          </a:p>
          <a:p>
            <a:pPr marL="0" indent="0">
              <a:buNone/>
              <a:defRPr/>
            </a:pPr>
            <a:endParaRPr lang="en-US" sz="1400" dirty="0">
              <a:solidFill>
                <a:srgbClr val="FF0000"/>
              </a:solidFill>
              <a:latin typeface="Arial" panose="020B0604020202020204" pitchFamily="34" charset="0"/>
              <a:ea typeface="ヒラギノ角ゴ Pro W3" charset="0"/>
              <a:cs typeface="Arial" panose="020B0604020202020204" pitchFamily="34" charset="0"/>
            </a:endParaRPr>
          </a:p>
          <a:p>
            <a:pPr>
              <a:buFont typeface="Arial" charset="0"/>
              <a:buChar char="•"/>
              <a:defRPr/>
            </a:pPr>
            <a:endParaRPr lang="en-US" sz="1800" dirty="0">
              <a:latin typeface="Arial" panose="020B0604020202020204" pitchFamily="34" charset="0"/>
              <a:ea typeface="ヒラギノ角ゴ Pro W3" charset="0"/>
              <a:cs typeface="Arial" panose="020B0604020202020204" pitchFamily="34" charset="0"/>
            </a:endParaRPr>
          </a:p>
          <a:p>
            <a:pPr>
              <a:buFont typeface="Arial" charset="0"/>
              <a:buChar char="•"/>
              <a:defRPr/>
            </a:pPr>
            <a:endParaRPr lang="en-US" sz="1800" dirty="0">
              <a:latin typeface="Arial" panose="020B0604020202020204" pitchFamily="34" charset="0"/>
              <a:ea typeface="ヒラギノ角ゴ Pro W3" charset="0"/>
              <a:cs typeface="Arial" panose="020B0604020202020204" pitchFamily="34" charset="0"/>
            </a:endParaRPr>
          </a:p>
          <a:p>
            <a:pPr>
              <a:buFont typeface="Arial" charset="0"/>
              <a:buChar char="•"/>
              <a:defRPr/>
            </a:pPr>
            <a:endParaRPr lang="en-US" sz="1800" dirty="0">
              <a:latin typeface="Arial" panose="020B0604020202020204" pitchFamily="34" charset="0"/>
              <a:ea typeface="ヒラギノ角ゴ Pro W3" charset="0"/>
              <a:cs typeface="Arial" panose="020B0604020202020204" pitchFamily="34" charset="0"/>
            </a:endParaRPr>
          </a:p>
          <a:p>
            <a:pPr>
              <a:buFont typeface="Arial" charset="0"/>
              <a:buChar char="•"/>
              <a:defRPr/>
            </a:pPr>
            <a:endParaRPr lang="en-US" sz="1800" dirty="0">
              <a:latin typeface="Arial" panose="020B0604020202020204" pitchFamily="34" charset="0"/>
              <a:ea typeface="ヒラギノ角ゴ Pro W3" charset="0"/>
              <a:cs typeface="Arial" panose="020B0604020202020204" pitchFamily="34" charset="0"/>
            </a:endParaRPr>
          </a:p>
          <a:p>
            <a:pPr>
              <a:buFont typeface="Arial" charset="0"/>
              <a:buChar char="•"/>
              <a:defRPr/>
            </a:pPr>
            <a:endParaRPr lang="en-US" sz="1800" dirty="0">
              <a:latin typeface="Arial" panose="020B0604020202020204" pitchFamily="34" charset="0"/>
              <a:ea typeface="ヒラギノ角ゴ Pro W3" charset="0"/>
              <a:cs typeface="Arial" panose="020B0604020202020204" pitchFamily="34" charset="0"/>
            </a:endParaRPr>
          </a:p>
          <a:p>
            <a:pPr>
              <a:buFont typeface="Arial" charset="0"/>
              <a:buChar char="•"/>
              <a:defRPr/>
            </a:pPr>
            <a:endParaRPr lang="en-US" sz="1800" dirty="0">
              <a:latin typeface="Arial" panose="020B0604020202020204" pitchFamily="34" charset="0"/>
              <a:ea typeface="ヒラギノ角ゴ Pro W3" charset="0"/>
              <a:cs typeface="Arial" panose="020B0604020202020204" pitchFamily="34" charset="0"/>
            </a:endParaRPr>
          </a:p>
          <a:p>
            <a:pPr>
              <a:buFont typeface="Arial" charset="0"/>
              <a:buChar char="•"/>
              <a:defRPr/>
            </a:pPr>
            <a:endParaRPr lang="en-US" sz="1800" dirty="0">
              <a:latin typeface="Arial" panose="020B0604020202020204" pitchFamily="34" charset="0"/>
              <a:ea typeface="ヒラギノ角ゴ Pro W3" charset="0"/>
              <a:cs typeface="Arial" panose="020B0604020202020204" pitchFamily="34" charset="0"/>
            </a:endParaRPr>
          </a:p>
          <a:p>
            <a:pPr marL="0" indent="0">
              <a:buNone/>
              <a:defRPr/>
            </a:pPr>
            <a:endParaRPr lang="en-US" sz="1800" dirty="0">
              <a:latin typeface="Arial" panose="020B0604020202020204" pitchFamily="34" charset="0"/>
              <a:ea typeface="ヒラギノ角ゴ Pro W3" charset="0"/>
              <a:cs typeface="Arial" panose="020B0604020202020204" pitchFamily="34" charset="0"/>
            </a:endParaRPr>
          </a:p>
          <a:p>
            <a:pPr marL="457200" lvl="1" indent="0">
              <a:buNone/>
              <a:defRPr/>
            </a:pPr>
            <a:endParaRPr lang="en-US" sz="1800" dirty="0">
              <a:solidFill>
                <a:srgbClr val="FF0000"/>
              </a:solidFill>
              <a:latin typeface="Arial" panose="020B0604020202020204" pitchFamily="34" charset="0"/>
              <a:ea typeface="ヒラギノ角ゴ Pro W3" charset="0"/>
              <a:cs typeface="Arial" panose="020B0604020202020204" pitchFamily="34" charset="0"/>
            </a:endParaRPr>
          </a:p>
          <a:p>
            <a:pPr marL="457200" lvl="1" indent="0">
              <a:buNone/>
              <a:defRPr/>
            </a:pPr>
            <a:endParaRPr lang="en-US" sz="2400" dirty="0">
              <a:solidFill>
                <a:srgbClr val="FF0000"/>
              </a:solidFill>
              <a:latin typeface="Arial" panose="020B0604020202020204" pitchFamily="34" charset="0"/>
              <a:ea typeface="ヒラギノ角ゴ Pro W3" charset="0"/>
              <a:cs typeface="Arial" panose="020B0604020202020204" pitchFamily="34" charset="0"/>
            </a:endParaRPr>
          </a:p>
          <a:p>
            <a:pPr marL="0" indent="0">
              <a:buFont typeface="Arial" charset="0"/>
              <a:buNone/>
              <a:defRPr/>
            </a:pPr>
            <a:endParaRPr lang="en-US" dirty="0">
              <a:latin typeface="Arial" charset="0"/>
              <a:ea typeface="ヒラギノ角ゴ Pro W3" charset="0"/>
              <a:cs typeface="ヒラギノ角ゴ Pro W3" charset="0"/>
            </a:endParaRPr>
          </a:p>
        </p:txBody>
      </p:sp>
      <p:pic>
        <p:nvPicPr>
          <p:cNvPr id="15" name="Picture 14">
            <a:extLst>
              <a:ext uri="{FF2B5EF4-FFF2-40B4-BE49-F238E27FC236}">
                <a16:creationId xmlns:a16="http://schemas.microsoft.com/office/drawing/2014/main" id="{32CADB7B-2770-45F7-8917-7148DE8B5EBC}"/>
              </a:ext>
            </a:extLst>
          </p:cNvPr>
          <p:cNvPicPr>
            <a:picLocks noChangeAspect="1"/>
          </p:cNvPicPr>
          <p:nvPr/>
        </p:nvPicPr>
        <p:blipFill>
          <a:blip r:embed="rId3"/>
          <a:stretch>
            <a:fillRect/>
          </a:stretch>
        </p:blipFill>
        <p:spPr>
          <a:xfrm>
            <a:off x="838200" y="1259535"/>
            <a:ext cx="2953952" cy="4280029"/>
          </a:xfrm>
          <a:prstGeom prst="rect">
            <a:avLst/>
          </a:prstGeom>
          <a:ln>
            <a:solidFill>
              <a:schemeClr val="tx1"/>
            </a:solidFill>
          </a:ln>
        </p:spPr>
      </p:pic>
      <p:pic>
        <p:nvPicPr>
          <p:cNvPr id="16" name="Picture 15">
            <a:extLst>
              <a:ext uri="{FF2B5EF4-FFF2-40B4-BE49-F238E27FC236}">
                <a16:creationId xmlns:a16="http://schemas.microsoft.com/office/drawing/2014/main" id="{4A134701-34C8-4CE1-8E77-637633DCFF14}"/>
              </a:ext>
            </a:extLst>
          </p:cNvPr>
          <p:cNvPicPr>
            <a:picLocks noChangeAspect="1"/>
          </p:cNvPicPr>
          <p:nvPr/>
        </p:nvPicPr>
        <p:blipFill>
          <a:blip r:embed="rId4"/>
          <a:stretch>
            <a:fillRect/>
          </a:stretch>
        </p:blipFill>
        <p:spPr>
          <a:xfrm>
            <a:off x="2032800" y="1259535"/>
            <a:ext cx="2968557" cy="4420469"/>
          </a:xfrm>
          <a:prstGeom prst="rect">
            <a:avLst/>
          </a:prstGeom>
          <a:ln>
            <a:solidFill>
              <a:schemeClr val="tx1"/>
            </a:solidFill>
          </a:ln>
        </p:spPr>
      </p:pic>
      <p:pic>
        <p:nvPicPr>
          <p:cNvPr id="17" name="Picture 16">
            <a:extLst>
              <a:ext uri="{FF2B5EF4-FFF2-40B4-BE49-F238E27FC236}">
                <a16:creationId xmlns:a16="http://schemas.microsoft.com/office/drawing/2014/main" id="{3EC871D5-27E0-46BF-9100-3F5E847F7F06}"/>
              </a:ext>
            </a:extLst>
          </p:cNvPr>
          <p:cNvPicPr>
            <a:picLocks noChangeAspect="1"/>
          </p:cNvPicPr>
          <p:nvPr/>
        </p:nvPicPr>
        <p:blipFill>
          <a:blip r:embed="rId5"/>
          <a:stretch>
            <a:fillRect/>
          </a:stretch>
        </p:blipFill>
        <p:spPr>
          <a:xfrm>
            <a:off x="3401157" y="1259535"/>
            <a:ext cx="2719022" cy="4526021"/>
          </a:xfrm>
          <a:prstGeom prst="rect">
            <a:avLst/>
          </a:prstGeom>
          <a:ln>
            <a:solidFill>
              <a:schemeClr val="tx1"/>
            </a:solidFill>
          </a:ln>
        </p:spPr>
      </p:pic>
      <p:pic>
        <p:nvPicPr>
          <p:cNvPr id="18" name="Picture 17">
            <a:extLst>
              <a:ext uri="{FF2B5EF4-FFF2-40B4-BE49-F238E27FC236}">
                <a16:creationId xmlns:a16="http://schemas.microsoft.com/office/drawing/2014/main" id="{2DA6A4A6-7B86-4A82-8102-BD659009E3F9}"/>
              </a:ext>
            </a:extLst>
          </p:cNvPr>
          <p:cNvPicPr>
            <a:picLocks noChangeAspect="1"/>
          </p:cNvPicPr>
          <p:nvPr/>
        </p:nvPicPr>
        <p:blipFill>
          <a:blip r:embed="rId6"/>
          <a:stretch>
            <a:fillRect/>
          </a:stretch>
        </p:blipFill>
        <p:spPr>
          <a:xfrm>
            <a:off x="4595756" y="1392955"/>
            <a:ext cx="3318989" cy="4355603"/>
          </a:xfrm>
          <a:prstGeom prst="rect">
            <a:avLst/>
          </a:prstGeom>
          <a:ln>
            <a:solidFill>
              <a:schemeClr val="tx1"/>
            </a:solidFill>
          </a:ln>
        </p:spPr>
      </p:pic>
      <p:pic>
        <p:nvPicPr>
          <p:cNvPr id="10" name="Picture 9">
            <a:extLst>
              <a:ext uri="{FF2B5EF4-FFF2-40B4-BE49-F238E27FC236}">
                <a16:creationId xmlns:a16="http://schemas.microsoft.com/office/drawing/2014/main" id="{61FD58B0-D40F-43BF-A2F7-274B3BE3329C}"/>
              </a:ext>
            </a:extLst>
          </p:cNvPr>
          <p:cNvPicPr>
            <a:picLocks noChangeAspect="1"/>
          </p:cNvPicPr>
          <p:nvPr/>
        </p:nvPicPr>
        <p:blipFill>
          <a:blip r:embed="rId7"/>
          <a:stretch>
            <a:fillRect/>
          </a:stretch>
        </p:blipFill>
        <p:spPr>
          <a:xfrm>
            <a:off x="5960240" y="962965"/>
            <a:ext cx="3183760" cy="5000625"/>
          </a:xfrm>
          <a:prstGeom prst="rect">
            <a:avLst/>
          </a:prstGeom>
        </p:spPr>
      </p:pic>
    </p:spTree>
    <p:extLst>
      <p:ext uri="{BB962C8B-B14F-4D97-AF65-F5344CB8AC3E}">
        <p14:creationId xmlns:p14="http://schemas.microsoft.com/office/powerpoint/2010/main" val="368802325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64BA-585B-4C63-990F-64F8B6CBFF2C}"/>
              </a:ext>
            </a:extLst>
          </p:cNvPr>
          <p:cNvSpPr>
            <a:spLocks noGrp="1"/>
          </p:cNvSpPr>
          <p:nvPr>
            <p:ph type="title"/>
          </p:nvPr>
        </p:nvSpPr>
        <p:spPr>
          <a:xfrm>
            <a:off x="0" y="0"/>
            <a:ext cx="8410895" cy="685800"/>
          </a:xfrm>
        </p:spPr>
        <p:txBody>
          <a:bodyPr/>
          <a:lstStyle/>
          <a:p>
            <a:pPr algn="l"/>
            <a:r>
              <a:rPr lang="en-US" sz="4000" b="1" dirty="0">
                <a:solidFill>
                  <a:schemeClr val="bg1"/>
                </a:solidFill>
              </a:rPr>
              <a:t>Mobile App Features – Patient History!</a:t>
            </a:r>
          </a:p>
        </p:txBody>
      </p:sp>
      <p:pic>
        <p:nvPicPr>
          <p:cNvPr id="17" name="Picture 16">
            <a:extLst>
              <a:ext uri="{FF2B5EF4-FFF2-40B4-BE49-F238E27FC236}">
                <a16:creationId xmlns:a16="http://schemas.microsoft.com/office/drawing/2014/main" id="{5162A1B4-EACE-42E6-AB18-7B18A86864E1}"/>
              </a:ext>
            </a:extLst>
          </p:cNvPr>
          <p:cNvPicPr>
            <a:picLocks noChangeAspect="1"/>
          </p:cNvPicPr>
          <p:nvPr/>
        </p:nvPicPr>
        <p:blipFill>
          <a:blip r:embed="rId2"/>
          <a:stretch>
            <a:fillRect/>
          </a:stretch>
        </p:blipFill>
        <p:spPr>
          <a:xfrm>
            <a:off x="1571" y="1058944"/>
            <a:ext cx="3270807" cy="4572000"/>
          </a:xfrm>
          <a:prstGeom prst="rect">
            <a:avLst/>
          </a:prstGeom>
          <a:ln w="19050">
            <a:solidFill>
              <a:schemeClr val="tx1"/>
            </a:solidFill>
          </a:ln>
        </p:spPr>
      </p:pic>
      <p:pic>
        <p:nvPicPr>
          <p:cNvPr id="13" name="Picture 12">
            <a:extLst>
              <a:ext uri="{FF2B5EF4-FFF2-40B4-BE49-F238E27FC236}">
                <a16:creationId xmlns:a16="http://schemas.microsoft.com/office/drawing/2014/main" id="{74678481-29C7-4661-8EC9-39ACF0279878}"/>
              </a:ext>
            </a:extLst>
          </p:cNvPr>
          <p:cNvPicPr>
            <a:picLocks noChangeAspect="1"/>
          </p:cNvPicPr>
          <p:nvPr/>
        </p:nvPicPr>
        <p:blipFill>
          <a:blip r:embed="rId3"/>
          <a:stretch>
            <a:fillRect/>
          </a:stretch>
        </p:blipFill>
        <p:spPr>
          <a:xfrm>
            <a:off x="1295400" y="931928"/>
            <a:ext cx="3002187" cy="4772474"/>
          </a:xfrm>
          <a:prstGeom prst="rect">
            <a:avLst/>
          </a:prstGeom>
          <a:ln w="19050">
            <a:solidFill>
              <a:schemeClr val="tx1"/>
            </a:solidFill>
          </a:ln>
        </p:spPr>
      </p:pic>
      <p:pic>
        <p:nvPicPr>
          <p:cNvPr id="18" name="Picture 17">
            <a:extLst>
              <a:ext uri="{FF2B5EF4-FFF2-40B4-BE49-F238E27FC236}">
                <a16:creationId xmlns:a16="http://schemas.microsoft.com/office/drawing/2014/main" id="{E9F3E3C3-1974-4073-8E57-3CAD7D42A5C7}"/>
              </a:ext>
            </a:extLst>
          </p:cNvPr>
          <p:cNvPicPr>
            <a:picLocks noChangeAspect="1"/>
          </p:cNvPicPr>
          <p:nvPr/>
        </p:nvPicPr>
        <p:blipFill>
          <a:blip r:embed="rId4"/>
          <a:stretch>
            <a:fillRect/>
          </a:stretch>
        </p:blipFill>
        <p:spPr>
          <a:xfrm>
            <a:off x="2556374" y="938093"/>
            <a:ext cx="3209925" cy="4857750"/>
          </a:xfrm>
          <a:prstGeom prst="rect">
            <a:avLst/>
          </a:prstGeom>
          <a:ln w="19050">
            <a:solidFill>
              <a:schemeClr val="tx1"/>
            </a:solidFill>
          </a:ln>
        </p:spPr>
      </p:pic>
      <p:pic>
        <p:nvPicPr>
          <p:cNvPr id="19" name="Picture 18">
            <a:extLst>
              <a:ext uri="{FF2B5EF4-FFF2-40B4-BE49-F238E27FC236}">
                <a16:creationId xmlns:a16="http://schemas.microsoft.com/office/drawing/2014/main" id="{19BDC09B-0EFD-4815-9191-3E31237C7806}"/>
              </a:ext>
            </a:extLst>
          </p:cNvPr>
          <p:cNvPicPr>
            <a:picLocks noChangeAspect="1"/>
          </p:cNvPicPr>
          <p:nvPr/>
        </p:nvPicPr>
        <p:blipFill>
          <a:blip r:embed="rId5"/>
          <a:stretch>
            <a:fillRect/>
          </a:stretch>
        </p:blipFill>
        <p:spPr>
          <a:xfrm>
            <a:off x="3857255" y="940036"/>
            <a:ext cx="3448050" cy="4791075"/>
          </a:xfrm>
          <a:prstGeom prst="rect">
            <a:avLst/>
          </a:prstGeom>
          <a:ln w="19050">
            <a:solidFill>
              <a:schemeClr val="tx1"/>
            </a:solidFill>
          </a:ln>
        </p:spPr>
      </p:pic>
      <p:pic>
        <p:nvPicPr>
          <p:cNvPr id="22" name="Picture 21">
            <a:extLst>
              <a:ext uri="{FF2B5EF4-FFF2-40B4-BE49-F238E27FC236}">
                <a16:creationId xmlns:a16="http://schemas.microsoft.com/office/drawing/2014/main" id="{0D557CC5-60C7-475B-9CAD-0408CA6B55DE}"/>
              </a:ext>
            </a:extLst>
          </p:cNvPr>
          <p:cNvPicPr>
            <a:picLocks noChangeAspect="1"/>
          </p:cNvPicPr>
          <p:nvPr/>
        </p:nvPicPr>
        <p:blipFill>
          <a:blip r:embed="rId6"/>
          <a:stretch>
            <a:fillRect/>
          </a:stretch>
        </p:blipFill>
        <p:spPr>
          <a:xfrm>
            <a:off x="5389523" y="892411"/>
            <a:ext cx="3429000" cy="48387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690896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66A1-31C3-4C03-8E7F-97833904E04A}"/>
              </a:ext>
            </a:extLst>
          </p:cNvPr>
          <p:cNvSpPr>
            <a:spLocks noGrp="1"/>
          </p:cNvSpPr>
          <p:nvPr>
            <p:ph type="title"/>
          </p:nvPr>
        </p:nvSpPr>
        <p:spPr>
          <a:xfrm>
            <a:off x="0" y="0"/>
            <a:ext cx="9067800" cy="838200"/>
          </a:xfrm>
        </p:spPr>
        <p:txBody>
          <a:bodyPr/>
          <a:lstStyle/>
          <a:p>
            <a:pPr algn="l"/>
            <a:r>
              <a:rPr lang="en-US" sz="4200" b="1" kern="0" dirty="0">
                <a:solidFill>
                  <a:schemeClr val="bg1"/>
                </a:solidFill>
              </a:rPr>
              <a:t>Clinical Support – Desktop version only!</a:t>
            </a:r>
            <a:endParaRPr lang="en-US" sz="4200" b="1" dirty="0"/>
          </a:p>
        </p:txBody>
      </p:sp>
      <p:pic>
        <p:nvPicPr>
          <p:cNvPr id="4" name="Picture 3">
            <a:extLst>
              <a:ext uri="{FF2B5EF4-FFF2-40B4-BE49-F238E27FC236}">
                <a16:creationId xmlns:a16="http://schemas.microsoft.com/office/drawing/2014/main" id="{9E9951E2-CADA-44EE-ACAD-41957B1BBD4C}"/>
              </a:ext>
            </a:extLst>
          </p:cNvPr>
          <p:cNvPicPr>
            <a:picLocks noChangeAspect="1"/>
          </p:cNvPicPr>
          <p:nvPr/>
        </p:nvPicPr>
        <p:blipFill>
          <a:blip r:embed="rId2"/>
          <a:stretch>
            <a:fillRect/>
          </a:stretch>
        </p:blipFill>
        <p:spPr>
          <a:xfrm>
            <a:off x="152400" y="914400"/>
            <a:ext cx="6208295" cy="4928762"/>
          </a:xfrm>
          <a:prstGeom prst="rect">
            <a:avLst/>
          </a:prstGeom>
        </p:spPr>
      </p:pic>
      <p:sp>
        <p:nvSpPr>
          <p:cNvPr id="6" name="TextBox 5">
            <a:extLst>
              <a:ext uri="{FF2B5EF4-FFF2-40B4-BE49-F238E27FC236}">
                <a16:creationId xmlns:a16="http://schemas.microsoft.com/office/drawing/2014/main" id="{5B72EF04-5568-4206-9B0D-991BE8C30777}"/>
              </a:ext>
            </a:extLst>
          </p:cNvPr>
          <p:cNvSpPr txBox="1"/>
          <p:nvPr/>
        </p:nvSpPr>
        <p:spPr>
          <a:xfrm>
            <a:off x="6359140" y="1089898"/>
            <a:ext cx="2691063" cy="4678204"/>
          </a:xfrm>
          <a:prstGeom prst="rect">
            <a:avLst/>
          </a:prstGeom>
          <a:noFill/>
        </p:spPr>
        <p:txBody>
          <a:bodyPr wrap="square" rtlCol="0">
            <a:spAutoFit/>
          </a:bodyPr>
          <a:lstStyle/>
          <a:p>
            <a:pPr marL="117475" indent="-117475">
              <a:spcBef>
                <a:spcPts val="0"/>
              </a:spcBef>
              <a:spcAft>
                <a:spcPts val="0"/>
              </a:spcAft>
              <a:buFont typeface="Arial" panose="020B0604020202020204" pitchFamily="34" charset="0"/>
              <a:buChar char="•"/>
            </a:pPr>
            <a:r>
              <a:rPr lang="en-US" sz="2000" dirty="0"/>
              <a:t>Access to certified CEU opportunities</a:t>
            </a:r>
          </a:p>
          <a:p>
            <a:pPr marL="117475" indent="-117475">
              <a:spcBef>
                <a:spcPts val="0"/>
              </a:spcBef>
              <a:spcAft>
                <a:spcPts val="0"/>
              </a:spcAft>
              <a:buFont typeface="Arial" panose="020B0604020202020204" pitchFamily="34" charset="0"/>
              <a:buChar char="•"/>
            </a:pPr>
            <a:endParaRPr lang="en-US" sz="2000" dirty="0"/>
          </a:p>
          <a:p>
            <a:pPr marL="117475" indent="-117475">
              <a:spcBef>
                <a:spcPts val="0"/>
              </a:spcBef>
              <a:spcAft>
                <a:spcPts val="0"/>
              </a:spcAft>
              <a:buFont typeface="Arial" panose="020B0604020202020204" pitchFamily="34" charset="0"/>
              <a:buChar char="•"/>
            </a:pPr>
            <a:r>
              <a:rPr lang="en-US" sz="2000" dirty="0"/>
              <a:t>Guides and Tools developed by industry WOCNs to help clinicians deliver bedside care in a home or facility</a:t>
            </a:r>
          </a:p>
          <a:p>
            <a:pPr marL="117475" indent="-117475">
              <a:spcBef>
                <a:spcPts val="0"/>
              </a:spcBef>
              <a:spcAft>
                <a:spcPts val="0"/>
              </a:spcAft>
              <a:buFont typeface="Arial" panose="020B0604020202020204" pitchFamily="34" charset="0"/>
              <a:buChar char="•"/>
            </a:pPr>
            <a:endParaRPr lang="en-US" sz="2000" dirty="0"/>
          </a:p>
          <a:p>
            <a:pPr marL="117475" indent="-117475">
              <a:spcBef>
                <a:spcPts val="0"/>
              </a:spcBef>
              <a:spcAft>
                <a:spcPts val="0"/>
              </a:spcAft>
              <a:buFont typeface="Arial" panose="020B0604020202020204" pitchFamily="34" charset="0"/>
              <a:buChar char="•"/>
            </a:pPr>
            <a:r>
              <a:rPr lang="en-US" sz="2000" dirty="0"/>
              <a:t>Informative articles on wound, ostomy, incontinence care... and more!</a:t>
            </a:r>
          </a:p>
          <a:p>
            <a:pPr>
              <a:spcBef>
                <a:spcPts val="0"/>
              </a:spcBef>
              <a:spcAft>
                <a:spcPts val="0"/>
              </a:spcAft>
            </a:pPr>
            <a:endParaRPr lang="en-US" dirty="0"/>
          </a:p>
        </p:txBody>
      </p:sp>
    </p:spTree>
    <p:extLst>
      <p:ext uri="{BB962C8B-B14F-4D97-AF65-F5344CB8AC3E}">
        <p14:creationId xmlns:p14="http://schemas.microsoft.com/office/powerpoint/2010/main" val="347230028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2" y="76200"/>
            <a:ext cx="9279408" cy="914400"/>
          </a:xfrm>
        </p:spPr>
        <p:txBody>
          <a:bodyPr/>
          <a:lstStyle/>
          <a:p>
            <a:pPr algn="l"/>
            <a:r>
              <a:rPr lang="en-US" b="1" dirty="0">
                <a:solidFill>
                  <a:schemeClr val="bg1"/>
                </a:solidFill>
                <a:latin typeface="Arial" panose="020B0604020202020204" pitchFamily="34" charset="0"/>
                <a:cs typeface="Arial" panose="020B0604020202020204" pitchFamily="34" charset="0"/>
              </a:rPr>
              <a:t>MedConnect</a:t>
            </a:r>
            <a:r>
              <a:rPr lang="en-US" sz="4000" b="1" baseline="30000" dirty="0">
                <a:solidFill>
                  <a:schemeClr val="bg1"/>
                </a:solidFill>
                <a:latin typeface="Arial" panose="020B0604020202020204" pitchFamily="34" charset="0"/>
                <a:cs typeface="Arial" panose="020B0604020202020204" pitchFamily="34" charset="0"/>
              </a:rPr>
              <a:t>®</a:t>
            </a:r>
            <a:r>
              <a:rPr lang="en-US" b="1" dirty="0">
                <a:solidFill>
                  <a:schemeClr val="bg1"/>
                </a:solidFill>
                <a:latin typeface="Arial" panose="020B0604020202020204" pitchFamily="34" charset="0"/>
                <a:cs typeface="Arial" panose="020B0604020202020204" pitchFamily="34" charset="0"/>
              </a:rPr>
              <a:t> - Patient Discharge</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15</a:t>
            </a:fld>
            <a:endParaRPr lang="en-US" sz="1200" dirty="0">
              <a:solidFill>
                <a:srgbClr val="EE0000"/>
              </a:solidFill>
            </a:endParaRPr>
          </a:p>
        </p:txBody>
      </p:sp>
      <p:sp>
        <p:nvSpPr>
          <p:cNvPr id="6" name="Content Placeholder 10"/>
          <p:cNvSpPr txBox="1">
            <a:spLocks/>
          </p:cNvSpPr>
          <p:nvPr/>
        </p:nvSpPr>
        <p:spPr bwMode="auto">
          <a:xfrm>
            <a:off x="186460" y="990600"/>
            <a:ext cx="866980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defRPr sz="2800" b="1">
                <a:solidFill>
                  <a:schemeClr val="tx1"/>
                </a:solidFill>
                <a:latin typeface="Arial" charset="0"/>
                <a:ea typeface="ヒラギノ角ゴ Pro W3" charset="-128"/>
                <a:cs typeface="ヒラギノ角ゴ Pro W3" charset="-128"/>
              </a:defRPr>
            </a:lvl1pPr>
            <a:lvl2pPr marL="784225" indent="-301625">
              <a:defRPr sz="2800" b="1">
                <a:solidFill>
                  <a:srgbClr val="7F7F7F"/>
                </a:solidFill>
                <a:latin typeface="Arial" charset="0"/>
                <a:ea typeface="ヒラギノ角ゴ Pro W3" charset="-128"/>
                <a:cs typeface="Arial" charset="0"/>
              </a:defRPr>
            </a:lvl2pPr>
            <a:lvl3pPr marL="1208088" indent="-241300">
              <a:defRPr sz="2400" b="1">
                <a:solidFill>
                  <a:srgbClr val="7F7F7F"/>
                </a:solidFill>
                <a:latin typeface="Arial" charset="0"/>
                <a:ea typeface="ヒラギノ角ゴ Pro W3" charset="-128"/>
                <a:cs typeface="Arial" charset="0"/>
              </a:defRPr>
            </a:lvl3pPr>
            <a:lvl4pPr marL="1690688" indent="-241300">
              <a:defRPr sz="2000" b="1">
                <a:solidFill>
                  <a:srgbClr val="7F7F7F"/>
                </a:solidFill>
                <a:latin typeface="Arial" charset="0"/>
                <a:ea typeface="ヒラギノ角ゴ Pro W3" charset="-128"/>
                <a:cs typeface="Arial" charset="0"/>
              </a:defRPr>
            </a:lvl4pPr>
            <a:lvl5pPr marL="2174875" indent="-241300">
              <a:defRPr sz="2000" b="1">
                <a:solidFill>
                  <a:srgbClr val="7F7F7F"/>
                </a:solidFill>
                <a:latin typeface="Arial" charset="0"/>
                <a:ea typeface="ヒラギノ角ゴ Pro W3" charset="-128"/>
                <a:cs typeface="Arial" charset="0"/>
              </a:defRPr>
            </a:lvl5pPr>
            <a:lvl6pPr marL="26320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6pPr>
            <a:lvl7pPr marL="30892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7pPr>
            <a:lvl8pPr marL="35464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8pPr>
            <a:lvl9pPr marL="40036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9pPr>
          </a:lstStyle>
          <a:p>
            <a:pPr marL="0" lvl="0" indent="0"/>
            <a:r>
              <a:rPr lang="en-US" altLang="en-US" sz="2000" dirty="0">
                <a:solidFill>
                  <a:srgbClr val="000000"/>
                </a:solidFill>
                <a:latin typeface="Arial" panose="020B0604020202020204" pitchFamily="34" charset="0"/>
                <a:ea typeface="MS PGothic" pitchFamily="34" charset="-128"/>
                <a:cs typeface="Arial" panose="020B0604020202020204" pitchFamily="34" charset="0"/>
              </a:rPr>
              <a:t>Does your patient still need supplies upon discharge? </a:t>
            </a:r>
          </a:p>
          <a:p>
            <a:pPr marL="342900" lvl="0" indent="-342900">
              <a:buFont typeface="Arial" panose="020B0604020202020204" pitchFamily="34" charset="0"/>
              <a:buChar char="•"/>
            </a:pPr>
            <a:r>
              <a:rPr lang="en-US" altLang="en-US" sz="2000" b="0" dirty="0">
                <a:solidFill>
                  <a:srgbClr val="000000"/>
                </a:solidFill>
                <a:latin typeface="Arial" panose="020B0604020202020204" pitchFamily="34" charset="0"/>
                <a:ea typeface="MS PGothic" pitchFamily="34" charset="-128"/>
                <a:cs typeface="Arial" panose="020B0604020202020204" pitchFamily="34" charset="0"/>
              </a:rPr>
              <a:t>If so, call into HHS and ask for the MedConnect Department. </a:t>
            </a:r>
          </a:p>
          <a:p>
            <a:pPr marL="0" lvl="0" indent="0"/>
            <a:endParaRPr lang="en-US" altLang="en-US" sz="2000" b="0" dirty="0">
              <a:solidFill>
                <a:srgbClr val="000000"/>
              </a:solidFill>
              <a:latin typeface="Arial" panose="020B0604020202020204" pitchFamily="34" charset="0"/>
              <a:ea typeface="MS PGothic" pitchFamily="34" charset="-128"/>
              <a:cs typeface="Arial" panose="020B0604020202020204" pitchFamily="34" charset="0"/>
            </a:endParaRPr>
          </a:p>
          <a:p>
            <a:pPr marL="0" lvl="0" indent="0"/>
            <a:r>
              <a:rPr lang="en-US" altLang="en-US" sz="2000" dirty="0">
                <a:solidFill>
                  <a:srgbClr val="000000"/>
                </a:solidFill>
                <a:latin typeface="Arial" panose="020B0604020202020204" pitchFamily="34" charset="0"/>
                <a:ea typeface="MS PGothic" pitchFamily="34" charset="-128"/>
                <a:cs typeface="Arial" panose="020B0604020202020204" pitchFamily="34" charset="0"/>
              </a:rPr>
              <a:t>Is this for just Commercial Payers that already use the MedConnect platform? </a:t>
            </a:r>
          </a:p>
          <a:p>
            <a:pPr marL="342900" lvl="0" indent="-342900">
              <a:buFont typeface="Arial" panose="020B0604020202020204" pitchFamily="34" charset="0"/>
              <a:buChar char="•"/>
            </a:pPr>
            <a:r>
              <a:rPr lang="en-US" altLang="en-US" sz="2000" b="0" dirty="0">
                <a:solidFill>
                  <a:srgbClr val="000000"/>
                </a:solidFill>
                <a:latin typeface="Arial" panose="020B0604020202020204" pitchFamily="34" charset="0"/>
                <a:ea typeface="MS PGothic" pitchFamily="34" charset="-128"/>
                <a:cs typeface="Arial" panose="020B0604020202020204" pitchFamily="34" charset="0"/>
              </a:rPr>
              <a:t>This program is for all your patients including Medicare! Call 1-866-991-9944 for </a:t>
            </a:r>
            <a:r>
              <a:rPr lang="en-US" altLang="en-US" sz="2000" b="0" u="sng" dirty="0">
                <a:solidFill>
                  <a:srgbClr val="000000"/>
                </a:solidFill>
                <a:latin typeface="Arial" panose="020B0604020202020204" pitchFamily="34" charset="0"/>
                <a:ea typeface="MS PGothic" pitchFamily="34" charset="-128"/>
                <a:cs typeface="Arial" panose="020B0604020202020204" pitchFamily="34" charset="0"/>
              </a:rPr>
              <a:t>all</a:t>
            </a:r>
            <a:r>
              <a:rPr lang="en-US" altLang="en-US" sz="2000" b="0" dirty="0">
                <a:solidFill>
                  <a:srgbClr val="000000"/>
                </a:solidFill>
                <a:latin typeface="Arial" panose="020B0604020202020204" pitchFamily="34" charset="0"/>
                <a:ea typeface="MS PGothic" pitchFamily="34" charset="-128"/>
                <a:cs typeface="Arial" panose="020B0604020202020204" pitchFamily="34" charset="0"/>
              </a:rPr>
              <a:t> your discharge patients!</a:t>
            </a:r>
          </a:p>
          <a:p>
            <a:pPr marL="0" lvl="0" indent="0"/>
            <a:endParaRPr lang="en-US" altLang="en-US" sz="2000" dirty="0">
              <a:solidFill>
                <a:srgbClr val="000000"/>
              </a:solidFill>
              <a:latin typeface="Arial" panose="020B0604020202020204" pitchFamily="34" charset="0"/>
              <a:ea typeface="MS PGothic" pitchFamily="34" charset="-128"/>
              <a:cs typeface="Arial" panose="020B0604020202020204" pitchFamily="34" charset="0"/>
            </a:endParaRPr>
          </a:p>
          <a:p>
            <a:pPr marL="0" lvl="0" indent="0"/>
            <a:r>
              <a:rPr lang="en-US" altLang="en-US" sz="2000" dirty="0">
                <a:solidFill>
                  <a:srgbClr val="000000"/>
                </a:solidFill>
                <a:latin typeface="Arial" panose="020B0604020202020204" pitchFamily="34" charset="0"/>
                <a:ea typeface="MS PGothic" pitchFamily="34" charset="-128"/>
                <a:cs typeface="Arial" panose="020B0604020202020204" pitchFamily="34" charset="0"/>
              </a:rPr>
              <a:t>What happens after you notify MedConnect of the discharge?</a:t>
            </a:r>
          </a:p>
          <a:p>
            <a:pPr marL="285750" indent="-285750" fontAlgn="base">
              <a:spcBef>
                <a:spcPct val="0"/>
              </a:spcBef>
              <a:spcAft>
                <a:spcPts val="1200"/>
              </a:spcAft>
              <a:buFont typeface="Arial" panose="020B0604020202020204" pitchFamily="34" charset="0"/>
              <a:buChar char="•"/>
              <a:defRPr/>
            </a:pPr>
            <a:r>
              <a:rPr lang="en-US" altLang="en-US" sz="2000" b="0" dirty="0">
                <a:solidFill>
                  <a:srgbClr val="000000"/>
                </a:solidFill>
                <a:latin typeface="Arial" panose="020B0604020202020204" pitchFamily="34" charset="0"/>
                <a:ea typeface="MS PGothic" pitchFamily="34" charset="-128"/>
                <a:cs typeface="Arial" panose="020B0604020202020204" pitchFamily="34" charset="0"/>
              </a:rPr>
              <a:t>We will take all the necessary information to send the patient to a provider for continuing care.</a:t>
            </a:r>
          </a:p>
          <a:p>
            <a:pPr marL="285750" indent="-285750" fontAlgn="base">
              <a:spcBef>
                <a:spcPct val="0"/>
              </a:spcBef>
              <a:spcAft>
                <a:spcPts val="1200"/>
              </a:spcAft>
              <a:buFont typeface="Arial" panose="020B0604020202020204" pitchFamily="34" charset="0"/>
              <a:buChar char="•"/>
              <a:defRPr/>
            </a:pPr>
            <a:r>
              <a:rPr lang="en-US" altLang="en-US" sz="2000" b="0" dirty="0">
                <a:solidFill>
                  <a:srgbClr val="000000"/>
                </a:solidFill>
                <a:latin typeface="Arial" panose="020B0604020202020204" pitchFamily="34" charset="0"/>
                <a:ea typeface="MS PGothic" pitchFamily="34" charset="-128"/>
                <a:cs typeface="Arial" panose="020B0604020202020204" pitchFamily="34" charset="0"/>
              </a:rPr>
              <a:t>We will let you know who the long term care provider is.</a:t>
            </a:r>
          </a:p>
          <a:p>
            <a:pPr marL="285750" indent="-285750" fontAlgn="base">
              <a:spcBef>
                <a:spcPct val="0"/>
              </a:spcBef>
              <a:spcAft>
                <a:spcPts val="1200"/>
              </a:spcAft>
              <a:buFont typeface="Arial" panose="020B0604020202020204" pitchFamily="34" charset="0"/>
              <a:buChar char="•"/>
              <a:defRPr/>
            </a:pPr>
            <a:r>
              <a:rPr lang="en-US" altLang="en-US" sz="2000" b="0" dirty="0">
                <a:solidFill>
                  <a:srgbClr val="000000"/>
                </a:solidFill>
                <a:latin typeface="Arial" panose="020B0604020202020204" pitchFamily="34" charset="0"/>
                <a:ea typeface="MS PGothic" pitchFamily="34" charset="-128"/>
                <a:cs typeface="Arial" panose="020B0604020202020204" pitchFamily="34" charset="0"/>
              </a:rPr>
              <a:t>Providers will reach out to the patient every 30 days.</a:t>
            </a:r>
            <a:endParaRPr lang="en-US" altLang="en-US" sz="2000" dirty="0">
              <a:solidFill>
                <a:srgbClr val="FF000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2772209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66A1-31C3-4C03-8E7F-97833904E04A}"/>
              </a:ext>
            </a:extLst>
          </p:cNvPr>
          <p:cNvSpPr>
            <a:spLocks noGrp="1"/>
          </p:cNvSpPr>
          <p:nvPr>
            <p:ph type="title"/>
          </p:nvPr>
        </p:nvSpPr>
        <p:spPr>
          <a:xfrm>
            <a:off x="0" y="0"/>
            <a:ext cx="9067800" cy="838200"/>
          </a:xfrm>
        </p:spPr>
        <p:txBody>
          <a:bodyPr/>
          <a:lstStyle/>
          <a:p>
            <a:pPr algn="l"/>
            <a:r>
              <a:rPr lang="en-US" sz="4000" b="1" kern="0" dirty="0">
                <a:solidFill>
                  <a:schemeClr val="bg1"/>
                </a:solidFill>
                <a:latin typeface="Arial" panose="020B0604020202020204" pitchFamily="34" charset="0"/>
                <a:cs typeface="Arial" panose="020B0604020202020204" pitchFamily="34" charset="0"/>
              </a:rPr>
              <a:t>Final Thoughts</a:t>
            </a:r>
            <a:endParaRPr lang="en-US" sz="6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72EF04-5568-4206-9B0D-991BE8C30777}"/>
              </a:ext>
            </a:extLst>
          </p:cNvPr>
          <p:cNvSpPr txBox="1"/>
          <p:nvPr/>
        </p:nvSpPr>
        <p:spPr>
          <a:xfrm>
            <a:off x="152399" y="990600"/>
            <a:ext cx="8915401" cy="4247317"/>
          </a:xfrm>
          <a:prstGeom prst="rect">
            <a:avLst/>
          </a:prstGeom>
          <a:noFill/>
        </p:spPr>
        <p:txBody>
          <a:bodyPr wrap="square" rtlCol="0">
            <a:spAutoFit/>
          </a:bodyPr>
          <a:lstStyle/>
          <a:p>
            <a:pPr marL="117475" indent="-117475">
              <a:spcBef>
                <a:spcPts val="0"/>
              </a:spcBef>
              <a:spcAft>
                <a:spcPts val="0"/>
              </a:spcAft>
              <a:buFont typeface="Arial" panose="020B0604020202020204" pitchFamily="34" charset="0"/>
              <a:buChar char="•"/>
            </a:pPr>
            <a:r>
              <a:rPr lang="en-US" b="1" i="1" dirty="0"/>
              <a:t>When do I use the HCHB Device or the Mobile App?</a:t>
            </a:r>
          </a:p>
          <a:p>
            <a:pPr marL="574675" lvl="1" indent="-117475">
              <a:buFont typeface="Arial" panose="020B0604020202020204" pitchFamily="34" charset="0"/>
              <a:buChar char="•"/>
            </a:pPr>
            <a:r>
              <a:rPr lang="en-US" dirty="0"/>
              <a:t>Anything patient related MUST be done on the HCHB device.  </a:t>
            </a:r>
          </a:p>
          <a:p>
            <a:pPr marL="574675" lvl="1" indent="-117475">
              <a:buFont typeface="Arial" panose="020B0604020202020204" pitchFamily="34" charset="0"/>
              <a:buChar char="•"/>
            </a:pPr>
            <a:r>
              <a:rPr lang="en-US" dirty="0"/>
              <a:t>Only Car Stock orders are allowed to be placed on the Mobile App.  No orders should be placed for patients under the Mobile APP. </a:t>
            </a:r>
          </a:p>
          <a:p>
            <a:pPr marL="117475" indent="-117475">
              <a:spcBef>
                <a:spcPts val="0"/>
              </a:spcBef>
              <a:spcAft>
                <a:spcPts val="0"/>
              </a:spcAft>
              <a:buFont typeface="Arial" panose="020B0604020202020204" pitchFamily="34" charset="0"/>
              <a:buChar char="•"/>
            </a:pPr>
            <a:r>
              <a:rPr lang="en-US" b="1" i="1" dirty="0"/>
              <a:t>What do I do if I need an item NOT on formulary in the HCHB device?</a:t>
            </a:r>
          </a:p>
          <a:p>
            <a:pPr marL="574675" lvl="1" indent="-117475">
              <a:buFont typeface="Arial" panose="020B0604020202020204" pitchFamily="34" charset="0"/>
              <a:buChar char="•"/>
            </a:pPr>
            <a:r>
              <a:rPr lang="en-US" dirty="0"/>
              <a:t>If you need something outside of the formulary, please reach out to your supervisors. They will be able to order outside of the formulary.</a:t>
            </a:r>
          </a:p>
          <a:p>
            <a:pPr marL="117475" indent="-117475">
              <a:spcBef>
                <a:spcPts val="0"/>
              </a:spcBef>
              <a:spcAft>
                <a:spcPts val="0"/>
              </a:spcAft>
              <a:buFont typeface="Arial" panose="020B0604020202020204" pitchFamily="34" charset="0"/>
              <a:buChar char="•"/>
            </a:pPr>
            <a:r>
              <a:rPr lang="en-US" b="1" i="1" dirty="0"/>
              <a:t>When will my product arrive to my patient?</a:t>
            </a:r>
          </a:p>
          <a:p>
            <a:pPr marL="574675" lvl="1" indent="-117475">
              <a:buFont typeface="Arial" panose="020B0604020202020204" pitchFamily="34" charset="0"/>
              <a:buChar char="•"/>
            </a:pPr>
            <a:r>
              <a:rPr lang="en-US" dirty="0" err="1"/>
              <a:t>Commerical</a:t>
            </a:r>
            <a:r>
              <a:rPr lang="en-US" dirty="0"/>
              <a:t> Payers will take on average 3-4 days.  See your supervisor for Urgent needs.  Medicare and Hospice payers will arrive in 1 day as long as they are placed prior to the cut off of 4pm EST. </a:t>
            </a:r>
          </a:p>
          <a:p>
            <a:pPr marL="117475" indent="-117475">
              <a:buFont typeface="Arial" panose="020B0604020202020204" pitchFamily="34" charset="0"/>
              <a:buChar char="•"/>
            </a:pPr>
            <a:r>
              <a:rPr lang="en-US" b="1" i="1" dirty="0"/>
              <a:t>Is there anything else that is helpful to know when using the Mobile App?</a:t>
            </a:r>
          </a:p>
          <a:p>
            <a:pPr marL="574675" lvl="1" indent="-117475">
              <a:buFont typeface="Arial" panose="020B0604020202020204" pitchFamily="34" charset="0"/>
              <a:buChar char="•"/>
            </a:pPr>
            <a:r>
              <a:rPr lang="en-US" dirty="0"/>
              <a:t>For security reasons, your session will time out on the Mobile App or while using the Desktop version of the site.  If you receive a error message resulting from this, please log out and log back in.  </a:t>
            </a:r>
          </a:p>
        </p:txBody>
      </p:sp>
    </p:spTree>
    <p:extLst>
      <p:ext uri="{BB962C8B-B14F-4D97-AF65-F5344CB8AC3E}">
        <p14:creationId xmlns:p14="http://schemas.microsoft.com/office/powerpoint/2010/main" val="186299121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66A1-31C3-4C03-8E7F-97833904E04A}"/>
              </a:ext>
            </a:extLst>
          </p:cNvPr>
          <p:cNvSpPr>
            <a:spLocks noGrp="1"/>
          </p:cNvSpPr>
          <p:nvPr>
            <p:ph type="title"/>
          </p:nvPr>
        </p:nvSpPr>
        <p:spPr>
          <a:xfrm>
            <a:off x="0" y="0"/>
            <a:ext cx="9067800" cy="838200"/>
          </a:xfrm>
        </p:spPr>
        <p:txBody>
          <a:bodyPr/>
          <a:lstStyle/>
          <a:p>
            <a:pPr algn="l"/>
            <a:r>
              <a:rPr lang="en-US" sz="4000" b="1" kern="0" dirty="0">
                <a:solidFill>
                  <a:schemeClr val="bg1"/>
                </a:solidFill>
                <a:latin typeface="Arial" panose="020B0604020202020204" pitchFamily="34" charset="0"/>
                <a:cs typeface="Arial" panose="020B0604020202020204" pitchFamily="34" charset="0"/>
              </a:rPr>
              <a:t>Next Steps</a:t>
            </a:r>
            <a:endParaRPr lang="en-US" sz="6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72EF04-5568-4206-9B0D-991BE8C30777}"/>
              </a:ext>
            </a:extLst>
          </p:cNvPr>
          <p:cNvSpPr txBox="1"/>
          <p:nvPr/>
        </p:nvSpPr>
        <p:spPr>
          <a:xfrm>
            <a:off x="152399" y="990600"/>
            <a:ext cx="8915401" cy="4216539"/>
          </a:xfrm>
          <a:prstGeom prst="rect">
            <a:avLst/>
          </a:prstGeom>
          <a:noFill/>
        </p:spPr>
        <p:txBody>
          <a:bodyPr wrap="square" rtlCol="0">
            <a:spAutoFit/>
          </a:bodyPr>
          <a:lstStyle/>
          <a:p>
            <a:pPr marL="117475" indent="-117475">
              <a:spcBef>
                <a:spcPts val="0"/>
              </a:spcBef>
              <a:spcAft>
                <a:spcPts val="0"/>
              </a:spcAft>
              <a:buFont typeface="Arial" panose="020B0604020202020204" pitchFamily="34" charset="0"/>
              <a:buChar char="•"/>
            </a:pPr>
            <a:r>
              <a:rPr lang="en-US" sz="3200" b="1" dirty="0"/>
              <a:t>Go live is Tuesday 12/18/18</a:t>
            </a:r>
          </a:p>
          <a:p>
            <a:pPr marL="574675" lvl="1" indent="-117475">
              <a:buFont typeface="Arial" panose="020B0604020202020204" pitchFamily="34" charset="0"/>
              <a:buChar char="•"/>
            </a:pPr>
            <a:r>
              <a:rPr lang="en-US" sz="2800" dirty="0"/>
              <a:t>Order some gloves from the Mobile App and test it out!</a:t>
            </a:r>
            <a:endParaRPr lang="en-US" sz="2800" b="1" dirty="0"/>
          </a:p>
          <a:p>
            <a:pPr marL="117475" indent="-117475">
              <a:spcBef>
                <a:spcPts val="0"/>
              </a:spcBef>
              <a:spcAft>
                <a:spcPts val="0"/>
              </a:spcAft>
              <a:buFont typeface="Arial" panose="020B0604020202020204" pitchFamily="34" charset="0"/>
              <a:buChar char="•"/>
            </a:pPr>
            <a:r>
              <a:rPr lang="en-US" sz="3200" b="1" dirty="0"/>
              <a:t>Sync &amp; Refresh on Tuesday morning</a:t>
            </a:r>
          </a:p>
          <a:p>
            <a:pPr marL="574675" lvl="1" indent="-117475">
              <a:buFont typeface="Arial" panose="020B0604020202020204" pitchFamily="34" charset="0"/>
              <a:buChar char="•"/>
            </a:pPr>
            <a:r>
              <a:rPr lang="en-US" sz="2800" dirty="0"/>
              <a:t>Staff will still need to complete their normal Sync &amp; Refresh on Wednesday morning. </a:t>
            </a:r>
          </a:p>
          <a:p>
            <a:pPr marL="117475" indent="-117475">
              <a:spcBef>
                <a:spcPts val="0"/>
              </a:spcBef>
              <a:spcAft>
                <a:spcPts val="0"/>
              </a:spcAft>
              <a:buFont typeface="Arial" panose="020B0604020202020204" pitchFamily="34" charset="0"/>
              <a:buChar char="•"/>
            </a:pPr>
            <a:r>
              <a:rPr lang="en-US" sz="3200" b="1" dirty="0"/>
              <a:t>Verify your home address when placing your first car stock order from the Mobile App.</a:t>
            </a:r>
          </a:p>
          <a:p>
            <a:pPr marL="574675" lvl="1" indent="-117475">
              <a:buFont typeface="Arial" panose="020B0604020202020204" pitchFamily="34" charset="0"/>
              <a:buChar char="•"/>
            </a:pPr>
            <a:r>
              <a:rPr lang="en-US" sz="2800" dirty="0"/>
              <a:t>If the address is incorrect, you may update it from the App however make sure to update it in HCHB as well. </a:t>
            </a:r>
          </a:p>
        </p:txBody>
      </p:sp>
    </p:spTree>
    <p:extLst>
      <p:ext uri="{BB962C8B-B14F-4D97-AF65-F5344CB8AC3E}">
        <p14:creationId xmlns:p14="http://schemas.microsoft.com/office/powerpoint/2010/main" val="120831992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CC530-0DAF-4388-A90A-16283F5AFF0F}"/>
              </a:ext>
            </a:extLst>
          </p:cNvPr>
          <p:cNvSpPr>
            <a:spLocks noGrp="1"/>
          </p:cNvSpPr>
          <p:nvPr>
            <p:ph type="ctrTitle"/>
          </p:nvPr>
        </p:nvSpPr>
        <p:spPr/>
        <p:txBody>
          <a:bodyPr/>
          <a:lstStyle/>
          <a:p>
            <a:r>
              <a:rPr lang="en-US" dirty="0"/>
              <a:t>Leadership Roundtable</a:t>
            </a:r>
          </a:p>
        </p:txBody>
      </p:sp>
    </p:spTree>
    <p:extLst>
      <p:ext uri="{BB962C8B-B14F-4D97-AF65-F5344CB8AC3E}">
        <p14:creationId xmlns:p14="http://schemas.microsoft.com/office/powerpoint/2010/main" val="105081799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AE5EC9-2A5A-42A5-8DEE-06C2E8CDA81C}"/>
              </a:ext>
            </a:extLst>
          </p:cNvPr>
          <p:cNvSpPr>
            <a:spLocks noGrp="1"/>
          </p:cNvSpPr>
          <p:nvPr>
            <p:ph type="title"/>
          </p:nvPr>
        </p:nvSpPr>
        <p:spPr>
          <a:xfrm>
            <a:off x="0" y="76200"/>
            <a:ext cx="9448800" cy="914400"/>
          </a:xfrm>
        </p:spPr>
        <p:txBody>
          <a:bodyPr/>
          <a:lstStyle/>
          <a:p>
            <a:pPr algn="l"/>
            <a:r>
              <a:rPr lang="en-US" sz="4000" b="1" dirty="0">
                <a:solidFill>
                  <a:schemeClr val="bg1"/>
                </a:solidFill>
                <a:latin typeface="Arial" panose="020B0604020202020204" pitchFamily="34" charset="0"/>
                <a:cs typeface="Arial" panose="020B0604020202020204" pitchFamily="34" charset="0"/>
              </a:rPr>
              <a:t>Supervisor Roundtable Discussion</a:t>
            </a:r>
          </a:p>
        </p:txBody>
      </p:sp>
      <p:sp>
        <p:nvSpPr>
          <p:cNvPr id="4" name="Subtitle 3">
            <a:extLst>
              <a:ext uri="{FF2B5EF4-FFF2-40B4-BE49-F238E27FC236}">
                <a16:creationId xmlns:a16="http://schemas.microsoft.com/office/drawing/2014/main" id="{5EBBE64A-8A8F-4477-87B3-0BA95E0AC149}"/>
              </a:ext>
            </a:extLst>
          </p:cNvPr>
          <p:cNvSpPr>
            <a:spLocks noGrp="1"/>
          </p:cNvSpPr>
          <p:nvPr>
            <p:ph type="subTitle" idx="4294967295"/>
          </p:nvPr>
        </p:nvSpPr>
        <p:spPr>
          <a:xfrm>
            <a:off x="228600" y="1676400"/>
            <a:ext cx="8763000" cy="3505201"/>
          </a:xfrm>
        </p:spPr>
        <p:txBody>
          <a:bodyPr/>
          <a:lstStyle/>
          <a:p>
            <a:pPr marL="0" indent="0">
              <a:buNone/>
            </a:pPr>
            <a:r>
              <a:rPr lang="en-US" sz="4000" u="sng" dirty="0">
                <a:latin typeface="Arial" panose="020B0604020202020204" pitchFamily="34" charset="0"/>
                <a:cs typeface="Arial" panose="020B0604020202020204" pitchFamily="34" charset="0"/>
              </a:rPr>
              <a:t>Topics to Cover:</a:t>
            </a:r>
          </a:p>
          <a:p>
            <a:pPr marL="514350" indent="-514350">
              <a:buAutoNum type="arabicParenR"/>
            </a:pPr>
            <a:r>
              <a:rPr lang="en-US" dirty="0">
                <a:latin typeface="Arial" panose="020B0604020202020204" pitchFamily="34" charset="0"/>
                <a:cs typeface="Arial" panose="020B0604020202020204" pitchFamily="34" charset="0"/>
              </a:rPr>
              <a:t>Program Changes/Notes</a:t>
            </a:r>
          </a:p>
          <a:p>
            <a:pPr marL="514350" indent="-514350">
              <a:buAutoNum type="arabicParenR"/>
            </a:pPr>
            <a:r>
              <a:rPr lang="en-US" dirty="0">
                <a:latin typeface="Arial" panose="020B0604020202020204" pitchFamily="34" charset="0"/>
                <a:cs typeface="Arial" panose="020B0604020202020204" pitchFamily="34" charset="0"/>
              </a:rPr>
              <a:t>New Employee Needs </a:t>
            </a:r>
          </a:p>
          <a:p>
            <a:pPr marL="514350" indent="-514350">
              <a:buAutoNum type="arabicParenR"/>
            </a:pPr>
            <a:r>
              <a:rPr lang="en-US" dirty="0">
                <a:latin typeface="Arial" panose="020B0604020202020204" pitchFamily="34" charset="0"/>
                <a:cs typeface="Arial" panose="020B0604020202020204" pitchFamily="34" charset="0"/>
              </a:rPr>
              <a:t>Additional Web Capabilities for Management</a:t>
            </a:r>
          </a:p>
          <a:p>
            <a:pPr marL="514350" indent="-514350">
              <a:buAutoNum type="arabicParenR"/>
            </a:pPr>
            <a:endParaRPr lang="en-US" dirty="0">
              <a:latin typeface="Arial" panose="020B0604020202020204" pitchFamily="34" charset="0"/>
              <a:cs typeface="Arial" panose="020B0604020202020204" pitchFamily="34" charset="0"/>
            </a:endParaRPr>
          </a:p>
          <a:p>
            <a:pPr marL="0" indent="0">
              <a:buNone/>
            </a:pPr>
            <a:endParaRPr lang="en-US" dirty="0"/>
          </a:p>
          <a:p>
            <a:pPr marL="514350" indent="-514350">
              <a:buAutoNum type="arabicParenR"/>
            </a:pPr>
            <a:endParaRPr lang="en-US" dirty="0"/>
          </a:p>
          <a:p>
            <a:pPr marL="514350" indent="-514350">
              <a:buAutoNum type="arabicParenR"/>
            </a:pPr>
            <a:endParaRPr lang="en-US" dirty="0"/>
          </a:p>
          <a:p>
            <a:pPr marL="514350" indent="-514350">
              <a:buAutoNum type="arabicParenR"/>
            </a:pPr>
            <a:endParaRPr lang="en-US" dirty="0"/>
          </a:p>
          <a:p>
            <a:pPr marL="514350" indent="-514350">
              <a:buAutoNum type="arabicParenR"/>
            </a:pPr>
            <a:endParaRPr lang="en-US" dirty="0"/>
          </a:p>
        </p:txBody>
      </p:sp>
    </p:spTree>
    <p:extLst>
      <p:ext uri="{BB962C8B-B14F-4D97-AF65-F5344CB8AC3E}">
        <p14:creationId xmlns:p14="http://schemas.microsoft.com/office/powerpoint/2010/main" val="37217482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1" y="76200"/>
            <a:ext cx="9372600" cy="914400"/>
          </a:xfrm>
        </p:spPr>
        <p:txBody>
          <a:bodyPr/>
          <a:lstStyle/>
          <a:p>
            <a:pPr algn="l"/>
            <a:r>
              <a:rPr lang="en-US" sz="4000" b="1" dirty="0">
                <a:solidFill>
                  <a:schemeClr val="bg1"/>
                </a:solidFill>
                <a:latin typeface="Arial" panose="020B0604020202020204" pitchFamily="34" charset="0"/>
                <a:cs typeface="Arial" panose="020B0604020202020204" pitchFamily="34" charset="0"/>
              </a:rPr>
              <a:t>Order Processing Hours of Operation</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2</a:t>
            </a:fld>
            <a:endParaRPr lang="en-US" sz="1200" dirty="0">
              <a:solidFill>
                <a:srgbClr val="EE0000"/>
              </a:solidFill>
            </a:endParaRPr>
          </a:p>
        </p:txBody>
      </p:sp>
      <p:sp>
        <p:nvSpPr>
          <p:cNvPr id="6" name="Content Placeholder 2"/>
          <p:cNvSpPr>
            <a:spLocks noGrp="1"/>
          </p:cNvSpPr>
          <p:nvPr>
            <p:ph idx="1"/>
          </p:nvPr>
        </p:nvSpPr>
        <p:spPr>
          <a:xfrm>
            <a:off x="0" y="533400"/>
            <a:ext cx="8991600" cy="4953000"/>
          </a:xfrm>
        </p:spPr>
        <p:txBody>
          <a:bodyPr/>
          <a:lstStyle/>
          <a:p>
            <a:pPr marL="0" indent="0" algn="ctr">
              <a:buNone/>
              <a:defRPr/>
            </a:pPr>
            <a:endParaRPr lang="en-US" altLang="en-US" sz="2400" dirty="0">
              <a:latin typeface="Arial" panose="020B0604020202020204" pitchFamily="34" charset="0"/>
              <a:cs typeface="Arial" panose="020B0604020202020204" pitchFamily="34" charset="0"/>
            </a:endParaRPr>
          </a:p>
          <a:p>
            <a:pPr>
              <a:defRPr/>
            </a:pPr>
            <a:r>
              <a:rPr lang="en-US" altLang="en-US" sz="2800" dirty="0">
                <a:latin typeface="Arial" panose="020B0604020202020204" pitchFamily="34" charset="0"/>
                <a:cs typeface="Arial" panose="020B0604020202020204" pitchFamily="34" charset="0"/>
              </a:rPr>
              <a:t>Hours of operation: </a:t>
            </a:r>
          </a:p>
          <a:p>
            <a:pPr lvl="1">
              <a:buFont typeface="Courier New" panose="02070309020205020404" pitchFamily="49" charset="0"/>
              <a:buChar char="o"/>
              <a:defRPr/>
            </a:pPr>
            <a:r>
              <a:rPr lang="en-US" altLang="en-US" dirty="0">
                <a:latin typeface="Arial" pitchFamily="34" charset="0"/>
              </a:rPr>
              <a:t>Monday-Friday 9:00 am – 6:00 pm EST </a:t>
            </a:r>
          </a:p>
          <a:p>
            <a:pPr lvl="1">
              <a:buFont typeface="Courier New" panose="02070309020205020404" pitchFamily="49" charset="0"/>
              <a:buChar char="o"/>
              <a:defRPr/>
            </a:pPr>
            <a:r>
              <a:rPr lang="en-US" altLang="en-US" dirty="0">
                <a:latin typeface="Arial" panose="020B0604020202020204" pitchFamily="34" charset="0"/>
                <a:cs typeface="Arial" panose="020B0604020202020204" pitchFamily="34" charset="0"/>
              </a:rPr>
              <a:t>Customer Service: 1-866-991-9944</a:t>
            </a:r>
          </a:p>
          <a:p>
            <a:pPr>
              <a:defRPr/>
            </a:pPr>
            <a:r>
              <a:rPr lang="en-US" altLang="en-US" sz="2800" dirty="0">
                <a:latin typeface="Arial" panose="020B0604020202020204" pitchFamily="34" charset="0"/>
                <a:cs typeface="Arial" panose="020B0604020202020204" pitchFamily="34" charset="0"/>
              </a:rPr>
              <a:t>Order cut-off time for shipping is 5:00 pm EST</a:t>
            </a:r>
          </a:p>
          <a:p>
            <a:pPr lvl="1">
              <a:buFont typeface="Courier New" panose="02070309020205020404" pitchFamily="49" charset="0"/>
              <a:buChar char="o"/>
              <a:defRPr/>
            </a:pPr>
            <a:r>
              <a:rPr lang="en-US" altLang="en-US" dirty="0">
                <a:latin typeface="Arial" panose="020B0604020202020204" pitchFamily="34" charset="0"/>
                <a:cs typeface="Arial" panose="020B0604020202020204" pitchFamily="34" charset="0"/>
              </a:rPr>
              <a:t>All orders must be received by 5:00 pm EST in order to ship out that day and be delivered within 2 business days. </a:t>
            </a:r>
          </a:p>
          <a:p>
            <a:pPr lvl="1">
              <a:buFont typeface="Courier New" panose="02070309020205020404" pitchFamily="49" charset="0"/>
              <a:buChar char="o"/>
              <a:defRPr/>
            </a:pPr>
            <a:r>
              <a:rPr lang="en-US" altLang="en-US" dirty="0">
                <a:latin typeface="Arial" panose="020B0604020202020204" pitchFamily="34" charset="0"/>
                <a:cs typeface="Arial" panose="020B0604020202020204" pitchFamily="34" charset="0"/>
              </a:rPr>
              <a:t>Aim for 4:00 pm EST to be on the safe side to ensure your order ships!</a:t>
            </a:r>
          </a:p>
        </p:txBody>
      </p:sp>
    </p:spTree>
    <p:extLst>
      <p:ext uri="{BB962C8B-B14F-4D97-AF65-F5344CB8AC3E}">
        <p14:creationId xmlns:p14="http://schemas.microsoft.com/office/powerpoint/2010/main" val="238198646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5732-6B50-481B-B801-15F97458F922}"/>
              </a:ext>
            </a:extLst>
          </p:cNvPr>
          <p:cNvSpPr>
            <a:spLocks noGrp="1"/>
          </p:cNvSpPr>
          <p:nvPr>
            <p:ph type="title"/>
          </p:nvPr>
        </p:nvSpPr>
        <p:spPr>
          <a:xfrm>
            <a:off x="0" y="0"/>
            <a:ext cx="8763000" cy="914400"/>
          </a:xfrm>
        </p:spPr>
        <p:txBody>
          <a:bodyPr/>
          <a:lstStyle/>
          <a:p>
            <a:pPr algn="l"/>
            <a:r>
              <a:rPr lang="en-US" sz="4000" b="1" dirty="0">
                <a:solidFill>
                  <a:schemeClr val="bg1"/>
                </a:solidFill>
                <a:latin typeface="Arial" panose="020B0604020202020204" pitchFamily="34" charset="0"/>
                <a:cs typeface="Arial" panose="020B0604020202020204" pitchFamily="34" charset="0"/>
              </a:rPr>
              <a:t>Program Changes/Notes</a:t>
            </a:r>
          </a:p>
        </p:txBody>
      </p:sp>
      <p:sp>
        <p:nvSpPr>
          <p:cNvPr id="4" name="TextBox 3">
            <a:extLst>
              <a:ext uri="{FF2B5EF4-FFF2-40B4-BE49-F238E27FC236}">
                <a16:creationId xmlns:a16="http://schemas.microsoft.com/office/drawing/2014/main" id="{263D29D2-6DB6-4CC9-8C34-450431F43B51}"/>
              </a:ext>
            </a:extLst>
          </p:cNvPr>
          <p:cNvSpPr txBox="1"/>
          <p:nvPr/>
        </p:nvSpPr>
        <p:spPr>
          <a:xfrm>
            <a:off x="0" y="940837"/>
            <a:ext cx="914400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Field staff will not be allowed to place patient orders on the Mobile App, only car stock orders for themselves.  Management listed below will be able to place orders for patients via Web or Mobile App for Medicare and Hospice patients. </a:t>
            </a:r>
          </a:p>
          <a:p>
            <a:pPr marL="285750" indent="-285750">
              <a:buFont typeface="Arial" panose="020B0604020202020204" pitchFamily="34" charset="0"/>
              <a:buChar char="•"/>
            </a:pPr>
            <a:r>
              <a:rPr lang="en-US" sz="2000" dirty="0"/>
              <a:t>Patient specific items used out of car stock will be tagged to patients using the HCHB device.  </a:t>
            </a:r>
          </a:p>
          <a:p>
            <a:pPr marL="285750" indent="-285750">
              <a:buFont typeface="Arial" panose="020B0604020202020204" pitchFamily="34" charset="0"/>
              <a:buChar char="•"/>
            </a:pPr>
            <a:r>
              <a:rPr lang="en-US" sz="2000" dirty="0"/>
              <a:t>Car stock orders may need approval prior to shipping.  </a:t>
            </a:r>
          </a:p>
          <a:p>
            <a:pPr marL="285750" indent="-285750">
              <a:buFont typeface="Arial" panose="020B0604020202020204" pitchFamily="34" charset="0"/>
              <a:buChar char="•"/>
            </a:pPr>
            <a:r>
              <a:rPr lang="en-US" sz="2000" dirty="0"/>
              <a:t>Ohio Living Management may remove the need to approve the order in Workflow. More to come on that!</a:t>
            </a:r>
          </a:p>
          <a:p>
            <a:pPr marL="285750" indent="-285750">
              <a:buFont typeface="Arial" panose="020B0604020202020204" pitchFamily="34" charset="0"/>
              <a:buChar char="•"/>
            </a:pPr>
            <a:r>
              <a:rPr lang="en-US" sz="2000" dirty="0"/>
              <a:t>Items not in the HCHB device:</a:t>
            </a:r>
          </a:p>
          <a:p>
            <a:pPr marL="742950" lvl="1" indent="-285750">
              <a:buFont typeface="Arial" panose="020B0604020202020204" pitchFamily="34" charset="0"/>
              <a:buChar char="•"/>
            </a:pPr>
            <a:r>
              <a:rPr lang="en-US" sz="2000" dirty="0"/>
              <a:t>Medicare/Hospice - Can be placed via web by managers listed below.  </a:t>
            </a:r>
          </a:p>
          <a:p>
            <a:pPr marL="742950" lvl="1" indent="-285750">
              <a:buFont typeface="Arial" panose="020B0604020202020204" pitchFamily="34" charset="0"/>
              <a:buChar char="•"/>
            </a:pPr>
            <a:r>
              <a:rPr lang="en-US" sz="2000" dirty="0"/>
              <a:t>Commercial Payers – Can be placed by calling our main number and placing the order with our </a:t>
            </a:r>
            <a:r>
              <a:rPr lang="en-US" sz="2000" dirty="0" err="1"/>
              <a:t>MedConnect</a:t>
            </a:r>
            <a:r>
              <a:rPr lang="en-US" sz="2000" dirty="0"/>
              <a:t> team. </a:t>
            </a:r>
          </a:p>
          <a:p>
            <a:pPr marL="742950" lvl="1" indent="-285750">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BC057343-BA40-4FDF-8A18-9E73B91F2D6D}"/>
              </a:ext>
            </a:extLst>
          </p:cNvPr>
          <p:cNvPicPr>
            <a:picLocks noChangeAspect="1"/>
          </p:cNvPicPr>
          <p:nvPr/>
        </p:nvPicPr>
        <p:blipFill>
          <a:blip r:embed="rId2"/>
          <a:stretch>
            <a:fillRect/>
          </a:stretch>
        </p:blipFill>
        <p:spPr>
          <a:xfrm>
            <a:off x="0" y="4724400"/>
            <a:ext cx="9144000" cy="1986311"/>
          </a:xfrm>
          <a:prstGeom prst="rect">
            <a:avLst/>
          </a:prstGeom>
        </p:spPr>
      </p:pic>
      <p:pic>
        <p:nvPicPr>
          <p:cNvPr id="9" name="Picture 8">
            <a:extLst>
              <a:ext uri="{FF2B5EF4-FFF2-40B4-BE49-F238E27FC236}">
                <a16:creationId xmlns:a16="http://schemas.microsoft.com/office/drawing/2014/main" id="{B3E69223-0C18-43C1-A5A2-75A13DDB3E01}"/>
              </a:ext>
            </a:extLst>
          </p:cNvPr>
          <p:cNvPicPr>
            <a:picLocks noChangeAspect="1"/>
          </p:cNvPicPr>
          <p:nvPr/>
        </p:nvPicPr>
        <p:blipFill>
          <a:blip r:embed="rId3"/>
          <a:stretch>
            <a:fillRect/>
          </a:stretch>
        </p:blipFill>
        <p:spPr>
          <a:xfrm>
            <a:off x="67951" y="5059916"/>
            <a:ext cx="9008097" cy="785374"/>
          </a:xfrm>
          <a:prstGeom prst="rect">
            <a:avLst/>
          </a:prstGeom>
        </p:spPr>
      </p:pic>
    </p:spTree>
    <p:extLst>
      <p:ext uri="{BB962C8B-B14F-4D97-AF65-F5344CB8AC3E}">
        <p14:creationId xmlns:p14="http://schemas.microsoft.com/office/powerpoint/2010/main" val="3795046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5732-6B50-481B-B801-15F97458F922}"/>
              </a:ext>
            </a:extLst>
          </p:cNvPr>
          <p:cNvSpPr>
            <a:spLocks noGrp="1"/>
          </p:cNvSpPr>
          <p:nvPr>
            <p:ph type="title"/>
          </p:nvPr>
        </p:nvSpPr>
        <p:spPr>
          <a:xfrm>
            <a:off x="0" y="0"/>
            <a:ext cx="9220200" cy="914400"/>
          </a:xfrm>
        </p:spPr>
        <p:txBody>
          <a:bodyPr/>
          <a:lstStyle/>
          <a:p>
            <a:pPr algn="l"/>
            <a:r>
              <a:rPr lang="en-US" b="1" dirty="0">
                <a:solidFill>
                  <a:schemeClr val="bg1"/>
                </a:solidFill>
                <a:latin typeface="Arial" panose="020B0604020202020204" pitchFamily="34" charset="0"/>
                <a:cs typeface="Arial" panose="020B0604020202020204" pitchFamily="34" charset="0"/>
              </a:rPr>
              <a:t>New Employee Kits </a:t>
            </a:r>
            <a:r>
              <a:rPr lang="en-US" sz="2800" b="1" dirty="0">
                <a:solidFill>
                  <a:schemeClr val="bg1"/>
                </a:solidFill>
                <a:latin typeface="Arial" panose="020B0604020202020204" pitchFamily="34" charset="0"/>
                <a:cs typeface="Arial" panose="020B0604020202020204" pitchFamily="34" charset="0"/>
              </a:rPr>
              <a:t>*Ohio Living HR Team</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3D29D2-6DB6-4CC9-8C34-450431F43B51}"/>
              </a:ext>
            </a:extLst>
          </p:cNvPr>
          <p:cNvSpPr txBox="1"/>
          <p:nvPr/>
        </p:nvSpPr>
        <p:spPr>
          <a:xfrm>
            <a:off x="-457200" y="990600"/>
            <a:ext cx="9601200" cy="4524315"/>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t>When you have a new employee, we will send the complete Mobile Supply Closet for the discipline for an easy orientation for your staff. </a:t>
            </a:r>
          </a:p>
          <a:p>
            <a:pPr marL="742950" lvl="1" indent="-285750">
              <a:buFont typeface="Arial" panose="020B0604020202020204" pitchFamily="34" charset="0"/>
              <a:buChar char="•"/>
            </a:pPr>
            <a:r>
              <a:rPr lang="en-US" sz="2400" dirty="0"/>
              <a:t>To order these, please email </a:t>
            </a:r>
            <a:r>
              <a:rPr lang="en-US" sz="2400" u="sng" dirty="0">
                <a:hlinkClick r:id="rId2"/>
              </a:rPr>
              <a:t>GMB-CHH-HHS-Express@cardinalhealth.com</a:t>
            </a:r>
            <a:r>
              <a:rPr lang="en-US" sz="2400" u="sng" dirty="0"/>
              <a:t> </a:t>
            </a:r>
            <a:r>
              <a:rPr lang="en-US" sz="2400" dirty="0"/>
              <a:t> </a:t>
            </a:r>
          </a:p>
          <a:p>
            <a:pPr marL="742950" lvl="1" indent="-285750">
              <a:buFont typeface="Arial" panose="020B0604020202020204" pitchFamily="34" charset="0"/>
              <a:buChar char="•"/>
            </a:pPr>
            <a:r>
              <a:rPr lang="en-US" sz="2400" dirty="0"/>
              <a:t>This email goes to our Customer Service Leaders.  Please let them know you need to order a new employee Mobile Supply Closet and include the following pieces of information:</a:t>
            </a:r>
          </a:p>
          <a:p>
            <a:pPr marL="1200150" lvl="2" indent="-285750">
              <a:buFont typeface="Arial" panose="020B0604020202020204" pitchFamily="34" charset="0"/>
              <a:buChar char="•"/>
            </a:pPr>
            <a:r>
              <a:rPr lang="en-US" sz="2400" dirty="0"/>
              <a:t>Employee Name</a:t>
            </a:r>
          </a:p>
          <a:p>
            <a:pPr marL="1200150" lvl="2" indent="-285750">
              <a:buFont typeface="Arial" panose="020B0604020202020204" pitchFamily="34" charset="0"/>
              <a:buChar char="•"/>
            </a:pPr>
            <a:r>
              <a:rPr lang="en-US" sz="2400" dirty="0"/>
              <a:t>HCHB Employee Number</a:t>
            </a:r>
          </a:p>
          <a:p>
            <a:pPr marL="1200150" lvl="2" indent="-285750">
              <a:buFont typeface="Arial" panose="020B0604020202020204" pitchFamily="34" charset="0"/>
              <a:buChar char="•"/>
            </a:pPr>
            <a:r>
              <a:rPr lang="en-US" sz="2400" dirty="0"/>
              <a:t>Employee Discipline</a:t>
            </a:r>
          </a:p>
          <a:p>
            <a:pPr marL="1200150" lvl="2" indent="-285750">
              <a:buFont typeface="Arial" panose="020B0604020202020204" pitchFamily="34" charset="0"/>
              <a:buChar char="•"/>
            </a:pPr>
            <a:r>
              <a:rPr lang="en-US" sz="2400" dirty="0"/>
              <a:t>Address for shipping the new employee kit</a:t>
            </a:r>
          </a:p>
          <a:p>
            <a:pPr marL="1200150" lvl="2" indent="-285750">
              <a:buFont typeface="Arial" panose="020B0604020202020204" pitchFamily="34" charset="0"/>
              <a:buChar char="•"/>
            </a:pPr>
            <a:r>
              <a:rPr lang="en-US" sz="2400" dirty="0"/>
              <a:t>Phone Number</a:t>
            </a:r>
          </a:p>
        </p:txBody>
      </p:sp>
    </p:spTree>
    <p:extLst>
      <p:ext uri="{BB962C8B-B14F-4D97-AF65-F5344CB8AC3E}">
        <p14:creationId xmlns:p14="http://schemas.microsoft.com/office/powerpoint/2010/main" val="57746814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686800" cy="1219200"/>
          </a:xfrm>
        </p:spPr>
        <p:txBody>
          <a:bodyPr/>
          <a:lstStyle/>
          <a:p>
            <a:pPr algn="l"/>
            <a:r>
              <a:rPr lang="en-US" sz="4000" b="1" dirty="0">
                <a:solidFill>
                  <a:schemeClr val="bg1"/>
                </a:solidFill>
                <a:latin typeface="Arial" panose="020B0604020202020204" pitchFamily="34" charset="0"/>
                <a:cs typeface="Arial" panose="020B0604020202020204" pitchFamily="34" charset="0"/>
              </a:rPr>
              <a:t>Online Access for Supervisors</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22</a:t>
            </a:fld>
            <a:endParaRPr lang="en-US" sz="1200" dirty="0">
              <a:solidFill>
                <a:srgbClr val="EE0000"/>
              </a:solidFill>
            </a:endParaRPr>
          </a:p>
        </p:txBody>
      </p:sp>
      <p:sp>
        <p:nvSpPr>
          <p:cNvPr id="8" name="TextBox 7"/>
          <p:cNvSpPr txBox="1"/>
          <p:nvPr/>
        </p:nvSpPr>
        <p:spPr>
          <a:xfrm>
            <a:off x="80282" y="939241"/>
            <a:ext cx="6147836" cy="473975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Web Portal Special Features:</a:t>
            </a:r>
          </a:p>
          <a:p>
            <a:endParaRPr lang="en-US" sz="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Managers will have enhanced capabilities on the website including:</a:t>
            </a:r>
          </a:p>
          <a:p>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Ordering Supplies for Patients &amp; Office Supply rooms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ON-DEMAND Reporting</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Approving orders online (automatic hold customers only)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Not available for HCHB agencies - Set up new staff and request new employee Mobile Supply Closets</a:t>
            </a:r>
            <a:r>
              <a:rPr lang="en-US" sz="2400" baseline="30000" dirty="0">
                <a:latin typeface="Arial" panose="020B0604020202020204" pitchFamily="34" charset="0"/>
                <a:cs typeface="Arial" panose="020B0604020202020204" pitchFamily="34" charset="0"/>
              </a:rPr>
              <a:t>® </a:t>
            </a:r>
            <a:endParaRPr lang="en-US" sz="2800" baseline="30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D364966-A74C-422A-BB80-B461A8A41DA6}"/>
              </a:ext>
            </a:extLst>
          </p:cNvPr>
          <p:cNvPicPr>
            <a:picLocks noChangeAspect="1"/>
          </p:cNvPicPr>
          <p:nvPr/>
        </p:nvPicPr>
        <p:blipFill>
          <a:blip r:embed="rId3"/>
          <a:stretch>
            <a:fillRect/>
          </a:stretch>
        </p:blipFill>
        <p:spPr>
          <a:xfrm>
            <a:off x="6228118" y="990600"/>
            <a:ext cx="2847975" cy="3952875"/>
          </a:xfrm>
          <a:prstGeom prst="rect">
            <a:avLst/>
          </a:prstGeom>
        </p:spPr>
      </p:pic>
    </p:spTree>
    <p:extLst>
      <p:ext uri="{BB962C8B-B14F-4D97-AF65-F5344CB8AC3E}">
        <p14:creationId xmlns:p14="http://schemas.microsoft.com/office/powerpoint/2010/main" val="84112755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AB0231-22D0-48F5-A676-246E70F2C513}"/>
              </a:ext>
            </a:extLst>
          </p:cNvPr>
          <p:cNvPicPr>
            <a:picLocks noChangeAspect="1"/>
          </p:cNvPicPr>
          <p:nvPr/>
        </p:nvPicPr>
        <p:blipFill>
          <a:blip r:embed="rId3"/>
          <a:stretch>
            <a:fillRect/>
          </a:stretch>
        </p:blipFill>
        <p:spPr>
          <a:xfrm>
            <a:off x="166820" y="1073026"/>
            <a:ext cx="8728788" cy="2753944"/>
          </a:xfrm>
          <a:prstGeom prst="rect">
            <a:avLst/>
          </a:prstGeom>
        </p:spPr>
      </p:pic>
      <p:sp>
        <p:nvSpPr>
          <p:cNvPr id="2" name="Title 1"/>
          <p:cNvSpPr>
            <a:spLocks noGrp="1"/>
          </p:cNvSpPr>
          <p:nvPr>
            <p:ph type="title"/>
          </p:nvPr>
        </p:nvSpPr>
        <p:spPr>
          <a:xfrm>
            <a:off x="34213" y="76200"/>
            <a:ext cx="8728788" cy="1219199"/>
          </a:xfrm>
        </p:spPr>
        <p:txBody>
          <a:bodyPr/>
          <a:lstStyle/>
          <a:p>
            <a:pPr algn="l"/>
            <a:r>
              <a:rPr lang="en-US" sz="4000" b="1" dirty="0">
                <a:solidFill>
                  <a:schemeClr val="bg1"/>
                </a:solidFill>
                <a:latin typeface="Arial" panose="020B0604020202020204" pitchFamily="34" charset="0"/>
                <a:cs typeface="Arial" panose="020B0604020202020204" pitchFamily="34" charset="0"/>
              </a:rPr>
              <a:t>Placing Orders via Website</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23</a:t>
            </a:fld>
            <a:endParaRPr lang="en-US" sz="1200" dirty="0">
              <a:solidFill>
                <a:srgbClr val="EE0000"/>
              </a:solidFill>
            </a:endParaRPr>
          </a:p>
        </p:txBody>
      </p:sp>
      <p:sp>
        <p:nvSpPr>
          <p:cNvPr id="4" name="TextBox 3">
            <a:extLst>
              <a:ext uri="{FF2B5EF4-FFF2-40B4-BE49-F238E27FC236}">
                <a16:creationId xmlns:a16="http://schemas.microsoft.com/office/drawing/2014/main" id="{F8D9A46A-663F-47D7-8714-E64E19216B68}"/>
              </a:ext>
            </a:extLst>
          </p:cNvPr>
          <p:cNvSpPr txBox="1"/>
          <p:nvPr/>
        </p:nvSpPr>
        <p:spPr>
          <a:xfrm>
            <a:off x="6220" y="4161850"/>
            <a:ext cx="8985380" cy="1754326"/>
          </a:xfrm>
          <a:prstGeom prst="rect">
            <a:avLst/>
          </a:prstGeom>
          <a:noFill/>
        </p:spPr>
        <p:txBody>
          <a:bodyPr wrap="square" rtlCol="0">
            <a:spAutoFit/>
          </a:bodyPr>
          <a:lstStyle/>
          <a:p>
            <a:pPr marL="285750" indent="-285750">
              <a:buFontTx/>
              <a:buChar char="-"/>
            </a:pPr>
            <a:r>
              <a:rPr lang="en-US" dirty="0"/>
              <a:t>Patient Orders should only be processed via web when the item is NOT currently found on the HCHB device. </a:t>
            </a:r>
          </a:p>
          <a:p>
            <a:pPr marL="285750" indent="-285750">
              <a:buFontTx/>
              <a:buChar char="-"/>
            </a:pPr>
            <a:r>
              <a:rPr lang="en-US" dirty="0"/>
              <a:t>Only supervisors who are set up with this special access will be able to place patient orders outside of the HCHB.</a:t>
            </a:r>
          </a:p>
          <a:p>
            <a:pPr marL="285750" indent="-285750">
              <a:buFontTx/>
              <a:buChar char="-"/>
            </a:pPr>
            <a:r>
              <a:rPr lang="en-US" dirty="0"/>
              <a:t>Supply Room Orders can be placed under Mobile Supply Closet Routine/PPE and shipped to the branch.</a:t>
            </a:r>
          </a:p>
        </p:txBody>
      </p:sp>
      <p:sp>
        <p:nvSpPr>
          <p:cNvPr id="8" name="Arrow: Right 7">
            <a:extLst>
              <a:ext uri="{FF2B5EF4-FFF2-40B4-BE49-F238E27FC236}">
                <a16:creationId xmlns:a16="http://schemas.microsoft.com/office/drawing/2014/main" id="{507ACADE-752B-4C13-9DE8-59814C606D3B}"/>
              </a:ext>
            </a:extLst>
          </p:cNvPr>
          <p:cNvSpPr/>
          <p:nvPr/>
        </p:nvSpPr>
        <p:spPr>
          <a:xfrm>
            <a:off x="3671663" y="2161101"/>
            <a:ext cx="2590800" cy="1596253"/>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Office Supply Room Orders</a:t>
            </a:r>
          </a:p>
        </p:txBody>
      </p:sp>
      <p:sp>
        <p:nvSpPr>
          <p:cNvPr id="9" name="Arrow: Right 8">
            <a:extLst>
              <a:ext uri="{FF2B5EF4-FFF2-40B4-BE49-F238E27FC236}">
                <a16:creationId xmlns:a16="http://schemas.microsoft.com/office/drawing/2014/main" id="{BA93166C-F738-40D1-B87A-59ACDC6A9AFE}"/>
              </a:ext>
            </a:extLst>
          </p:cNvPr>
          <p:cNvSpPr/>
          <p:nvPr/>
        </p:nvSpPr>
        <p:spPr>
          <a:xfrm flipH="1">
            <a:off x="2324943" y="2209120"/>
            <a:ext cx="2590798" cy="1544306"/>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Patient Orders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66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F046C-BDB3-4DFD-A693-AD8494C52AEA}"/>
              </a:ext>
            </a:extLst>
          </p:cNvPr>
          <p:cNvSpPr>
            <a:spLocks noGrp="1"/>
          </p:cNvSpPr>
          <p:nvPr>
            <p:ph type="title"/>
          </p:nvPr>
        </p:nvSpPr>
        <p:spPr>
          <a:xfrm>
            <a:off x="0" y="0"/>
            <a:ext cx="8686800" cy="1417638"/>
          </a:xfrm>
        </p:spPr>
        <p:txBody>
          <a:bodyPr/>
          <a:lstStyle/>
          <a:p>
            <a:pPr algn="l"/>
            <a:r>
              <a:rPr lang="en-US" sz="4000" b="1" dirty="0">
                <a:solidFill>
                  <a:schemeClr val="bg1"/>
                </a:solidFill>
                <a:latin typeface="Arial" panose="020B0604020202020204" pitchFamily="34" charset="0"/>
                <a:cs typeface="Arial" panose="020B0604020202020204" pitchFamily="34" charset="0"/>
              </a:rPr>
              <a:t>Patient Selection &amp; Order History</a:t>
            </a:r>
          </a:p>
        </p:txBody>
      </p:sp>
      <p:sp>
        <p:nvSpPr>
          <p:cNvPr id="4" name="TextBox 3">
            <a:extLst>
              <a:ext uri="{FF2B5EF4-FFF2-40B4-BE49-F238E27FC236}">
                <a16:creationId xmlns:a16="http://schemas.microsoft.com/office/drawing/2014/main" id="{7EF81EE9-D2CB-4644-8B4A-420288A5E832}"/>
              </a:ext>
            </a:extLst>
          </p:cNvPr>
          <p:cNvSpPr txBox="1"/>
          <p:nvPr/>
        </p:nvSpPr>
        <p:spPr>
          <a:xfrm>
            <a:off x="-7776" y="3604361"/>
            <a:ext cx="8820539" cy="206210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Accessing the Patient’s order history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your patient (Please note, you may need to provide the payer source if not listed as available.)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Order Tracking regardless of which courier shipped the package.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Screen will auto present 90-days, but to view longer simply change the date range. </a:t>
            </a: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MedConnect</a:t>
            </a:r>
            <a:r>
              <a:rPr lang="en-US" dirty="0">
                <a:latin typeface="Arial" panose="020B0604020202020204" pitchFamily="34" charset="0"/>
                <a:cs typeface="Arial" panose="020B0604020202020204" pitchFamily="34" charset="0"/>
              </a:rPr>
              <a:t> orders for items NOT in the device must be placed via phone.</a:t>
            </a:r>
          </a:p>
        </p:txBody>
      </p:sp>
      <p:pic>
        <p:nvPicPr>
          <p:cNvPr id="7" name="Picture 6">
            <a:extLst>
              <a:ext uri="{FF2B5EF4-FFF2-40B4-BE49-F238E27FC236}">
                <a16:creationId xmlns:a16="http://schemas.microsoft.com/office/drawing/2014/main" id="{DE4F5EDC-C26C-4D97-8106-69823DD5442B}"/>
              </a:ext>
            </a:extLst>
          </p:cNvPr>
          <p:cNvPicPr>
            <a:picLocks noChangeAspect="1"/>
          </p:cNvPicPr>
          <p:nvPr/>
        </p:nvPicPr>
        <p:blipFill>
          <a:blip r:embed="rId2"/>
          <a:stretch>
            <a:fillRect/>
          </a:stretch>
        </p:blipFill>
        <p:spPr>
          <a:xfrm>
            <a:off x="0" y="1110158"/>
            <a:ext cx="9144000" cy="1570748"/>
          </a:xfrm>
          <a:prstGeom prst="rect">
            <a:avLst/>
          </a:prstGeom>
        </p:spPr>
      </p:pic>
      <p:sp>
        <p:nvSpPr>
          <p:cNvPr id="8" name="Arrow: Right 7">
            <a:extLst>
              <a:ext uri="{FF2B5EF4-FFF2-40B4-BE49-F238E27FC236}">
                <a16:creationId xmlns:a16="http://schemas.microsoft.com/office/drawing/2014/main" id="{DBEDAA53-E3E9-4FDB-8D8C-603B1F460C88}"/>
              </a:ext>
            </a:extLst>
          </p:cNvPr>
          <p:cNvSpPr/>
          <p:nvPr/>
        </p:nvSpPr>
        <p:spPr>
          <a:xfrm>
            <a:off x="6629400" y="1629993"/>
            <a:ext cx="1066800" cy="685800"/>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E42FBD5F-0ED1-485E-8B00-BFC5F9983A0A}"/>
              </a:ext>
            </a:extLst>
          </p:cNvPr>
          <p:cNvSpPr/>
          <p:nvPr/>
        </p:nvSpPr>
        <p:spPr>
          <a:xfrm>
            <a:off x="3261049" y="2026208"/>
            <a:ext cx="1066800" cy="685800"/>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C14BC7E-D76D-4D11-936E-B8EDDD120B2A}"/>
              </a:ext>
            </a:extLst>
          </p:cNvPr>
          <p:cNvPicPr>
            <a:picLocks noChangeAspect="1"/>
          </p:cNvPicPr>
          <p:nvPr/>
        </p:nvPicPr>
        <p:blipFill>
          <a:blip r:embed="rId3"/>
          <a:stretch>
            <a:fillRect/>
          </a:stretch>
        </p:blipFill>
        <p:spPr>
          <a:xfrm>
            <a:off x="2228850" y="1629993"/>
            <a:ext cx="4686300" cy="1285875"/>
          </a:xfrm>
          <a:prstGeom prst="rect">
            <a:avLst/>
          </a:prstGeom>
        </p:spPr>
      </p:pic>
      <p:pic>
        <p:nvPicPr>
          <p:cNvPr id="3" name="Picture 2">
            <a:extLst>
              <a:ext uri="{FF2B5EF4-FFF2-40B4-BE49-F238E27FC236}">
                <a16:creationId xmlns:a16="http://schemas.microsoft.com/office/drawing/2014/main" id="{AB6F6033-7C8B-4156-B412-6CA15DB4C618}"/>
              </a:ext>
            </a:extLst>
          </p:cNvPr>
          <p:cNvPicPr>
            <a:picLocks noChangeAspect="1"/>
          </p:cNvPicPr>
          <p:nvPr/>
        </p:nvPicPr>
        <p:blipFill>
          <a:blip r:embed="rId4"/>
          <a:stretch>
            <a:fillRect/>
          </a:stretch>
        </p:blipFill>
        <p:spPr>
          <a:xfrm>
            <a:off x="1787606" y="1416742"/>
            <a:ext cx="5410200" cy="1956456"/>
          </a:xfrm>
          <a:prstGeom prst="rect">
            <a:avLst/>
          </a:prstGeom>
        </p:spPr>
      </p:pic>
    </p:spTree>
    <p:extLst>
      <p:ext uri="{BB962C8B-B14F-4D97-AF65-F5344CB8AC3E}">
        <p14:creationId xmlns:p14="http://schemas.microsoft.com/office/powerpoint/2010/main" val="3195080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275"/>
            <a:ext cx="9448800" cy="974726"/>
          </a:xfrm>
        </p:spPr>
        <p:txBody>
          <a:bodyPr/>
          <a:lstStyle/>
          <a:p>
            <a:pPr algn="l"/>
            <a:r>
              <a:rPr lang="en-US" sz="4000" b="1" dirty="0">
                <a:solidFill>
                  <a:schemeClr val="bg1"/>
                </a:solidFill>
                <a:latin typeface="Arial" panose="020B0604020202020204" pitchFamily="34" charset="0"/>
                <a:cs typeface="Arial" panose="020B0604020202020204" pitchFamily="34" charset="0"/>
              </a:rPr>
              <a:t>New Patient Additions (just in case!)</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25</a:t>
            </a:fld>
            <a:endParaRPr lang="en-US" sz="1200" dirty="0">
              <a:solidFill>
                <a:srgbClr val="EE0000"/>
              </a:solidFill>
            </a:endParaRPr>
          </a:p>
        </p:txBody>
      </p:sp>
      <p:sp>
        <p:nvSpPr>
          <p:cNvPr id="7" name="TextBox 6"/>
          <p:cNvSpPr txBox="1"/>
          <p:nvPr/>
        </p:nvSpPr>
        <p:spPr>
          <a:xfrm>
            <a:off x="5181600" y="1225260"/>
            <a:ext cx="3581400"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the ‘Add’ button for simple online data entry!</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Hospice patients will always default to hospice. </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Provide the patient’s physical address – note that FedEx and other carriers do not ship to P.O. boxes.</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u="sng" dirty="0" err="1">
                <a:latin typeface="Arial" panose="020B0604020202020204" pitchFamily="34" charset="0"/>
                <a:cs typeface="Arial" panose="020B0604020202020204" pitchFamily="34" charset="0"/>
              </a:rPr>
              <a:t>MedConnect</a:t>
            </a:r>
            <a:r>
              <a:rPr lang="en-US" sz="2000" b="1" u="sng" dirty="0">
                <a:latin typeface="Arial" panose="020B0604020202020204" pitchFamily="34" charset="0"/>
                <a:cs typeface="Arial" panose="020B0604020202020204" pitchFamily="34" charset="0"/>
              </a:rPr>
              <a:t> payors need to be placed via the phone or through the HCHB device. </a:t>
            </a:r>
          </a:p>
        </p:txBody>
      </p:sp>
      <p:pic>
        <p:nvPicPr>
          <p:cNvPr id="4" name="Picture 3">
            <a:extLst>
              <a:ext uri="{FF2B5EF4-FFF2-40B4-BE49-F238E27FC236}">
                <a16:creationId xmlns:a16="http://schemas.microsoft.com/office/drawing/2014/main" id="{FFCBFF70-0C26-4295-B7E1-698F2061F22C}"/>
              </a:ext>
            </a:extLst>
          </p:cNvPr>
          <p:cNvPicPr>
            <a:picLocks noChangeAspect="1"/>
          </p:cNvPicPr>
          <p:nvPr/>
        </p:nvPicPr>
        <p:blipFill>
          <a:blip r:embed="rId3"/>
          <a:stretch>
            <a:fillRect/>
          </a:stretch>
        </p:blipFill>
        <p:spPr>
          <a:xfrm>
            <a:off x="282031" y="1225261"/>
            <a:ext cx="4769937" cy="3664168"/>
          </a:xfrm>
          <a:prstGeom prst="rect">
            <a:avLst/>
          </a:prstGeom>
        </p:spPr>
      </p:pic>
    </p:spTree>
    <p:extLst>
      <p:ext uri="{BB962C8B-B14F-4D97-AF65-F5344CB8AC3E}">
        <p14:creationId xmlns:p14="http://schemas.microsoft.com/office/powerpoint/2010/main" val="325105820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240F-63B7-4358-8098-A141AE9224BA}"/>
              </a:ext>
            </a:extLst>
          </p:cNvPr>
          <p:cNvSpPr>
            <a:spLocks noGrp="1"/>
          </p:cNvSpPr>
          <p:nvPr>
            <p:ph type="title"/>
          </p:nvPr>
        </p:nvSpPr>
        <p:spPr>
          <a:xfrm>
            <a:off x="0" y="0"/>
            <a:ext cx="8686800" cy="762000"/>
          </a:xfrm>
        </p:spPr>
        <p:txBody>
          <a:bodyPr/>
          <a:lstStyle/>
          <a:p>
            <a:pPr algn="l"/>
            <a:r>
              <a:rPr lang="en-US" sz="4000" b="1" dirty="0">
                <a:solidFill>
                  <a:schemeClr val="bg1"/>
                </a:solidFill>
                <a:latin typeface="Arial" panose="020B0604020202020204" pitchFamily="34" charset="0"/>
                <a:cs typeface="Arial" panose="020B0604020202020204" pitchFamily="34" charset="0"/>
              </a:rPr>
              <a:t>Choose the Supply</a:t>
            </a:r>
            <a:endParaRPr lang="en-US" sz="40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194381B-E99A-48B9-A27C-95442F9B7E73}"/>
              </a:ext>
            </a:extLst>
          </p:cNvPr>
          <p:cNvSpPr txBox="1"/>
          <p:nvPr/>
        </p:nvSpPr>
        <p:spPr>
          <a:xfrm>
            <a:off x="0" y="4343790"/>
            <a:ext cx="9296400" cy="1569661"/>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latin typeface="Arial" panose="020B0604020202020204" pitchFamily="34" charset="0"/>
                <a:cs typeface="Arial" panose="020B0604020202020204" pitchFamily="34" charset="0"/>
              </a:rPr>
              <a:t>Initial list is ONLY formulary. </a:t>
            </a:r>
            <a:r>
              <a:rPr lang="en-US" sz="1600" dirty="0">
                <a:latin typeface="Arial" panose="020B0604020202020204" pitchFamily="34" charset="0"/>
                <a:cs typeface="Arial" panose="020B0604020202020204" pitchFamily="34" charset="0"/>
              </a:rPr>
              <a:t> Since web patient orders will likely be due to the item not being on formulary, the majority of these orders will need to access “off formulary items” in the upper left side of the screen.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Search by clicking category links or accessing the search bar.  Please note, categories &amp; descriptions may differ in HCHB or our site.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We recommend ordering a 1 week supply for Hospice, 2 week supply for Home Health.</a:t>
            </a:r>
          </a:p>
        </p:txBody>
      </p:sp>
      <p:pic>
        <p:nvPicPr>
          <p:cNvPr id="3" name="Picture 2">
            <a:extLst>
              <a:ext uri="{FF2B5EF4-FFF2-40B4-BE49-F238E27FC236}">
                <a16:creationId xmlns:a16="http://schemas.microsoft.com/office/drawing/2014/main" id="{93F7D246-038E-4519-825E-F5EF20B07E86}"/>
              </a:ext>
            </a:extLst>
          </p:cNvPr>
          <p:cNvPicPr>
            <a:picLocks noChangeAspect="1"/>
          </p:cNvPicPr>
          <p:nvPr/>
        </p:nvPicPr>
        <p:blipFill>
          <a:blip r:embed="rId2"/>
          <a:stretch>
            <a:fillRect/>
          </a:stretch>
        </p:blipFill>
        <p:spPr>
          <a:xfrm>
            <a:off x="180472" y="914790"/>
            <a:ext cx="8783055" cy="3429000"/>
          </a:xfrm>
          <a:prstGeom prst="rect">
            <a:avLst/>
          </a:prstGeom>
        </p:spPr>
      </p:pic>
    </p:spTree>
    <p:extLst>
      <p:ext uri="{BB962C8B-B14F-4D97-AF65-F5344CB8AC3E}">
        <p14:creationId xmlns:p14="http://schemas.microsoft.com/office/powerpoint/2010/main" val="355219714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958615-8EED-46E5-BEED-3E0722F03FA7}"/>
              </a:ext>
            </a:extLst>
          </p:cNvPr>
          <p:cNvPicPr>
            <a:picLocks noChangeAspect="1"/>
          </p:cNvPicPr>
          <p:nvPr/>
        </p:nvPicPr>
        <p:blipFill>
          <a:blip r:embed="rId3"/>
          <a:stretch>
            <a:fillRect/>
          </a:stretch>
        </p:blipFill>
        <p:spPr>
          <a:xfrm>
            <a:off x="0" y="1050017"/>
            <a:ext cx="9144000" cy="2207623"/>
          </a:xfrm>
          <a:prstGeom prst="rect">
            <a:avLst/>
          </a:prstGeom>
        </p:spPr>
      </p:pic>
      <p:sp>
        <p:nvSpPr>
          <p:cNvPr id="2" name="Title 1"/>
          <p:cNvSpPr>
            <a:spLocks noGrp="1"/>
          </p:cNvSpPr>
          <p:nvPr>
            <p:ph type="title"/>
          </p:nvPr>
        </p:nvSpPr>
        <p:spPr>
          <a:xfrm>
            <a:off x="186459" y="168274"/>
            <a:ext cx="8576541" cy="1127125"/>
          </a:xfrm>
        </p:spPr>
        <p:txBody>
          <a:bodyPr/>
          <a:lstStyle/>
          <a:p>
            <a:pPr algn="l"/>
            <a:r>
              <a:rPr lang="en-US" sz="4000" b="1" dirty="0">
                <a:solidFill>
                  <a:schemeClr val="bg1"/>
                </a:solidFill>
                <a:latin typeface="Arial" panose="020B0604020202020204" pitchFamily="34" charset="0"/>
                <a:cs typeface="Arial" panose="020B0604020202020204" pitchFamily="34" charset="0"/>
              </a:rPr>
              <a:t>Your Order Cart</a:t>
            </a:r>
            <a:endParaRPr lang="en-US" sz="4000" b="1" baseline="300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27</a:t>
            </a:fld>
            <a:endParaRPr lang="en-US" sz="1200" dirty="0">
              <a:solidFill>
                <a:srgbClr val="EE0000"/>
              </a:solidFill>
            </a:endParaRPr>
          </a:p>
        </p:txBody>
      </p:sp>
      <p:sp>
        <p:nvSpPr>
          <p:cNvPr id="6" name="TextBox 5"/>
          <p:cNvSpPr txBox="1"/>
          <p:nvPr/>
        </p:nvSpPr>
        <p:spPr>
          <a:xfrm>
            <a:off x="76201" y="3911668"/>
            <a:ext cx="8991599"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Check mark orders you wish to hold! Only checked orders will process! </a:t>
            </a:r>
          </a:p>
          <a:p>
            <a:pPr marL="285750" indent="-285750">
              <a:buFont typeface="Arial" panose="020B0604020202020204" pitchFamily="34" charset="0"/>
              <a:buChar char="•"/>
            </a:pPr>
            <a:r>
              <a:rPr lang="en-US" b="1" dirty="0">
                <a:highlight>
                  <a:srgbClr val="FFFF00"/>
                </a:highlight>
                <a:latin typeface="Arial" panose="020B0604020202020204" pitchFamily="34" charset="0"/>
                <a:cs typeface="Arial" panose="020B0604020202020204" pitchFamily="34" charset="0"/>
              </a:rPr>
              <a:t>For supply room orders, you MUST select “SHIP TO BRANCH” </a:t>
            </a:r>
            <a:r>
              <a:rPr lang="en-US" b="1" dirty="0">
                <a:latin typeface="Arial" panose="020B0604020202020204" pitchFamily="34" charset="0"/>
                <a:cs typeface="Arial" panose="020B0604020202020204" pitchFamily="34" charset="0"/>
              </a:rPr>
              <a:t>in order to have the order ship to the office you are placing the order for.  Failure to check this box will result in the order being shipped to Sylvania as the default.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Click ‘Confirm Selected Orders’ to send any checked orders for processing</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Then click SUBMIT and OK to save the order. </a:t>
            </a:r>
          </a:p>
        </p:txBody>
      </p:sp>
      <p:sp>
        <p:nvSpPr>
          <p:cNvPr id="12" name="Arrow: Left 11">
            <a:extLst>
              <a:ext uri="{FF2B5EF4-FFF2-40B4-BE49-F238E27FC236}">
                <a16:creationId xmlns:a16="http://schemas.microsoft.com/office/drawing/2014/main" id="{A33C0937-D665-4D13-B46A-FEBB931FAE2E}"/>
              </a:ext>
            </a:extLst>
          </p:cNvPr>
          <p:cNvSpPr/>
          <p:nvPr/>
        </p:nvSpPr>
        <p:spPr>
          <a:xfrm rot="10800000">
            <a:off x="2301530" y="1172682"/>
            <a:ext cx="533400" cy="439449"/>
          </a:xfrm>
          <a:prstGeom prst="leftArrow">
            <a:avLst/>
          </a:prstGeom>
          <a:solidFill>
            <a:srgbClr val="EE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4DEA3E4-75C3-4187-8381-AFBA03ED8FCE}"/>
              </a:ext>
            </a:extLst>
          </p:cNvPr>
          <p:cNvPicPr>
            <a:picLocks noChangeAspect="1"/>
          </p:cNvPicPr>
          <p:nvPr/>
        </p:nvPicPr>
        <p:blipFill>
          <a:blip r:embed="rId4"/>
          <a:stretch>
            <a:fillRect/>
          </a:stretch>
        </p:blipFill>
        <p:spPr>
          <a:xfrm>
            <a:off x="1726642" y="1963567"/>
            <a:ext cx="5690716" cy="1358278"/>
          </a:xfrm>
          <a:prstGeom prst="rect">
            <a:avLst/>
          </a:prstGeom>
        </p:spPr>
      </p:pic>
    </p:spTree>
    <p:extLst>
      <p:ext uri="{BB962C8B-B14F-4D97-AF65-F5344CB8AC3E}">
        <p14:creationId xmlns:p14="http://schemas.microsoft.com/office/powerpoint/2010/main" val="2795438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217"/>
            <a:ext cx="8610600" cy="1127125"/>
          </a:xfrm>
        </p:spPr>
        <p:txBody>
          <a:bodyPr/>
          <a:lstStyle/>
          <a:p>
            <a:pPr algn="l"/>
            <a:r>
              <a:rPr lang="en-US" sz="4000" b="1" dirty="0">
                <a:solidFill>
                  <a:schemeClr val="bg1"/>
                </a:solidFill>
                <a:latin typeface="Arial" panose="020B0604020202020204" pitchFamily="34" charset="0"/>
                <a:cs typeface="Arial" panose="020B0604020202020204" pitchFamily="34" charset="0"/>
              </a:rPr>
              <a:t>Reporting Options</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28</a:t>
            </a:fld>
            <a:endParaRPr lang="en-US" sz="1200" dirty="0">
              <a:solidFill>
                <a:srgbClr val="EE0000"/>
              </a:solidFill>
            </a:endParaRPr>
          </a:p>
        </p:txBody>
      </p:sp>
      <p:pic>
        <p:nvPicPr>
          <p:cNvPr id="8" name="Picture 7"/>
          <p:cNvPicPr>
            <a:picLocks noChangeAspect="1"/>
          </p:cNvPicPr>
          <p:nvPr/>
        </p:nvPicPr>
        <p:blipFill>
          <a:blip r:embed="rId3"/>
          <a:stretch>
            <a:fillRect/>
          </a:stretch>
        </p:blipFill>
        <p:spPr>
          <a:xfrm>
            <a:off x="3278458" y="1026616"/>
            <a:ext cx="5609063" cy="2075354"/>
          </a:xfrm>
          <a:prstGeom prst="rect">
            <a:avLst/>
          </a:prstGeom>
        </p:spPr>
      </p:pic>
      <p:pic>
        <p:nvPicPr>
          <p:cNvPr id="10" name="Picture 9"/>
          <p:cNvPicPr>
            <a:picLocks noChangeAspect="1"/>
          </p:cNvPicPr>
          <p:nvPr/>
        </p:nvPicPr>
        <p:blipFill>
          <a:blip r:embed="rId4"/>
          <a:stretch>
            <a:fillRect/>
          </a:stretch>
        </p:blipFill>
        <p:spPr>
          <a:xfrm>
            <a:off x="3278457" y="3158636"/>
            <a:ext cx="4500215" cy="1527851"/>
          </a:xfrm>
          <a:prstGeom prst="rect">
            <a:avLst/>
          </a:prstGeom>
        </p:spPr>
      </p:pic>
      <p:sp>
        <p:nvSpPr>
          <p:cNvPr id="11" name="TextBox 10"/>
          <p:cNvSpPr txBox="1"/>
          <p:nvPr/>
        </p:nvSpPr>
        <p:spPr>
          <a:xfrm>
            <a:off x="612775" y="4743153"/>
            <a:ext cx="8739087" cy="122234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Management also will have: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ability to run reports for a desired date range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option of exporting the data to Excel or a PDF</a:t>
            </a:r>
          </a:p>
          <a:p>
            <a:endParaRPr lang="en-US" dirty="0"/>
          </a:p>
        </p:txBody>
      </p:sp>
      <p:pic>
        <p:nvPicPr>
          <p:cNvPr id="3" name="Picture 2">
            <a:extLst>
              <a:ext uri="{FF2B5EF4-FFF2-40B4-BE49-F238E27FC236}">
                <a16:creationId xmlns:a16="http://schemas.microsoft.com/office/drawing/2014/main" id="{A9BF5BDD-D79D-4E47-BAA9-EBB3BFE13A12}"/>
              </a:ext>
            </a:extLst>
          </p:cNvPr>
          <p:cNvPicPr>
            <a:picLocks noChangeAspect="1"/>
          </p:cNvPicPr>
          <p:nvPr/>
        </p:nvPicPr>
        <p:blipFill>
          <a:blip r:embed="rId5"/>
          <a:stretch>
            <a:fillRect/>
          </a:stretch>
        </p:blipFill>
        <p:spPr>
          <a:xfrm>
            <a:off x="194926" y="1116996"/>
            <a:ext cx="2722058" cy="3569491"/>
          </a:xfrm>
          <a:prstGeom prst="rect">
            <a:avLst/>
          </a:prstGeom>
        </p:spPr>
      </p:pic>
    </p:spTree>
    <p:extLst>
      <p:ext uri="{BB962C8B-B14F-4D97-AF65-F5344CB8AC3E}">
        <p14:creationId xmlns:p14="http://schemas.microsoft.com/office/powerpoint/2010/main" val="148723261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220200" cy="1143000"/>
          </a:xfrm>
        </p:spPr>
        <p:txBody>
          <a:bodyPr/>
          <a:lstStyle/>
          <a:p>
            <a:pPr algn="l"/>
            <a:r>
              <a:rPr lang="en-US" sz="4000" b="1" dirty="0">
                <a:solidFill>
                  <a:schemeClr val="bg1"/>
                </a:solidFill>
                <a:latin typeface="Arial" panose="020B0604020202020204" pitchFamily="34" charset="0"/>
                <a:cs typeface="Arial" panose="020B0604020202020204" pitchFamily="34" charset="0"/>
              </a:rPr>
              <a:t>Mobile Supply Closet Approvals</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29</a:t>
            </a:fld>
            <a:endParaRPr lang="en-US" sz="1200" dirty="0">
              <a:solidFill>
                <a:srgbClr val="EE0000"/>
              </a:solidFill>
            </a:endParaRPr>
          </a:p>
        </p:txBody>
      </p:sp>
      <p:sp>
        <p:nvSpPr>
          <p:cNvPr id="6" name="Content Placeholder 8"/>
          <p:cNvSpPr>
            <a:spLocks noGrp="1"/>
          </p:cNvSpPr>
          <p:nvPr>
            <p:ph sz="half" idx="4294967295"/>
          </p:nvPr>
        </p:nvSpPr>
        <p:spPr>
          <a:xfrm>
            <a:off x="0" y="914400"/>
            <a:ext cx="9144000" cy="4724400"/>
          </a:xfrm>
          <a:prstGeom prst="rect">
            <a:avLst/>
          </a:prstGeom>
        </p:spPr>
        <p:txBody>
          <a:bodyPr/>
          <a:lstStyle/>
          <a:p>
            <a:pPr marL="0" lvl="0" indent="0">
              <a:buNone/>
            </a:pPr>
            <a:r>
              <a:rPr lang="en-US" sz="1400" dirty="0">
                <a:latin typeface="Arial" panose="020B0604020202020204" pitchFamily="34" charset="0"/>
                <a:cs typeface="Arial" panose="020B0604020202020204" pitchFamily="34" charset="0"/>
              </a:rPr>
              <a:t>Our approval process is triggered by the following situations in any combination. These notes will be noted on the PDF order detail attached to the email.  The password to open the PDF is “supervisor” (all lowercase).  The triggers include:</a:t>
            </a:r>
          </a:p>
          <a:p>
            <a:pPr marL="0" lvl="0" indent="0">
              <a:buNone/>
            </a:pPr>
            <a:endParaRPr lang="en-US" sz="900" dirty="0">
              <a:latin typeface="Arial" panose="020B0604020202020204" pitchFamily="34" charset="0"/>
              <a:cs typeface="Arial" panose="020B0604020202020204" pitchFamily="34" charset="0"/>
            </a:endParaRPr>
          </a:p>
          <a:p>
            <a:pPr marL="457200" lvl="1" indent="0">
              <a:buNone/>
            </a:pPr>
            <a:r>
              <a:rPr lang="en-US" sz="1400" b="1" dirty="0">
                <a:latin typeface="Arial" panose="020B0604020202020204" pitchFamily="34" charset="0"/>
                <a:cs typeface="Arial" panose="020B0604020202020204" pitchFamily="34" charset="0"/>
              </a:rPr>
              <a:t>Off-Formulary Items </a:t>
            </a:r>
          </a:p>
          <a:p>
            <a:pPr lvl="2"/>
            <a:r>
              <a:rPr lang="en-US" sz="1400" dirty="0">
                <a:latin typeface="Arial" panose="020B0604020202020204" pitchFamily="34" charset="0"/>
                <a:cs typeface="Arial" panose="020B0604020202020204" pitchFamily="34" charset="0"/>
              </a:rPr>
              <a:t>If the order contains an item NOT found on the ordering clinician’s MSC form, the order will require a supervisor’s name for approval and will be held until approval is received. </a:t>
            </a:r>
          </a:p>
          <a:p>
            <a:pPr marL="457200" lvl="1" indent="0">
              <a:buNone/>
            </a:pPr>
            <a:r>
              <a:rPr lang="en-US" sz="1400" b="1" dirty="0">
                <a:latin typeface="Arial" panose="020B0604020202020204" pitchFamily="34" charset="0"/>
                <a:cs typeface="Arial" panose="020B0604020202020204" pitchFamily="34" charset="0"/>
              </a:rPr>
              <a:t>Monetary Threshold Exceeded</a:t>
            </a:r>
          </a:p>
          <a:p>
            <a:pPr lvl="2"/>
            <a:r>
              <a:rPr lang="en-US" sz="1400" dirty="0">
                <a:latin typeface="Arial" panose="020B0604020202020204" pitchFamily="34" charset="0"/>
                <a:cs typeface="Arial" panose="020B0604020202020204" pitchFamily="34" charset="0"/>
              </a:rPr>
              <a:t>Your accounts are set up with a single order monetary limit $50, and this limit is adjustable if desired.  If any single order exceeds this amount for a MSC replenishment order, it will require a supervisor’s name for approval and will be held until approval is received. </a:t>
            </a:r>
          </a:p>
          <a:p>
            <a:pPr marL="457200" lvl="1" indent="0">
              <a:buNone/>
              <a:tabLst>
                <a:tab pos="1828800" algn="l"/>
              </a:tabLst>
            </a:pPr>
            <a:r>
              <a:rPr lang="en-US" sz="1400" b="1" dirty="0">
                <a:latin typeface="Arial" panose="020B0604020202020204" pitchFamily="34" charset="0"/>
                <a:cs typeface="Arial" panose="020B0604020202020204" pitchFamily="34" charset="0"/>
              </a:rPr>
              <a:t>Par Level Exceeded</a:t>
            </a:r>
          </a:p>
          <a:p>
            <a:pPr lvl="2"/>
            <a:r>
              <a:rPr lang="en-US" sz="1400" dirty="0">
                <a:latin typeface="Arial" panose="020B0604020202020204" pitchFamily="34" charset="0"/>
                <a:cs typeface="Arial" panose="020B0604020202020204" pitchFamily="34" charset="0"/>
              </a:rPr>
              <a:t>If any clinician exceeds the par level for an individual item on their MSC form, the order will require a supervisor’s name for approval and will be held until approval is received. </a:t>
            </a:r>
          </a:p>
          <a:p>
            <a:pPr marL="914400" lvl="2" indent="0">
              <a:buNone/>
            </a:pPr>
            <a:endParaRPr lang="en-US" sz="1600" dirty="0">
              <a:latin typeface="Arial" panose="020B0604020202020204" pitchFamily="34" charset="0"/>
              <a:cs typeface="Arial" panose="020B0604020202020204" pitchFamily="34" charset="0"/>
            </a:endParaRPr>
          </a:p>
          <a:p>
            <a:pPr marL="1371600" lvl="3" indent="0" algn="ctr">
              <a:buNone/>
              <a:defRPr/>
            </a:pPr>
            <a:endParaRPr lang="en-US" dirty="0">
              <a:latin typeface="Arial" panose="020B0604020202020204" pitchFamily="34" charset="0"/>
              <a:ea typeface="ヒラギノ角ゴ Pro W3" charset="0"/>
              <a:cs typeface="Arial" panose="020B0604020202020204" pitchFamily="34" charset="0"/>
            </a:endParaRPr>
          </a:p>
        </p:txBody>
      </p:sp>
      <p:pic>
        <p:nvPicPr>
          <p:cNvPr id="8" name="Picture 7">
            <a:extLst>
              <a:ext uri="{FF2B5EF4-FFF2-40B4-BE49-F238E27FC236}">
                <a16:creationId xmlns:a16="http://schemas.microsoft.com/office/drawing/2014/main" id="{60CA7CA1-686F-4944-AC3F-2CF32FF2C619}"/>
              </a:ext>
            </a:extLst>
          </p:cNvPr>
          <p:cNvPicPr>
            <a:picLocks noChangeAspect="1"/>
          </p:cNvPicPr>
          <p:nvPr/>
        </p:nvPicPr>
        <p:blipFill>
          <a:blip r:embed="rId3"/>
          <a:stretch>
            <a:fillRect/>
          </a:stretch>
        </p:blipFill>
        <p:spPr>
          <a:xfrm>
            <a:off x="0" y="4653801"/>
            <a:ext cx="9144000" cy="2032782"/>
          </a:xfrm>
          <a:prstGeom prst="rect">
            <a:avLst/>
          </a:prstGeom>
        </p:spPr>
      </p:pic>
      <p:pic>
        <p:nvPicPr>
          <p:cNvPr id="9" name="Picture 8">
            <a:extLst>
              <a:ext uri="{FF2B5EF4-FFF2-40B4-BE49-F238E27FC236}">
                <a16:creationId xmlns:a16="http://schemas.microsoft.com/office/drawing/2014/main" id="{6B600A0E-4140-4698-AA94-B788D7AA12DA}"/>
              </a:ext>
            </a:extLst>
          </p:cNvPr>
          <p:cNvPicPr>
            <a:picLocks noChangeAspect="1"/>
          </p:cNvPicPr>
          <p:nvPr/>
        </p:nvPicPr>
        <p:blipFill>
          <a:blip r:embed="rId4"/>
          <a:stretch>
            <a:fillRect/>
          </a:stretch>
        </p:blipFill>
        <p:spPr>
          <a:xfrm>
            <a:off x="0" y="4889691"/>
            <a:ext cx="8915400" cy="767279"/>
          </a:xfrm>
          <a:prstGeom prst="rect">
            <a:avLst/>
          </a:prstGeom>
        </p:spPr>
      </p:pic>
    </p:spTree>
    <p:extLst>
      <p:ext uri="{BB962C8B-B14F-4D97-AF65-F5344CB8AC3E}">
        <p14:creationId xmlns:p14="http://schemas.microsoft.com/office/powerpoint/2010/main" val="3081522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FEB7-E60D-4B75-B33A-0358FE042CD5}"/>
              </a:ext>
            </a:extLst>
          </p:cNvPr>
          <p:cNvSpPr>
            <a:spLocks noGrp="1"/>
          </p:cNvSpPr>
          <p:nvPr>
            <p:ph type="title"/>
          </p:nvPr>
        </p:nvSpPr>
        <p:spPr>
          <a:xfrm>
            <a:off x="152400" y="76200"/>
            <a:ext cx="8960556" cy="1371600"/>
          </a:xfrm>
        </p:spPr>
        <p:txBody>
          <a:bodyPr/>
          <a:lstStyle/>
          <a:p>
            <a:pPr algn="l"/>
            <a:r>
              <a:rPr lang="en-US" sz="4000" b="1" dirty="0">
                <a:solidFill>
                  <a:schemeClr val="bg1"/>
                </a:solidFill>
                <a:latin typeface="Arial" panose="020B0604020202020204" pitchFamily="34" charset="0"/>
                <a:cs typeface="Arial" panose="020B0604020202020204" pitchFamily="34" charset="0"/>
              </a:rPr>
              <a:t>Patient Direct Orders</a:t>
            </a:r>
          </a:p>
        </p:txBody>
      </p:sp>
      <p:pic>
        <p:nvPicPr>
          <p:cNvPr id="4" name="Picture 3">
            <a:extLst>
              <a:ext uri="{FF2B5EF4-FFF2-40B4-BE49-F238E27FC236}">
                <a16:creationId xmlns:a16="http://schemas.microsoft.com/office/drawing/2014/main" id="{E9C12A6B-1E10-4803-8180-54BA3B57DB37}"/>
              </a:ext>
            </a:extLst>
          </p:cNvPr>
          <p:cNvPicPr>
            <a:picLocks noChangeAspect="1"/>
          </p:cNvPicPr>
          <p:nvPr/>
        </p:nvPicPr>
        <p:blipFill>
          <a:blip r:embed="rId2"/>
          <a:stretch>
            <a:fillRect/>
          </a:stretch>
        </p:blipFill>
        <p:spPr>
          <a:xfrm>
            <a:off x="31044" y="1066800"/>
            <a:ext cx="4233314" cy="4343400"/>
          </a:xfrm>
          <a:prstGeom prst="rect">
            <a:avLst/>
          </a:prstGeom>
        </p:spPr>
      </p:pic>
      <p:sp>
        <p:nvSpPr>
          <p:cNvPr id="6" name="TextBox 5">
            <a:extLst>
              <a:ext uri="{FF2B5EF4-FFF2-40B4-BE49-F238E27FC236}">
                <a16:creationId xmlns:a16="http://schemas.microsoft.com/office/drawing/2014/main" id="{F1B0BE36-29F9-4952-A5F0-777CE682FBC8}"/>
              </a:ext>
            </a:extLst>
          </p:cNvPr>
          <p:cNvSpPr txBox="1"/>
          <p:nvPr/>
        </p:nvSpPr>
        <p:spPr>
          <a:xfrm>
            <a:off x="4301049" y="922480"/>
            <a:ext cx="4933263" cy="4801314"/>
          </a:xfrm>
          <a:prstGeom prst="rect">
            <a:avLst/>
          </a:prstGeom>
          <a:noFill/>
        </p:spPr>
        <p:txBody>
          <a:bodyPr wrap="square" rtlCol="0">
            <a:spAutoFit/>
          </a:bodyPr>
          <a:lstStyle/>
          <a:p>
            <a:r>
              <a:rPr lang="en-US" sz="2400" b="1" u="sng" dirty="0">
                <a:latin typeface="Arial" panose="020B0604020202020204" pitchFamily="34" charset="0"/>
                <a:cs typeface="Arial" panose="020B0604020202020204" pitchFamily="34" charset="0"/>
              </a:rPr>
              <a:t>Patient Direct Highlights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Staff will continue to place orders on their Point of Care Device for patient direct shipments</a:t>
            </a:r>
            <a:r>
              <a:rPr lang="en-US" sz="1600" u="sng" dirty="0">
                <a:latin typeface="Arial" panose="020B0604020202020204" pitchFamily="34" charset="0"/>
                <a:cs typeface="Arial" panose="020B0604020202020204" pitchFamily="34" charset="0"/>
              </a:rPr>
              <a:t>. ALL ORDERS, commercial included, flow through HCHB. </a:t>
            </a:r>
          </a:p>
          <a:p>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u="sng" dirty="0">
                <a:latin typeface="Arial" panose="020B0604020202020204" pitchFamily="34" charset="0"/>
                <a:cs typeface="Arial" panose="020B0604020202020204" pitchFamily="34" charset="0"/>
              </a:rPr>
              <a:t>Same internal procedures exist regarding order frequency and Medicare guidelines.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$5.50 Shipping fee applied to orders, so order 1 week’s worth of supplies at a minimum.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Order delivery time will vary based off of the patient’s insurance type.  Tracking available through the Mobile App!</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Descriptions/Categories could also be slightly different than what you are used to.</a:t>
            </a:r>
          </a:p>
          <a:p>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9C21ABA-7D88-417E-B388-F8276637E05A}"/>
              </a:ext>
            </a:extLst>
          </p:cNvPr>
          <p:cNvPicPr>
            <a:picLocks noChangeAspect="1"/>
          </p:cNvPicPr>
          <p:nvPr/>
        </p:nvPicPr>
        <p:blipFill>
          <a:blip r:embed="rId3"/>
          <a:stretch>
            <a:fillRect/>
          </a:stretch>
        </p:blipFill>
        <p:spPr>
          <a:xfrm>
            <a:off x="125691" y="2395869"/>
            <a:ext cx="3989109" cy="1685261"/>
          </a:xfrm>
          <a:prstGeom prst="rect">
            <a:avLst/>
          </a:prstGeom>
        </p:spPr>
      </p:pic>
    </p:spTree>
    <p:extLst>
      <p:ext uri="{BB962C8B-B14F-4D97-AF65-F5344CB8AC3E}">
        <p14:creationId xmlns:p14="http://schemas.microsoft.com/office/powerpoint/2010/main" val="57804362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sz="3000" b="1" dirty="0">
                <a:solidFill>
                  <a:schemeClr val="bg1"/>
                </a:solidFill>
                <a:latin typeface="Arial" panose="020B0604020202020204" pitchFamily="34" charset="0"/>
                <a:cs typeface="Arial" panose="020B0604020202020204" pitchFamily="34" charset="0"/>
              </a:rPr>
              <a:t>Supervisory Order Approvals Via the Web</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30</a:t>
            </a:fld>
            <a:endParaRPr lang="en-US" sz="1200" dirty="0">
              <a:solidFill>
                <a:srgbClr val="EE0000"/>
              </a:solidFill>
            </a:endParaRPr>
          </a:p>
        </p:txBody>
      </p:sp>
      <p:pic>
        <p:nvPicPr>
          <p:cNvPr id="6" name="Picture 5"/>
          <p:cNvPicPr>
            <a:picLocks noChangeAspect="1"/>
          </p:cNvPicPr>
          <p:nvPr/>
        </p:nvPicPr>
        <p:blipFill>
          <a:blip r:embed="rId3"/>
          <a:stretch>
            <a:fillRect/>
          </a:stretch>
        </p:blipFill>
        <p:spPr>
          <a:xfrm>
            <a:off x="138805" y="914399"/>
            <a:ext cx="8398983" cy="3140669"/>
          </a:xfrm>
          <a:prstGeom prst="rect">
            <a:avLst/>
          </a:prstGeom>
        </p:spPr>
      </p:pic>
      <p:sp>
        <p:nvSpPr>
          <p:cNvPr id="9" name="Rectangle 3"/>
          <p:cNvSpPr>
            <a:spLocks noChangeArrowheads="1"/>
          </p:cNvSpPr>
          <p:nvPr/>
        </p:nvSpPr>
        <p:spPr bwMode="auto">
          <a:xfrm>
            <a:off x="-443604" y="4055069"/>
            <a:ext cx="9448799"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1"/>
            <a:r>
              <a:rPr lang="en-US" sz="1600" dirty="0"/>
              <a:t>To approve orders through the Web portal (details directions available):</a:t>
            </a:r>
            <a:endParaRPr lang="en-US" sz="1400" dirty="0"/>
          </a:p>
          <a:p>
            <a:pPr marL="1200150" lvl="2" indent="-285750">
              <a:buFont typeface="Arial" panose="020B0604020202020204" pitchFamily="34" charset="0"/>
              <a:buChar char="•"/>
            </a:pPr>
            <a:r>
              <a:rPr lang="en-US" sz="1600" dirty="0"/>
              <a:t>Simply log on using your current user name and password</a:t>
            </a:r>
          </a:p>
          <a:p>
            <a:pPr marL="1200150" lvl="2" indent="-285750">
              <a:buFont typeface="Arial" panose="020B0604020202020204" pitchFamily="34" charset="0"/>
              <a:buChar char="•"/>
            </a:pPr>
            <a:r>
              <a:rPr lang="en-US" sz="1600" dirty="0"/>
              <a:t>Click button that says ‘Release Holds’ on your main page</a:t>
            </a:r>
          </a:p>
          <a:p>
            <a:pPr marL="1200150" lvl="2" indent="-285750">
              <a:buFont typeface="Arial" panose="020B0604020202020204" pitchFamily="34" charset="0"/>
              <a:buChar char="•"/>
            </a:pPr>
            <a:r>
              <a:rPr lang="en-US" sz="1600" dirty="0"/>
              <a:t>Update quantities, delete items or make changes to the order</a:t>
            </a:r>
          </a:p>
          <a:p>
            <a:pPr marL="1200150" lvl="2" indent="-285750">
              <a:buFont typeface="Arial" panose="020B0604020202020204" pitchFamily="34" charset="0"/>
              <a:buChar char="•"/>
            </a:pPr>
            <a:r>
              <a:rPr lang="en-US" sz="1600" dirty="0"/>
              <a:t>Once you have updated the order, simply click ‘Approve’ to send it to us for adjustments</a:t>
            </a:r>
          </a:p>
          <a:p>
            <a:pPr marL="1200150" lvl="2" indent="-285750">
              <a:buFont typeface="Arial" panose="020B0604020202020204" pitchFamily="34" charset="0"/>
              <a:buChar char="•"/>
            </a:pPr>
            <a:r>
              <a:rPr lang="en-US" sz="1600" dirty="0"/>
              <a:t>Click on ‘Send Notes’ to let us know what additional changes need to be made (i.e. change of item brand)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719392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934C7-8D74-4FC2-B949-5C40ED1E1C67}"/>
              </a:ext>
            </a:extLst>
          </p:cNvPr>
          <p:cNvPicPr>
            <a:picLocks noChangeAspect="1"/>
          </p:cNvPicPr>
          <p:nvPr/>
        </p:nvPicPr>
        <p:blipFill>
          <a:blip r:embed="rId2"/>
          <a:stretch>
            <a:fillRect/>
          </a:stretch>
        </p:blipFill>
        <p:spPr>
          <a:xfrm>
            <a:off x="304800" y="1066800"/>
            <a:ext cx="8420100" cy="4314825"/>
          </a:xfrm>
          <a:prstGeom prst="rect">
            <a:avLst/>
          </a:prstGeom>
        </p:spPr>
      </p:pic>
      <p:sp>
        <p:nvSpPr>
          <p:cNvPr id="5" name="TextBox 4">
            <a:extLst>
              <a:ext uri="{FF2B5EF4-FFF2-40B4-BE49-F238E27FC236}">
                <a16:creationId xmlns:a16="http://schemas.microsoft.com/office/drawing/2014/main" id="{F98E1D77-D447-4C67-BD6B-EAB5B74F602A}"/>
              </a:ext>
            </a:extLst>
          </p:cNvPr>
          <p:cNvSpPr txBox="1"/>
          <p:nvPr/>
        </p:nvSpPr>
        <p:spPr>
          <a:xfrm>
            <a:off x="0" y="152401"/>
            <a:ext cx="891540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CAREessentials</a:t>
            </a:r>
            <a:r>
              <a:rPr lang="en-US" sz="4000" b="1" dirty="0">
                <a:solidFill>
                  <a:schemeClr val="bg1"/>
                </a:solidFill>
              </a:rPr>
              <a:t>™</a:t>
            </a:r>
            <a:r>
              <a:rPr lang="en-US" sz="3600" b="1" dirty="0">
                <a:solidFill>
                  <a:schemeClr val="bg1"/>
                </a:solidFill>
              </a:rPr>
              <a:t> </a:t>
            </a:r>
            <a:r>
              <a:rPr lang="en-US" sz="2800" b="1" dirty="0">
                <a:solidFill>
                  <a:schemeClr val="bg1"/>
                </a:solidFill>
              </a:rPr>
              <a:t>additional Set Up required</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6036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2E6073-270D-4160-B537-0E13FD0E89AF}"/>
              </a:ext>
            </a:extLst>
          </p:cNvPr>
          <p:cNvPicPr>
            <a:picLocks noChangeAspect="1"/>
          </p:cNvPicPr>
          <p:nvPr/>
        </p:nvPicPr>
        <p:blipFill>
          <a:blip r:embed="rId2"/>
          <a:stretch>
            <a:fillRect/>
          </a:stretch>
        </p:blipFill>
        <p:spPr>
          <a:xfrm>
            <a:off x="381000" y="990600"/>
            <a:ext cx="8077200" cy="4758596"/>
          </a:xfrm>
          <a:prstGeom prst="rect">
            <a:avLst/>
          </a:prstGeom>
        </p:spPr>
      </p:pic>
      <p:sp>
        <p:nvSpPr>
          <p:cNvPr id="3" name="TextBox 2">
            <a:extLst>
              <a:ext uri="{FF2B5EF4-FFF2-40B4-BE49-F238E27FC236}">
                <a16:creationId xmlns:a16="http://schemas.microsoft.com/office/drawing/2014/main" id="{D6D278A4-1EFF-42D7-93CC-008999403D80}"/>
              </a:ext>
            </a:extLst>
          </p:cNvPr>
          <p:cNvSpPr txBox="1"/>
          <p:nvPr/>
        </p:nvSpPr>
        <p:spPr>
          <a:xfrm>
            <a:off x="1571" y="76200"/>
            <a:ext cx="8915400" cy="707886"/>
          </a:xfrm>
          <a:prstGeom prst="rect">
            <a:avLst/>
          </a:prstGeom>
          <a:noFill/>
        </p:spPr>
        <p:txBody>
          <a:bodyPr wrap="square" rtlCol="0">
            <a:spAutoFit/>
          </a:bodyPr>
          <a:lstStyle/>
          <a:p>
            <a:r>
              <a:rPr lang="en-US" sz="4000" b="1" dirty="0">
                <a:solidFill>
                  <a:schemeClr val="bg1"/>
                </a:solidFill>
              </a:rPr>
              <a:t>CAREessentials™ Interactive Reporting</a:t>
            </a:r>
            <a:endParaRPr lang="en-US" sz="40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2DEEFB0-45FE-4573-BCD4-35EE3E6B9854}"/>
              </a:ext>
            </a:extLst>
          </p:cNvPr>
          <p:cNvSpPr txBox="1"/>
          <p:nvPr/>
        </p:nvSpPr>
        <p:spPr>
          <a:xfrm>
            <a:off x="3886200" y="4800600"/>
            <a:ext cx="5029200" cy="923330"/>
          </a:xfrm>
          <a:prstGeom prst="rect">
            <a:avLst/>
          </a:prstGeom>
          <a:noFill/>
        </p:spPr>
        <p:txBody>
          <a:bodyPr wrap="square" rtlCol="0">
            <a:spAutoFit/>
          </a:bodyPr>
          <a:lstStyle/>
          <a:p>
            <a:r>
              <a:rPr lang="en-US" b="1" dirty="0"/>
              <a:t>After you receive your first round of Dashboards, we will set up a training call with your Relationship Manager and our Clinical staff for review. </a:t>
            </a:r>
          </a:p>
        </p:txBody>
      </p:sp>
    </p:spTree>
    <p:extLst>
      <p:ext uri="{BB962C8B-B14F-4D97-AF65-F5344CB8AC3E}">
        <p14:creationId xmlns:p14="http://schemas.microsoft.com/office/powerpoint/2010/main" val="56966827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8C74A6-D2B0-4A99-B767-B1ECD5A947FF}"/>
              </a:ext>
            </a:extLst>
          </p:cNvPr>
          <p:cNvSpPr/>
          <p:nvPr/>
        </p:nvSpPr>
        <p:spPr>
          <a:xfrm>
            <a:off x="152400" y="914400"/>
            <a:ext cx="8839200" cy="5432256"/>
          </a:xfrm>
          <a:prstGeom prst="rect">
            <a:avLst/>
          </a:prstGeom>
        </p:spPr>
        <p:txBody>
          <a:bodyPr wrap="square">
            <a:spAutoFit/>
          </a:bodyPr>
          <a:lstStyle/>
          <a:p>
            <a:r>
              <a:rPr lang="en-US" sz="2400" b="1" u="sng" dirty="0">
                <a:latin typeface="Arial" panose="020B0604020202020204" pitchFamily="34" charset="0"/>
                <a:cs typeface="Arial" panose="020B0604020202020204" pitchFamily="34" charset="0"/>
              </a:rPr>
              <a:t>Follow Up Meetings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Recommend a check in conference call weekly to check on the progress so far.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Follow up meeting once live for information regarding the </a:t>
            </a:r>
            <a:r>
              <a:rPr lang="en-US" sz="2400" dirty="0" err="1">
                <a:latin typeface="Arial" panose="020B0604020202020204" pitchFamily="34" charset="0"/>
                <a:cs typeface="Arial" panose="020B0604020202020204" pitchFamily="34" charset="0"/>
              </a:rPr>
              <a:t>MedConnect</a:t>
            </a:r>
            <a:r>
              <a:rPr lang="en-US" sz="2400" dirty="0">
                <a:latin typeface="Arial" panose="020B0604020202020204" pitchFamily="34" charset="0"/>
                <a:cs typeface="Arial" panose="020B0604020202020204" pitchFamily="34" charset="0"/>
              </a:rPr>
              <a:t> daily communication.</a:t>
            </a:r>
          </a:p>
          <a:p>
            <a:endParaRPr lang="en-US" sz="1100" dirty="0">
              <a:latin typeface="Arial" panose="020B0604020202020204" pitchFamily="34" charset="0"/>
              <a:cs typeface="Arial" panose="020B0604020202020204" pitchFamily="34" charset="0"/>
            </a:endParaRPr>
          </a:p>
          <a:p>
            <a:r>
              <a:rPr lang="en-US" sz="2800" b="1" u="sng" dirty="0">
                <a:latin typeface="Arial" panose="020B0604020202020204" pitchFamily="34" charset="0"/>
                <a:cs typeface="Arial" panose="020B0604020202020204" pitchFamily="34" charset="0"/>
              </a:rPr>
              <a:t>Support Contacts</a:t>
            </a:r>
          </a:p>
          <a:p>
            <a:r>
              <a:rPr lang="en-US" sz="2000" dirty="0">
                <a:latin typeface="Arial" panose="020B0604020202020204" pitchFamily="34" charset="0"/>
                <a:cs typeface="Arial" panose="020B0604020202020204" pitchFamily="34" charset="0"/>
              </a:rPr>
              <a:t>For now, your continued contact will be either the Onboarding team: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Anne Anzalone, Onboarding Manager </a:t>
            </a:r>
            <a:r>
              <a:rPr lang="en-US" dirty="0">
                <a:latin typeface="Arial" panose="020B0604020202020204" pitchFamily="34" charset="0"/>
                <a:cs typeface="Arial" panose="020B0604020202020204" pitchFamily="34" charset="0"/>
                <a:hlinkClick r:id="rId2"/>
              </a:rPr>
              <a:t>Anne.Anzalone@Cardinalhealth.com</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Ashley Lauer, Onboarding Specialist </a:t>
            </a:r>
            <a:r>
              <a:rPr lang="en-US" dirty="0">
                <a:latin typeface="Arial" panose="020B0604020202020204" pitchFamily="34" charset="0"/>
                <a:cs typeface="Arial" panose="020B0604020202020204" pitchFamily="34" charset="0"/>
                <a:hlinkClick r:id="rId3"/>
              </a:rPr>
              <a:t>Ashley.Lauer@Cardinalhealth.com</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Brittany Saraniti, Account Manager </a:t>
            </a:r>
            <a:r>
              <a:rPr lang="en-US" dirty="0">
                <a:latin typeface="Arial" panose="020B0604020202020204" pitchFamily="34" charset="0"/>
                <a:cs typeface="Arial" panose="020B0604020202020204" pitchFamily="34" charset="0"/>
                <a:hlinkClick r:id="rId4"/>
              </a:rPr>
              <a:t>brittany.saraniti@cardinalhealth.com</a:t>
            </a:r>
            <a:r>
              <a:rPr lang="en-US"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For Customer Service or Order concerns, please call 866-991-9944 or email the Customer Service Management Team at:</a:t>
            </a:r>
          </a:p>
          <a:p>
            <a:pPr marL="342900" indent="-342900">
              <a:buFont typeface="Arial" panose="020B0604020202020204" pitchFamily="34" charset="0"/>
              <a:buChar char="•"/>
            </a:pPr>
            <a:r>
              <a:rPr lang="en-US" sz="2000" u="sng" dirty="0">
                <a:hlinkClick r:id="rId5"/>
              </a:rPr>
              <a:t>GMB-CHH-HHS-Express@cardinalhealth.com</a:t>
            </a:r>
            <a:r>
              <a:rPr lang="en-US" sz="2000" u="sng" dirty="0"/>
              <a:t> </a:t>
            </a:r>
            <a:r>
              <a:rPr lang="en-US" sz="2000" dirty="0"/>
              <a:t> </a:t>
            </a:r>
          </a:p>
          <a:p>
            <a:endParaRPr lang="en-US" sz="2000" dirty="0">
              <a:latin typeface="Arial" panose="020B0604020202020204" pitchFamily="34" charset="0"/>
              <a:cs typeface="Arial" panose="020B0604020202020204" pitchFamily="34" charset="0"/>
            </a:endParaRPr>
          </a:p>
          <a:p>
            <a:endParaRPr lang="en-US" sz="1400" dirty="0"/>
          </a:p>
        </p:txBody>
      </p:sp>
      <p:sp>
        <p:nvSpPr>
          <p:cNvPr id="3" name="Title 1">
            <a:extLst>
              <a:ext uri="{FF2B5EF4-FFF2-40B4-BE49-F238E27FC236}">
                <a16:creationId xmlns:a16="http://schemas.microsoft.com/office/drawing/2014/main" id="{89DDBB0D-57AE-4AA6-AF66-7462FED91258}"/>
              </a:ext>
            </a:extLst>
          </p:cNvPr>
          <p:cNvSpPr txBox="1">
            <a:spLocks/>
          </p:cNvSpPr>
          <p:nvPr/>
        </p:nvSpPr>
        <p:spPr>
          <a:xfrm>
            <a:off x="137474" y="38100"/>
            <a:ext cx="8610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chemeClr val="bg1"/>
                </a:solidFill>
                <a:latin typeface="Arial" panose="020B0604020202020204" pitchFamily="34" charset="0"/>
                <a:cs typeface="Arial" panose="020B0604020202020204" pitchFamily="34" charset="0"/>
              </a:rPr>
              <a:t>Follow Up Support </a:t>
            </a:r>
          </a:p>
        </p:txBody>
      </p:sp>
    </p:spTree>
    <p:extLst>
      <p:ext uri="{BB962C8B-B14F-4D97-AF65-F5344CB8AC3E}">
        <p14:creationId xmlns:p14="http://schemas.microsoft.com/office/powerpoint/2010/main" val="120901513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lstStyle/>
          <a:p>
            <a:pPr algn="l"/>
            <a:r>
              <a:rPr lang="en-US" sz="4000" b="1" dirty="0">
                <a:solidFill>
                  <a:schemeClr val="bg1"/>
                </a:solidFill>
                <a:latin typeface="Arial" panose="020B0604020202020204" pitchFamily="34" charset="0"/>
                <a:cs typeface="Arial" panose="020B0604020202020204" pitchFamily="34" charset="0"/>
              </a:rPr>
              <a:t>Patient Direct Ordering Key Points</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4</a:t>
            </a:fld>
            <a:endParaRPr lang="en-US" sz="1200" dirty="0">
              <a:solidFill>
                <a:srgbClr val="EE0000"/>
              </a:solidFill>
            </a:endParaRPr>
          </a:p>
        </p:txBody>
      </p:sp>
      <p:sp>
        <p:nvSpPr>
          <p:cNvPr id="10" name="Content Placeholder 2"/>
          <p:cNvSpPr>
            <a:spLocks noGrp="1"/>
          </p:cNvSpPr>
          <p:nvPr>
            <p:ph idx="1"/>
          </p:nvPr>
        </p:nvSpPr>
        <p:spPr>
          <a:xfrm>
            <a:off x="0" y="838201"/>
            <a:ext cx="9143999" cy="4800600"/>
          </a:xfrm>
        </p:spPr>
        <p:txBody>
          <a:bodyPr/>
          <a:lstStyle/>
          <a:p>
            <a:pPr>
              <a:buFont typeface="Arial" charset="0"/>
              <a:buChar char="•"/>
              <a:defRPr/>
            </a:pPr>
            <a:r>
              <a:rPr lang="en-US" sz="2800" dirty="0">
                <a:latin typeface="Arial" panose="020B0604020202020204" pitchFamily="34" charset="0"/>
                <a:ea typeface="ヒラギノ角ゴ Pro W3" charset="0"/>
                <a:cs typeface="Arial" panose="020B0604020202020204" pitchFamily="34" charset="0"/>
              </a:rPr>
              <a:t>The workflow is the same as it is today:</a:t>
            </a:r>
          </a:p>
          <a:p>
            <a:pPr lvl="1">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Clinician places the order and sync’s the HCHB device. </a:t>
            </a:r>
          </a:p>
          <a:p>
            <a:pPr lvl="1">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Order is sent to the Ohio Living team for approval. </a:t>
            </a:r>
          </a:p>
          <a:p>
            <a:pPr lvl="1">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Once approved, order is sent to the vendor for processing. </a:t>
            </a:r>
          </a:p>
          <a:p>
            <a:pPr lvl="1">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If the item is not in the device, see your supervisor.</a:t>
            </a:r>
            <a:endParaRPr lang="en-US" dirty="0">
              <a:latin typeface="Arial" panose="020B0604020202020204" pitchFamily="34" charset="0"/>
              <a:ea typeface="ヒラギノ角ゴ Pro W3" charset="0"/>
              <a:cs typeface="Arial" panose="020B0604020202020204" pitchFamily="34" charset="0"/>
            </a:endParaRPr>
          </a:p>
          <a:p>
            <a:pPr>
              <a:buFont typeface="Arial" charset="0"/>
              <a:buChar char="•"/>
              <a:defRPr/>
            </a:pPr>
            <a:r>
              <a:rPr lang="en-US" sz="2800" dirty="0">
                <a:latin typeface="Arial" panose="020B0604020202020204" pitchFamily="34" charset="0"/>
                <a:ea typeface="ヒラギノ角ゴ Pro W3" charset="0"/>
                <a:cs typeface="Arial" panose="020B0604020202020204" pitchFamily="34" charset="0"/>
              </a:rPr>
              <a:t>Depending on the Insurance type, the order will either be transmitted to the HHS Team (Medicare and Hospice) or to our </a:t>
            </a:r>
            <a:r>
              <a:rPr lang="en-US" sz="2800" dirty="0" err="1">
                <a:latin typeface="Arial" panose="020B0604020202020204" pitchFamily="34" charset="0"/>
                <a:ea typeface="ヒラギノ角ゴ Pro W3" charset="0"/>
                <a:cs typeface="Arial" panose="020B0604020202020204" pitchFamily="34" charset="0"/>
              </a:rPr>
              <a:t>MedConnect</a:t>
            </a:r>
            <a:r>
              <a:rPr lang="en-US" sz="2800" dirty="0">
                <a:latin typeface="Arial" panose="020B0604020202020204" pitchFamily="34" charset="0"/>
                <a:ea typeface="ヒラギノ角ゴ Pro W3" charset="0"/>
                <a:cs typeface="Arial" panose="020B0604020202020204" pitchFamily="34" charset="0"/>
              </a:rPr>
              <a:t> Team (</a:t>
            </a:r>
            <a:r>
              <a:rPr lang="en-US" sz="2800" dirty="0" err="1">
                <a:latin typeface="Arial" panose="020B0604020202020204" pitchFamily="34" charset="0"/>
                <a:ea typeface="ヒラギノ角ゴ Pro W3" charset="0"/>
                <a:cs typeface="Arial" panose="020B0604020202020204" pitchFamily="34" charset="0"/>
              </a:rPr>
              <a:t>Commericial</a:t>
            </a:r>
            <a:r>
              <a:rPr lang="en-US" sz="2800" dirty="0">
                <a:latin typeface="Arial" panose="020B0604020202020204" pitchFamily="34" charset="0"/>
                <a:ea typeface="ヒラギノ角ゴ Pro W3" charset="0"/>
                <a:cs typeface="Arial" panose="020B0604020202020204" pitchFamily="34" charset="0"/>
              </a:rPr>
              <a:t> Payers.)</a:t>
            </a:r>
          </a:p>
          <a:p>
            <a:pPr lvl="1">
              <a:buFont typeface="Arial" charset="0"/>
              <a:buChar char="•"/>
              <a:defRPr/>
            </a:pPr>
            <a:r>
              <a:rPr lang="en-US" sz="2400" dirty="0">
                <a:latin typeface="Arial" panose="020B0604020202020204" pitchFamily="34" charset="0"/>
                <a:ea typeface="ヒラギノ角ゴ Pro W3" charset="0"/>
                <a:cs typeface="Arial" panose="020B0604020202020204" pitchFamily="34" charset="0"/>
              </a:rPr>
              <a:t>If you have an urgent commercial payer order, see your supervisors.</a:t>
            </a:r>
            <a:endParaRPr lang="en-US" sz="2400" dirty="0">
              <a:latin typeface="Arial" charset="0"/>
              <a:ea typeface="ヒラギノ角ゴ Pro W3" charset="0"/>
              <a:cs typeface="ヒラギノ角ゴ Pro W3" charset="0"/>
            </a:endParaRPr>
          </a:p>
          <a:p>
            <a:pPr>
              <a:buFont typeface="Arial" charset="0"/>
              <a:buChar char="•"/>
              <a:defRPr/>
            </a:pPr>
            <a:endParaRPr lang="en-US" sz="20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3777284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 calcmode="lin" valueType="num">
                                      <p:cBhvr additive="base">
                                        <p:cTn id="35"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72600" cy="1066800"/>
          </a:xfrm>
        </p:spPr>
        <p:txBody>
          <a:bodyPr/>
          <a:lstStyle/>
          <a:p>
            <a:pPr algn="l"/>
            <a:r>
              <a:rPr lang="en-US" sz="4000" b="1" dirty="0">
                <a:solidFill>
                  <a:schemeClr val="bg1"/>
                </a:solidFill>
                <a:latin typeface="Arial" panose="020B0604020202020204" pitchFamily="34" charset="0"/>
                <a:cs typeface="Arial" panose="020B0604020202020204" pitchFamily="34" charset="0"/>
              </a:rPr>
              <a:t>How long will it take to get my order?</a:t>
            </a:r>
            <a:endParaRPr lang="en-US" sz="4000" b="1" baseline="300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5</a:t>
            </a:fld>
            <a:endParaRPr lang="en-US" sz="1200" dirty="0">
              <a:solidFill>
                <a:srgbClr val="EE0000"/>
              </a:solidFill>
            </a:endParaRPr>
          </a:p>
        </p:txBody>
      </p:sp>
      <p:sp>
        <p:nvSpPr>
          <p:cNvPr id="4" name="Content Placeholder 2"/>
          <p:cNvSpPr>
            <a:spLocks noGrp="1"/>
          </p:cNvSpPr>
          <p:nvPr>
            <p:ph idx="1"/>
          </p:nvPr>
        </p:nvSpPr>
        <p:spPr>
          <a:xfrm>
            <a:off x="1" y="533400"/>
            <a:ext cx="8915400" cy="5334000"/>
          </a:xfrm>
        </p:spPr>
        <p:txBody>
          <a:bodyPr/>
          <a:lstStyle/>
          <a:p>
            <a:endParaRPr lang="en-US" altLang="en-US" sz="2400" dirty="0">
              <a:latin typeface="Arial" panose="020B0604020202020204" pitchFamily="34" charset="0"/>
              <a:cs typeface="Arial" panose="020B0604020202020204" pitchFamily="34" charset="0"/>
            </a:endParaRPr>
          </a:p>
          <a:p>
            <a:r>
              <a:rPr lang="en-US" altLang="en-US" sz="2400" b="1" u="sng" dirty="0">
                <a:latin typeface="Arial" panose="020B0604020202020204" pitchFamily="34" charset="0"/>
                <a:cs typeface="Arial" panose="020B0604020202020204" pitchFamily="34" charset="0"/>
              </a:rPr>
              <a:t>Medicare/ Hospice Patient Orders &amp; Car Stock orders </a:t>
            </a:r>
            <a:r>
              <a:rPr lang="en-US" altLang="en-US" sz="2400" dirty="0">
                <a:latin typeface="Arial" panose="020B0604020202020204" pitchFamily="34" charset="0"/>
                <a:cs typeface="Arial" panose="020B0604020202020204" pitchFamily="34" charset="0"/>
              </a:rPr>
              <a:t>will arrive in 1-2 business days.</a:t>
            </a:r>
            <a:endParaRPr lang="en-US" altLang="en-US" sz="2000" dirty="0">
              <a:latin typeface="Arial" panose="020B0604020202020204" pitchFamily="34" charset="0"/>
              <a:cs typeface="Arial" panose="020B0604020202020204" pitchFamily="34" charset="0"/>
            </a:endParaRPr>
          </a:p>
          <a:p>
            <a:pPr lvl="1"/>
            <a:r>
              <a:rPr lang="en-US" altLang="en-US" sz="2000" dirty="0">
                <a:latin typeface="Arial" panose="020B0604020202020204" pitchFamily="34" charset="0"/>
                <a:cs typeface="Arial" panose="020B0604020202020204" pitchFamily="34" charset="0"/>
              </a:rPr>
              <a:t>Place by 4pm EST to ensure next day delivery!</a:t>
            </a:r>
          </a:p>
          <a:p>
            <a:pPr lvl="1"/>
            <a:r>
              <a:rPr lang="en-US" altLang="en-US" sz="2000" dirty="0">
                <a:latin typeface="Arial" panose="020B0604020202020204" pitchFamily="34" charset="0"/>
                <a:cs typeface="Arial" panose="020B0604020202020204" pitchFamily="34" charset="0"/>
              </a:rPr>
              <a:t>Faster because insurance is not being billed by HHS.</a:t>
            </a:r>
          </a:p>
          <a:p>
            <a:pPr lvl="1"/>
            <a:r>
              <a:rPr lang="en-US" altLang="en-US" sz="2000" dirty="0">
                <a:latin typeface="Arial" panose="020B0604020202020204" pitchFamily="34" charset="0"/>
                <a:cs typeface="Arial" panose="020B0604020202020204" pitchFamily="34" charset="0"/>
              </a:rPr>
              <a:t>Formulary Controlled because your agency absorbs the cost. </a:t>
            </a:r>
          </a:p>
          <a:p>
            <a:r>
              <a:rPr lang="en-US" altLang="en-US" sz="2400" b="1" u="sng" dirty="0">
                <a:latin typeface="Arial" panose="020B0604020202020204" pitchFamily="34" charset="0"/>
                <a:cs typeface="Arial" panose="020B0604020202020204" pitchFamily="34" charset="0"/>
              </a:rPr>
              <a:t>Non-Medicare/Commercial Payer Patient Orders </a:t>
            </a:r>
            <a:r>
              <a:rPr lang="en-US" altLang="en-US" sz="2400" dirty="0">
                <a:latin typeface="Arial" panose="020B0604020202020204" pitchFamily="34" charset="0"/>
                <a:cs typeface="Arial" panose="020B0604020202020204" pitchFamily="34" charset="0"/>
              </a:rPr>
              <a:t>will be sent to over to our MedConnect Team for processing.  </a:t>
            </a:r>
          </a:p>
          <a:p>
            <a:pPr lvl="1"/>
            <a:r>
              <a:rPr lang="en-US" altLang="en-US" sz="2000" dirty="0">
                <a:latin typeface="Arial" panose="020B0604020202020204" pitchFamily="34" charset="0"/>
                <a:cs typeface="Arial" panose="020B0604020202020204" pitchFamily="34" charset="0"/>
              </a:rPr>
              <a:t>These orders will take could take on average 3-4 business days for delivery.</a:t>
            </a:r>
          </a:p>
          <a:p>
            <a:pPr lvl="1"/>
            <a:r>
              <a:rPr lang="en-US" altLang="en-US" sz="2000" dirty="0">
                <a:latin typeface="Arial" panose="020B0604020202020204" pitchFamily="34" charset="0"/>
                <a:cs typeface="Arial" panose="020B0604020202020204" pitchFamily="34" charset="0"/>
              </a:rPr>
              <a:t>Slower because we are billing the patient’s insurance and doing all the running around for you.</a:t>
            </a:r>
          </a:p>
          <a:p>
            <a:pPr lvl="1"/>
            <a:r>
              <a:rPr lang="en-US" altLang="en-US" sz="2000" dirty="0">
                <a:latin typeface="Arial" panose="020B0604020202020204" pitchFamily="34" charset="0"/>
                <a:cs typeface="Arial" panose="020B0604020202020204" pitchFamily="34" charset="0"/>
              </a:rPr>
              <a:t>Order whatever brand you feel best suits the clinical need!</a:t>
            </a:r>
          </a:p>
          <a:p>
            <a:pPr marL="457200" lvl="1" indent="0">
              <a:buNone/>
            </a:pP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30549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calcmode="lin" valueType="num">
                                      <p:cBhvr additive="base">
                                        <p:cTn id="29"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601200" cy="1066800"/>
          </a:xfrm>
        </p:spPr>
        <p:txBody>
          <a:bodyPr/>
          <a:lstStyle/>
          <a:p>
            <a:pPr algn="l"/>
            <a:r>
              <a:rPr lang="en-US" sz="4000" b="1" dirty="0">
                <a:solidFill>
                  <a:schemeClr val="bg1"/>
                </a:solidFill>
                <a:latin typeface="Arial" panose="020B0604020202020204" pitchFamily="34" charset="0"/>
                <a:cs typeface="Arial" panose="020B0604020202020204" pitchFamily="34" charset="0"/>
              </a:rPr>
              <a:t>MedConnect</a:t>
            </a:r>
            <a:r>
              <a:rPr lang="en-US" sz="4000" b="1" baseline="30000" dirty="0">
                <a:solidFill>
                  <a:schemeClr val="bg1"/>
                </a:solidFill>
                <a:latin typeface="Arial" panose="020B0604020202020204" pitchFamily="34" charset="0"/>
                <a:cs typeface="Arial" panose="020B0604020202020204" pitchFamily="34" charset="0"/>
              </a:rPr>
              <a:t>®</a:t>
            </a:r>
            <a:r>
              <a:rPr lang="en-US" sz="4000" b="1" dirty="0">
                <a:solidFill>
                  <a:schemeClr val="bg1"/>
                </a:solidFill>
                <a:latin typeface="Arial" panose="020B0604020202020204" pitchFamily="34" charset="0"/>
                <a:cs typeface="Arial" panose="020B0604020202020204" pitchFamily="34" charset="0"/>
              </a:rPr>
              <a:t> - Commercial Payers</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6</a:t>
            </a:fld>
            <a:endParaRPr lang="en-US" sz="1200" dirty="0">
              <a:solidFill>
                <a:srgbClr val="EE0000"/>
              </a:solidFill>
            </a:endParaRP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99" y="978984"/>
            <a:ext cx="8382000" cy="198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0"/>
          <p:cNvSpPr txBox="1">
            <a:spLocks/>
          </p:cNvSpPr>
          <p:nvPr/>
        </p:nvSpPr>
        <p:spPr bwMode="auto">
          <a:xfrm>
            <a:off x="152398" y="2966301"/>
            <a:ext cx="8572501" cy="312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defRPr sz="2800" b="1">
                <a:solidFill>
                  <a:schemeClr val="tx1"/>
                </a:solidFill>
                <a:latin typeface="Arial" charset="0"/>
                <a:ea typeface="ヒラギノ角ゴ Pro W3" charset="-128"/>
                <a:cs typeface="ヒラギノ角ゴ Pro W3" charset="-128"/>
              </a:defRPr>
            </a:lvl1pPr>
            <a:lvl2pPr marL="784225" indent="-301625">
              <a:defRPr sz="2800" b="1">
                <a:solidFill>
                  <a:srgbClr val="7F7F7F"/>
                </a:solidFill>
                <a:latin typeface="Arial" charset="0"/>
                <a:ea typeface="ヒラギノ角ゴ Pro W3" charset="-128"/>
                <a:cs typeface="Arial" charset="0"/>
              </a:defRPr>
            </a:lvl2pPr>
            <a:lvl3pPr marL="1208088" indent="-241300">
              <a:defRPr sz="2400" b="1">
                <a:solidFill>
                  <a:srgbClr val="7F7F7F"/>
                </a:solidFill>
                <a:latin typeface="Arial" charset="0"/>
                <a:ea typeface="ヒラギノ角ゴ Pro W3" charset="-128"/>
                <a:cs typeface="Arial" charset="0"/>
              </a:defRPr>
            </a:lvl3pPr>
            <a:lvl4pPr marL="1690688" indent="-241300">
              <a:defRPr sz="2000" b="1">
                <a:solidFill>
                  <a:srgbClr val="7F7F7F"/>
                </a:solidFill>
                <a:latin typeface="Arial" charset="0"/>
                <a:ea typeface="ヒラギノ角ゴ Pro W3" charset="-128"/>
                <a:cs typeface="Arial" charset="0"/>
              </a:defRPr>
            </a:lvl4pPr>
            <a:lvl5pPr marL="2174875" indent="-241300">
              <a:defRPr sz="2000" b="1">
                <a:solidFill>
                  <a:srgbClr val="7F7F7F"/>
                </a:solidFill>
                <a:latin typeface="Arial" charset="0"/>
                <a:ea typeface="ヒラギノ角ゴ Pro W3" charset="-128"/>
                <a:cs typeface="Arial" charset="0"/>
              </a:defRPr>
            </a:lvl5pPr>
            <a:lvl6pPr marL="26320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6pPr>
            <a:lvl7pPr marL="30892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7pPr>
            <a:lvl8pPr marL="35464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8pPr>
            <a:lvl9pPr marL="4003675" indent="-241300" eaLnBrk="0" fontAlgn="base" hangingPunct="0">
              <a:spcAft>
                <a:spcPct val="0"/>
              </a:spcAft>
              <a:buFont typeface="Arial" charset="0"/>
              <a:buChar char="»"/>
              <a:defRPr sz="2000" b="1">
                <a:solidFill>
                  <a:srgbClr val="7F7F7F"/>
                </a:solidFill>
                <a:latin typeface="Arial" charset="0"/>
                <a:ea typeface="ヒラギノ角ゴ Pro W3" charset="-128"/>
                <a:cs typeface="Arial" charset="0"/>
              </a:defRPr>
            </a:lvl9pPr>
          </a:lstStyle>
          <a:p>
            <a:pPr marL="0" lvl="0" indent="0"/>
            <a:r>
              <a:rPr lang="en-US" sz="1800" dirty="0">
                <a:latin typeface="Arial" panose="020B0604020202020204" pitchFamily="34" charset="0"/>
                <a:cs typeface="Arial" panose="020B0604020202020204" pitchFamily="34" charset="0"/>
              </a:rPr>
              <a:t>Follow-Up/Order Issue Communication:</a:t>
            </a:r>
          </a:p>
          <a:p>
            <a:pPr lvl="0">
              <a:buFont typeface="Arial" panose="020B0604020202020204" pitchFamily="34" charset="0"/>
              <a:buChar char="•"/>
            </a:pPr>
            <a:r>
              <a:rPr lang="en-US" sz="1800" b="0" dirty="0">
                <a:latin typeface="Arial" panose="020B0604020202020204" pitchFamily="34" charset="0"/>
                <a:cs typeface="Arial" panose="020B0604020202020204" pitchFamily="34" charset="0"/>
              </a:rPr>
              <a:t>The MedConnect team will send </a:t>
            </a:r>
            <a:r>
              <a:rPr lang="en-US" sz="1800" dirty="0">
                <a:latin typeface="Arial" panose="020B0604020202020204" pitchFamily="34" charset="0"/>
                <a:cs typeface="Arial" panose="020B0604020202020204" pitchFamily="34" charset="0"/>
              </a:rPr>
              <a:t>a daily encrypted email </a:t>
            </a:r>
            <a:r>
              <a:rPr lang="en-US" sz="1800" b="0" dirty="0">
                <a:latin typeface="Arial" panose="020B0604020202020204" pitchFamily="34" charset="0"/>
                <a:cs typeface="Arial" panose="020B0604020202020204" pitchFamily="34" charset="0"/>
              </a:rPr>
              <a:t>out to site champions on order status. Potential issues include, but are not limited to:</a:t>
            </a:r>
            <a:endParaRPr lang="en-US" sz="1800" b="0" dirty="0">
              <a:solidFill>
                <a:schemeClr val="tx1"/>
              </a:solidFill>
              <a:latin typeface="Arial" panose="020B0604020202020204" pitchFamily="34" charset="0"/>
              <a:cs typeface="Arial" panose="020B0604020202020204" pitchFamily="34" charset="0"/>
            </a:endParaRPr>
          </a:p>
          <a:p>
            <a:pPr marL="768350" lvl="1" indent="-285750">
              <a:buFont typeface="Courier New" panose="02070309020205020404" pitchFamily="49" charset="0"/>
              <a:buChar char="o"/>
            </a:pPr>
            <a:r>
              <a:rPr lang="en-US" sz="1800" b="0" dirty="0">
                <a:solidFill>
                  <a:schemeClr val="tx1"/>
                </a:solidFill>
                <a:latin typeface="Arial" panose="020B0604020202020204" pitchFamily="34" charset="0"/>
                <a:cs typeface="Arial" panose="020B0604020202020204" pitchFamily="34" charset="0"/>
              </a:rPr>
              <a:t>Insurance termination</a:t>
            </a:r>
          </a:p>
          <a:p>
            <a:pPr marL="768350" lvl="1" indent="-285750">
              <a:buFont typeface="Courier New" panose="02070309020205020404" pitchFamily="49" charset="0"/>
              <a:buChar char="o"/>
            </a:pPr>
            <a:r>
              <a:rPr lang="en-US" sz="1800" b="0" dirty="0">
                <a:solidFill>
                  <a:schemeClr val="tx1"/>
                </a:solidFill>
                <a:latin typeface="Arial" panose="020B0604020202020204" pitchFamily="34" charset="0"/>
                <a:cs typeface="Arial" panose="020B0604020202020204" pitchFamily="34" charset="0"/>
              </a:rPr>
              <a:t>Physician signature</a:t>
            </a:r>
          </a:p>
          <a:p>
            <a:pPr marL="768350" lvl="1" indent="-285750">
              <a:buFont typeface="Courier New" panose="02070309020205020404" pitchFamily="49" charset="0"/>
              <a:buChar char="o"/>
            </a:pPr>
            <a:r>
              <a:rPr lang="en-US" sz="1800" b="0" dirty="0">
                <a:solidFill>
                  <a:schemeClr val="tx1"/>
                </a:solidFill>
                <a:latin typeface="Arial" panose="020B0604020202020204" pitchFamily="34" charset="0"/>
                <a:cs typeface="Arial" panose="020B0604020202020204" pitchFamily="34" charset="0"/>
              </a:rPr>
              <a:t>Prior authorization</a:t>
            </a:r>
          </a:p>
          <a:p>
            <a:pPr marL="768350" lvl="1" indent="-285750">
              <a:buFont typeface="Courier New" panose="02070309020205020404" pitchFamily="49" charset="0"/>
              <a:buChar char="o"/>
            </a:pPr>
            <a:r>
              <a:rPr lang="en-US" sz="1800" b="0" dirty="0">
                <a:solidFill>
                  <a:schemeClr val="tx1"/>
                </a:solidFill>
                <a:latin typeface="Arial" panose="020B0604020202020204" pitchFamily="34" charset="0"/>
                <a:cs typeface="Arial" panose="020B0604020202020204" pitchFamily="34" charset="0"/>
              </a:rPr>
              <a:t>Items considered routine and not covered by insurance </a:t>
            </a:r>
          </a:p>
          <a:p>
            <a:pPr marL="0" lvl="0" indent="0"/>
            <a:r>
              <a:rPr lang="en-US" sz="1800" dirty="0">
                <a:latin typeface="Arial" panose="020B0604020202020204" pitchFamily="34" charset="0"/>
                <a:cs typeface="Arial" panose="020B0604020202020204" pitchFamily="34" charset="0"/>
              </a:rPr>
              <a:t>Questions?</a:t>
            </a:r>
          </a:p>
          <a:p>
            <a:pPr marL="285750" indent="-285750" fontAlgn="base">
              <a:spcBef>
                <a:spcPct val="0"/>
              </a:spcBef>
              <a:spcAft>
                <a:spcPts val="1200"/>
              </a:spcAft>
              <a:buFont typeface="Arial" panose="020B0604020202020204" pitchFamily="34" charset="0"/>
              <a:buChar char="•"/>
              <a:defRPr/>
            </a:pPr>
            <a:r>
              <a:rPr lang="en-US" altLang="en-US" sz="1800" b="0" dirty="0">
                <a:solidFill>
                  <a:srgbClr val="000000"/>
                </a:solidFill>
                <a:latin typeface="Arial" panose="020B0604020202020204" pitchFamily="34" charset="0"/>
                <a:ea typeface="MS PGothic" pitchFamily="34" charset="-128"/>
                <a:cs typeface="Arial" panose="020B0604020202020204" pitchFamily="34" charset="0"/>
              </a:rPr>
              <a:t>For questions regarding orders, please contact HHS Customer Service,</a:t>
            </a:r>
            <a:r>
              <a:rPr lang="en-US" altLang="en-US" sz="1800" dirty="0">
                <a:solidFill>
                  <a:srgbClr val="000000"/>
                </a:solidFill>
                <a:latin typeface="Arial" panose="020B0604020202020204" pitchFamily="34" charset="0"/>
                <a:ea typeface="MS PGothic" pitchFamily="34" charset="-128"/>
                <a:cs typeface="Arial" panose="020B0604020202020204" pitchFamily="34" charset="0"/>
              </a:rPr>
              <a:t> ask to speak to the Medconnect Team at </a:t>
            </a:r>
            <a:r>
              <a:rPr lang="en-US" sz="2000" dirty="0"/>
              <a:t>855-450-2507</a:t>
            </a:r>
            <a:r>
              <a:rPr lang="en-US" dirty="0"/>
              <a:t> </a:t>
            </a:r>
            <a:endParaRPr lang="en-US" altLang="en-US" sz="1800" dirty="0">
              <a:solidFill>
                <a:srgbClr val="000000"/>
              </a:solidFill>
              <a:latin typeface="Arial" panose="020B0604020202020204" pitchFamily="34" charset="0"/>
              <a:ea typeface="MS PGothic" pitchFamily="34" charset="-128"/>
              <a:cs typeface="Arial" panose="020B0604020202020204" pitchFamily="34" charset="0"/>
            </a:endParaRPr>
          </a:p>
          <a:p>
            <a:pPr marL="550862" lvl="1" indent="0"/>
            <a:endParaRPr lang="en-US" sz="1800" b="0" dirty="0">
              <a:solidFill>
                <a:schemeClr val="tx1"/>
              </a:solidFill>
              <a:latin typeface="Arial" panose="020B0604020202020204" pitchFamily="34" charset="0"/>
              <a:cs typeface="Arial" panose="020B0604020202020204" pitchFamily="34" charset="0"/>
            </a:endParaRPr>
          </a:p>
          <a:p>
            <a:pPr marL="550862" lvl="1" indent="0"/>
            <a:endParaRPr lang="en-US" sz="1800" b="0" dirty="0">
              <a:solidFill>
                <a:schemeClr val="tx1"/>
              </a:solidFill>
              <a:latin typeface="Arial" panose="020B0604020202020204" pitchFamily="34" charset="0"/>
              <a:cs typeface="Arial" panose="020B0604020202020204" pitchFamily="34" charset="0"/>
            </a:endParaRPr>
          </a:p>
          <a:p>
            <a:pPr marL="0" lvl="0" indent="0"/>
            <a:endParaRPr lang="en-US" sz="1400" b="0" dirty="0">
              <a:latin typeface="Arial" panose="020B0604020202020204" pitchFamily="34" charset="0"/>
              <a:cs typeface="Arial" panose="020B0604020202020204" pitchFamily="34" charset="0"/>
            </a:endParaRPr>
          </a:p>
          <a:p>
            <a:pPr marL="0" indent="0" fontAlgn="base">
              <a:spcBef>
                <a:spcPct val="0"/>
              </a:spcBef>
              <a:spcAft>
                <a:spcPts val="1200"/>
              </a:spcAft>
              <a:defRPr/>
            </a:pPr>
            <a:endParaRPr lang="en-US" altLang="en-US" sz="1800" dirty="0">
              <a:solidFill>
                <a:srgbClr val="00000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96312375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55C83D-28E4-4DC4-B367-EBB30DE0F916}"/>
              </a:ext>
            </a:extLst>
          </p:cNvPr>
          <p:cNvPicPr>
            <a:picLocks noChangeAspect="1"/>
          </p:cNvPicPr>
          <p:nvPr/>
        </p:nvPicPr>
        <p:blipFill>
          <a:blip r:embed="rId3"/>
          <a:stretch>
            <a:fillRect/>
          </a:stretch>
        </p:blipFill>
        <p:spPr>
          <a:xfrm>
            <a:off x="2133600" y="945534"/>
            <a:ext cx="4695825" cy="2886075"/>
          </a:xfrm>
          <a:prstGeom prst="rect">
            <a:avLst/>
          </a:prstGeom>
        </p:spPr>
      </p:pic>
      <p:sp>
        <p:nvSpPr>
          <p:cNvPr id="2" name="Title 1"/>
          <p:cNvSpPr>
            <a:spLocks noGrp="1"/>
          </p:cNvSpPr>
          <p:nvPr>
            <p:ph type="title"/>
          </p:nvPr>
        </p:nvSpPr>
        <p:spPr>
          <a:xfrm>
            <a:off x="0" y="0"/>
            <a:ext cx="8714295" cy="1127125"/>
          </a:xfrm>
        </p:spPr>
        <p:txBody>
          <a:bodyPr/>
          <a:lstStyle/>
          <a:p>
            <a:pPr algn="l"/>
            <a:r>
              <a:rPr lang="en-US" b="1" dirty="0">
                <a:solidFill>
                  <a:schemeClr val="bg1"/>
                </a:solidFill>
                <a:latin typeface="Arial" panose="020B0604020202020204" pitchFamily="34" charset="0"/>
                <a:cs typeface="Arial" panose="020B0604020202020204" pitchFamily="34" charset="0"/>
              </a:rPr>
              <a:t>The </a:t>
            </a:r>
            <a:r>
              <a:rPr lang="en-US" b="1" i="1" dirty="0">
                <a:solidFill>
                  <a:schemeClr val="bg1"/>
                </a:solidFill>
                <a:latin typeface="Arial" panose="020B0604020202020204" pitchFamily="34" charset="0"/>
                <a:cs typeface="Arial" panose="020B0604020202020204" pitchFamily="34" charset="0"/>
              </a:rPr>
              <a:t>Mobile Supply Closet</a:t>
            </a:r>
            <a:r>
              <a:rPr lang="en-US" sz="4000" b="1" baseline="30000" dirty="0">
                <a:solidFill>
                  <a:schemeClr val="bg1"/>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7</a:t>
            </a:fld>
            <a:endParaRPr lang="en-US" sz="1200" dirty="0">
              <a:solidFill>
                <a:srgbClr val="EE0000"/>
              </a:solidFill>
            </a:endParaRPr>
          </a:p>
        </p:txBody>
      </p:sp>
      <p:sp>
        <p:nvSpPr>
          <p:cNvPr id="9" name="TextBox 8"/>
          <p:cNvSpPr txBox="1"/>
          <p:nvPr/>
        </p:nvSpPr>
        <p:spPr>
          <a:xfrm>
            <a:off x="61274" y="3844965"/>
            <a:ext cx="9095295" cy="249299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On demand supplies for new admissions &amp; emergency needs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Discipline specific and amended as needed.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Can be ordered pre-assembled for new employees.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Items will be shipped directly to Clinician’s homes using their HCHB device for patient specific items and our Mobile App for Routine items (gloves, hand sanitizer, etc.)</a:t>
            </a:r>
          </a:p>
          <a:p>
            <a:endParaRPr lang="en-US" dirty="0"/>
          </a:p>
          <a:p>
            <a:endParaRPr lang="en-US" dirty="0"/>
          </a:p>
        </p:txBody>
      </p:sp>
    </p:spTree>
    <p:extLst>
      <p:ext uri="{BB962C8B-B14F-4D97-AF65-F5344CB8AC3E}">
        <p14:creationId xmlns:p14="http://schemas.microsoft.com/office/powerpoint/2010/main" val="127774847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448799" cy="914401"/>
          </a:xfrm>
        </p:spPr>
        <p:txBody>
          <a:bodyPr/>
          <a:lstStyle/>
          <a:p>
            <a:pPr algn="l"/>
            <a:r>
              <a:rPr lang="en-US" sz="4000" b="1" i="1" dirty="0">
                <a:solidFill>
                  <a:schemeClr val="bg1"/>
                </a:solidFill>
                <a:latin typeface="Arial" panose="020B0604020202020204" pitchFamily="34" charset="0"/>
                <a:cs typeface="Arial" panose="020B0604020202020204" pitchFamily="34" charset="0"/>
              </a:rPr>
              <a:t>Mobile Supply Closet</a:t>
            </a:r>
            <a:r>
              <a:rPr lang="en-US" sz="2400" b="1" i="1" baseline="30000" dirty="0">
                <a:solidFill>
                  <a:schemeClr val="bg1"/>
                </a:solidFill>
                <a:latin typeface="Arial" panose="020B0604020202020204" pitchFamily="34" charset="0"/>
                <a:cs typeface="Arial" panose="020B0604020202020204" pitchFamily="34" charset="0"/>
              </a:rPr>
              <a:t>®</a:t>
            </a:r>
            <a:r>
              <a:rPr lang="en-US" sz="4000" b="1" dirty="0">
                <a:solidFill>
                  <a:schemeClr val="bg1"/>
                </a:solidFill>
                <a:latin typeface="Arial" panose="020B0604020202020204" pitchFamily="34" charset="0"/>
                <a:cs typeface="Arial" panose="020B0604020202020204" pitchFamily="34" charset="0"/>
              </a:rPr>
              <a:t> “Dos &amp;Don’ts”</a:t>
            </a:r>
            <a:endParaRPr lang="en-US" sz="4000" b="1" baseline="300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8</a:t>
            </a:fld>
            <a:endParaRPr lang="en-US" sz="1200" dirty="0">
              <a:solidFill>
                <a:srgbClr val="EE0000"/>
              </a:solidFill>
            </a:endParaRP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3581400"/>
            <a:ext cx="3809998" cy="212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80949" y="1624786"/>
            <a:ext cx="4138651" cy="3293209"/>
          </a:xfrm>
          <a:prstGeom prst="rect">
            <a:avLst/>
          </a:prstGeom>
        </p:spPr>
        <p:txBody>
          <a:bodyPr wrap="square">
            <a:spAutoFit/>
          </a:bodyPr>
          <a:lstStyle/>
          <a:p>
            <a:r>
              <a:rPr lang="en-US" sz="2800" u="sng" dirty="0">
                <a:latin typeface="Arial" panose="020B0604020202020204" pitchFamily="34" charset="0"/>
                <a:cs typeface="Arial" panose="020B0604020202020204" pitchFamily="34" charset="0"/>
              </a:rPr>
              <a:t>Do!</a:t>
            </a:r>
            <a:endParaRPr lang="en-US"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 for new admissions &amp; emergent needs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Replenish at least once per week or as needed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Attribute Non-Routine/patient-specific supplies to patients as they are used and replenished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Leave minimal supplies to get the patient by until the first order arrives.</a:t>
            </a:r>
          </a:p>
        </p:txBody>
      </p:sp>
      <p:sp>
        <p:nvSpPr>
          <p:cNvPr id="11" name="Rectangle 10"/>
          <p:cNvSpPr/>
          <p:nvPr/>
        </p:nvSpPr>
        <p:spPr>
          <a:xfrm>
            <a:off x="4572000" y="1624786"/>
            <a:ext cx="4684177" cy="2739211"/>
          </a:xfrm>
          <a:prstGeom prst="rect">
            <a:avLst/>
          </a:prstGeom>
        </p:spPr>
        <p:txBody>
          <a:bodyPr wrap="square">
            <a:spAutoFit/>
          </a:bodyPr>
          <a:lstStyle/>
          <a:p>
            <a:r>
              <a:rPr lang="en-US" sz="2800" u="sng" dirty="0">
                <a:latin typeface="Arial" panose="020B0604020202020204" pitchFamily="34" charset="0"/>
                <a:cs typeface="Arial" panose="020B0604020202020204" pitchFamily="34" charset="0"/>
              </a:rPr>
              <a:t>Don’t!</a:t>
            </a:r>
            <a:endParaRPr lang="en-US"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Supply patients entirely out of your Mobile Supply Closet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Wait until the last minute to replenish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Don’t deplete your stock for a singular patient.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8624274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02C6A9-317C-4BA3-A7CE-3302269EA3E0}"/>
              </a:ext>
            </a:extLst>
          </p:cNvPr>
          <p:cNvPicPr>
            <a:picLocks noChangeAspect="1"/>
          </p:cNvPicPr>
          <p:nvPr/>
        </p:nvPicPr>
        <p:blipFill>
          <a:blip r:embed="rId3"/>
          <a:stretch>
            <a:fillRect/>
          </a:stretch>
        </p:blipFill>
        <p:spPr>
          <a:xfrm>
            <a:off x="0" y="875588"/>
            <a:ext cx="9144000" cy="3446039"/>
          </a:xfrm>
          <a:prstGeom prst="rect">
            <a:avLst/>
          </a:prstGeom>
        </p:spPr>
      </p:pic>
      <p:sp>
        <p:nvSpPr>
          <p:cNvPr id="2" name="Title 1"/>
          <p:cNvSpPr>
            <a:spLocks noGrp="1"/>
          </p:cNvSpPr>
          <p:nvPr>
            <p:ph type="title"/>
          </p:nvPr>
        </p:nvSpPr>
        <p:spPr>
          <a:xfrm>
            <a:off x="0" y="76200"/>
            <a:ext cx="8763000" cy="1219200"/>
          </a:xfrm>
        </p:spPr>
        <p:txBody>
          <a:bodyPr/>
          <a:lstStyle/>
          <a:p>
            <a:pPr algn="l"/>
            <a:r>
              <a:rPr lang="en-US" sz="4000" b="1" dirty="0">
                <a:solidFill>
                  <a:schemeClr val="bg1"/>
                </a:solidFill>
                <a:latin typeface="Arial" panose="020B0604020202020204" pitchFamily="34" charset="0"/>
                <a:cs typeface="Arial" panose="020B0604020202020204" pitchFamily="34" charset="0"/>
              </a:rPr>
              <a:t>Your </a:t>
            </a:r>
            <a:r>
              <a:rPr lang="en-US" sz="4000" b="1" i="1" dirty="0">
                <a:solidFill>
                  <a:schemeClr val="bg1"/>
                </a:solidFill>
                <a:latin typeface="Arial" panose="020B0604020202020204" pitchFamily="34" charset="0"/>
                <a:cs typeface="Arial" panose="020B0604020202020204" pitchFamily="34" charset="0"/>
              </a:rPr>
              <a:t>Mobile Supply Closet</a:t>
            </a:r>
            <a:r>
              <a:rPr lang="en-US" sz="4000" b="1" i="1" baseline="30000" dirty="0">
                <a:solidFill>
                  <a:schemeClr val="bg1"/>
                </a:solidFill>
                <a:latin typeface="Arial" panose="020B0604020202020204" pitchFamily="34" charset="0"/>
                <a:cs typeface="Arial" panose="020B0604020202020204" pitchFamily="34" charset="0"/>
              </a:rPr>
              <a:t>®</a:t>
            </a:r>
            <a:r>
              <a:rPr lang="en-US" sz="4000" b="1" dirty="0">
                <a:solidFill>
                  <a:schemeClr val="bg1"/>
                </a:solidFill>
                <a:latin typeface="Arial" panose="020B0604020202020204" pitchFamily="34" charset="0"/>
                <a:cs typeface="Arial" panose="020B0604020202020204" pitchFamily="34" charset="0"/>
              </a:rPr>
              <a:t> Form</a:t>
            </a:r>
            <a:endParaRPr lang="en-US" sz="4000" b="1" baseline="300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a:xfrm>
            <a:off x="186459" y="6324600"/>
            <a:ext cx="42631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335ACB-2782-457A-B476-D6FF01D47187}" type="slidenum">
              <a:rPr lang="en-US" sz="1200" smtClean="0">
                <a:solidFill>
                  <a:srgbClr val="EE0000"/>
                </a:solidFill>
              </a:rPr>
              <a:pPr eaLnBrk="1" hangingPunct="1"/>
              <a:t>9</a:t>
            </a:fld>
            <a:endParaRPr lang="en-US" sz="1200" dirty="0">
              <a:solidFill>
                <a:srgbClr val="EE0000"/>
              </a:solidFill>
            </a:endParaRPr>
          </a:p>
        </p:txBody>
      </p:sp>
      <p:pic>
        <p:nvPicPr>
          <p:cNvPr id="7" name="Picture 6"/>
          <p:cNvPicPr>
            <a:picLocks noChangeAspect="1"/>
          </p:cNvPicPr>
          <p:nvPr/>
        </p:nvPicPr>
        <p:blipFill>
          <a:blip r:embed="rId4"/>
          <a:stretch>
            <a:fillRect/>
          </a:stretch>
        </p:blipFill>
        <p:spPr>
          <a:xfrm>
            <a:off x="990600" y="4506454"/>
            <a:ext cx="7962900" cy="1190625"/>
          </a:xfrm>
          <a:prstGeom prst="rect">
            <a:avLst/>
          </a:prstGeom>
          <a:ln w="25400">
            <a:solidFill>
              <a:srgbClr val="C00000"/>
            </a:solidFill>
          </a:ln>
        </p:spPr>
      </p:pic>
      <p:sp>
        <p:nvSpPr>
          <p:cNvPr id="8" name="Arrow: Right 7">
            <a:extLst>
              <a:ext uri="{FF2B5EF4-FFF2-40B4-BE49-F238E27FC236}">
                <a16:creationId xmlns:a16="http://schemas.microsoft.com/office/drawing/2014/main" id="{D289836B-F3CA-4A89-BFF6-63066F155335}"/>
              </a:ext>
            </a:extLst>
          </p:cNvPr>
          <p:cNvSpPr/>
          <p:nvPr/>
        </p:nvSpPr>
        <p:spPr>
          <a:xfrm>
            <a:off x="762000" y="842147"/>
            <a:ext cx="2590800" cy="1596253"/>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Order on the </a:t>
            </a:r>
            <a:r>
              <a:rPr lang="en-US" sz="2800" b="1" dirty="0">
                <a:latin typeface="Arial" panose="020B0604020202020204" pitchFamily="34" charset="0"/>
                <a:cs typeface="Arial" panose="020B0604020202020204" pitchFamily="34" charset="0"/>
              </a:rPr>
              <a:t>App!!</a:t>
            </a:r>
            <a:endParaRPr lang="en-US" sz="2000" b="1" dirty="0">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B539784C-9A76-4FD5-81B2-7DB84DE731D6}"/>
              </a:ext>
            </a:extLst>
          </p:cNvPr>
          <p:cNvSpPr/>
          <p:nvPr/>
        </p:nvSpPr>
        <p:spPr>
          <a:xfrm flipH="1">
            <a:off x="5791200" y="3068872"/>
            <a:ext cx="2971800" cy="1455503"/>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HCHB</a:t>
            </a:r>
            <a:r>
              <a:rPr lang="en-US" sz="2000" dirty="0">
                <a:latin typeface="Arial" panose="020B0604020202020204" pitchFamily="34" charset="0"/>
                <a:cs typeface="Arial" panose="020B0604020202020204" pitchFamily="34" charset="0"/>
              </a:rPr>
              <a:t>: Ship to Agent!</a:t>
            </a:r>
          </a:p>
        </p:txBody>
      </p:sp>
      <p:pic>
        <p:nvPicPr>
          <p:cNvPr id="10" name="Picture 9">
            <a:extLst>
              <a:ext uri="{FF2B5EF4-FFF2-40B4-BE49-F238E27FC236}">
                <a16:creationId xmlns:a16="http://schemas.microsoft.com/office/drawing/2014/main" id="{2BFF9565-778C-4DD9-B13D-1AE269C991E1}"/>
              </a:ext>
            </a:extLst>
          </p:cNvPr>
          <p:cNvPicPr>
            <a:picLocks noChangeAspect="1"/>
          </p:cNvPicPr>
          <p:nvPr/>
        </p:nvPicPr>
        <p:blipFill>
          <a:blip r:embed="rId5"/>
          <a:stretch>
            <a:fillRect/>
          </a:stretch>
        </p:blipFill>
        <p:spPr>
          <a:xfrm>
            <a:off x="0" y="3068872"/>
            <a:ext cx="3989109" cy="1685261"/>
          </a:xfrm>
          <a:prstGeom prst="rect">
            <a:avLst/>
          </a:prstGeom>
        </p:spPr>
      </p:pic>
    </p:spTree>
    <p:extLst>
      <p:ext uri="{BB962C8B-B14F-4D97-AF65-F5344CB8AC3E}">
        <p14:creationId xmlns:p14="http://schemas.microsoft.com/office/powerpoint/2010/main" val="67787118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11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800" dirty="0">
            <a:latin typeface="Arial" panose="020B0604020202020204" pitchFamily="34" charset="0"/>
            <a:cs typeface="Arial" panose="020B0604020202020204" pitchFamily="34" charset="0"/>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ardinal Health Publishing Document" ma:contentTypeID="0x0101007A687A12E7444D8F92DC4C985CC017F4000CF54B370A51264B858FDB48DB0AE53C" ma:contentTypeVersion="15" ma:contentTypeDescription="Content Type for cardinal Publishing document Libraries" ma:contentTypeScope="" ma:versionID="e39d94bda23c6e86069dc2d7f7a02038">
  <xsd:schema xmlns:xsd="http://www.w3.org/2001/XMLSchema" xmlns:xs="http://www.w3.org/2001/XMLSchema" xmlns:p="http://schemas.microsoft.com/office/2006/metadata/properties" xmlns:ns1="http://schemas.microsoft.com/sharepoint/v3" xmlns:ns3="5787c24b-2f8d-4c8f-bec1-c9375971f707" targetNamespace="http://schemas.microsoft.com/office/2006/metadata/properties" ma:root="true" ma:fieldsID="3ff45a5dfbce151e2add379c0067b675" ns1:_="" ns3:_="">
    <xsd:import namespace="http://schemas.microsoft.com/sharepoint/v3"/>
    <xsd:import namespace="5787c24b-2f8d-4c8f-bec1-c9375971f707"/>
    <xsd:element name="properties">
      <xsd:complexType>
        <xsd:sequence>
          <xsd:element name="documentManagement">
            <xsd:complexType>
              <xsd:all>
                <xsd:element ref="ns1:Abstract" minOccurs="0"/>
                <xsd:element ref="ns1:PublishingStartDate" minOccurs="0"/>
                <xsd:element ref="ns1:PublishingExpirationDate" minOccurs="0"/>
                <xsd:element ref="ns1:PublishingContact" minOccurs="0"/>
                <xsd:element ref="ns1:ContentSource" minOccurs="0"/>
                <xsd:element ref="ns1:ContentTopics" minOccurs="0"/>
                <xsd:element ref="ns1:DataClassification" minOccurs="0"/>
                <xsd:element ref="ns1:AlternateURL" minOccurs="0"/>
                <xsd:element ref="ns1:DocumentCategory" minOccurs="0"/>
                <xsd:element ref="ns1:LastReviewedDate"/>
                <xsd:element ref="ns3:Display_x0020_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bstract" ma:index="8" nillable="true" ma:displayName="Abstract" ma:description="" ma:internalName="Abstract">
      <xsd:simpleType>
        <xsd:restriction base="dms:Note">
          <xsd:maxLength value="255"/>
        </xsd:restriction>
      </xsd:simpleType>
    </xsd:element>
    <xsd:element name="PublishingStartDate" ma:index="9" nillable="true" ma:displayName="Scheduling Start Date" ma:description="" ma:internalName="PublishingStartDate">
      <xsd:simpleType>
        <xsd:restriction base="dms:Unknown"/>
      </xsd:simpleType>
    </xsd:element>
    <xsd:element name="PublishingExpirationDate" ma:index="10" nillable="true" ma:displayName="Scheduling End Date" ma:description="" ma:internalName="PublishingExpirationDate">
      <xsd:simpleType>
        <xsd:restriction base="dms:Unknown"/>
      </xsd:simpleType>
    </xsd:element>
    <xsd:element name="PublishingContact" ma:index="11" nillable="true" ma:displayName="Contact" ma:description="" ma:list="UserInfo" ma:internalName="PublishingContact"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Source" ma:index="12" nillable="true" ma:displayName="Content Source" ma:description="" ma:internalName="ContentSource" ma:readOnly="false">
      <xsd:simpleType>
        <xsd:restriction base="dms:Text"/>
      </xsd:simpleType>
    </xsd:element>
    <xsd:element name="ContentTopics" ma:index="13" nillable="true" ma:displayName="Content Topics" ma:default="Enter Choice #1" ma:hidden="true" ma:internalName="ContentTopics" ma:readOnly="false">
      <xsd:complexType>
        <xsd:complexContent>
          <xsd:extension base="dms:MultiChoice">
            <xsd:sequence>
              <xsd:element name="Value" maxOccurs="unbounded" minOccurs="0" nillable="true">
                <xsd:simpleType>
                  <xsd:restriction base="dms:Choice">
                    <xsd:enumeration value="Enter Choice #1"/>
                    <xsd:enumeration value="Enter Choice #2"/>
                    <xsd:enumeration value="Enter Choice #3"/>
                  </xsd:restriction>
                </xsd:simpleType>
              </xsd:element>
            </xsd:sequence>
          </xsd:extension>
        </xsd:complexContent>
      </xsd:complexType>
    </xsd:element>
    <xsd:element name="DataClassification" ma:index="15" nillable="true" ma:displayName="Data Classification" ma:default="Public" ma:description="Enter the appropriate Cardinal Health data classification. NOTE: Documents classified as Cardinal Health Private should not be published on myCardinalHealth." ma:hidden="true" ma:internalName="DataClassification" ma:readOnly="false">
      <xsd:simpleType>
        <xsd:restriction base="dms:Choice">
          <xsd:enumeration value="Public"/>
          <xsd:enumeration value="Cardinal Health Public"/>
          <xsd:enumeration value="Cardinal Health Private"/>
          <xsd:enumeration value="Cardinal Health Confidential"/>
        </xsd:restriction>
      </xsd:simpleType>
    </xsd:element>
    <xsd:element name="AlternateURL" ma:index="16" nillable="true" ma:displayName="Alternate URL" ma:description="" ma:format="Hyperlink" ma:internalName="AlternateURL">
      <xsd:complexType>
        <xsd:complexContent>
          <xsd:extension base="dms:URL">
            <xsd:sequence>
              <xsd:element name="Url" type="dms:ValidUrl" minOccurs="0" nillable="true"/>
              <xsd:element name="Description" type="xsd:string" nillable="true"/>
            </xsd:sequence>
          </xsd:extension>
        </xsd:complexContent>
      </xsd:complexType>
    </xsd:element>
    <xsd:element name="DocumentCategory" ma:index="17" nillable="true" ma:displayName="Category" ma:description="" ma:internalName="DocumentCategory">
      <xsd:simpleType>
        <xsd:restriction base="dms:Text"/>
      </xsd:simpleType>
    </xsd:element>
    <xsd:element name="LastReviewedDate" ma:index="18" ma:displayName="Last Reviewed Date" ma:default="[today]" ma:description="This field holds the Last Reviewed Date" ma:format="DateTime" ma:hidden="true" ma:internalName="LastReviewed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787c24b-2f8d-4c8f-bec1-c9375971f707" elementFormDefault="qualified">
    <xsd:import namespace="http://schemas.microsoft.com/office/2006/documentManagement/types"/>
    <xsd:import namespace="http://schemas.microsoft.com/office/infopath/2007/PartnerControls"/>
    <xsd:element name="Display_x0020_Order" ma:index="19" nillable="true" ma:displayName="Display Order" ma:decimals="0" ma:internalName="Display_x0020_Order">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bstract xmlns="http://schemas.microsoft.com/sharepoint/v3" xsi:nil="true"/>
    <LastReviewedDate xmlns="http://schemas.microsoft.com/sharepoint/v3">2015-01-05T13:52:57+00:00</LastReviewedDate>
    <ContentSource xmlns="http://schemas.microsoft.com/sharepoint/v3" xsi:nil="true"/>
    <AlternateURL xmlns="http://schemas.microsoft.com/sharepoint/v3">
      <Url xsi:nil="true"/>
      <Description xsi:nil="true"/>
    </AlternateURL>
    <DocumentCategory xmlns="http://schemas.microsoft.com/sharepoint/v3">PowerPoint presentations</DocumentCategory>
    <DataClassification xmlns="http://schemas.microsoft.com/sharepoint/v3">Public</DataClassification>
    <PublishingExpirationDate xmlns="http://schemas.microsoft.com/sharepoint/v3" xsi:nil="true"/>
    <PublishingStartDate xmlns="http://schemas.microsoft.com/sharepoint/v3" xsi:nil="true"/>
    <PublishingContact xmlns="http://schemas.microsoft.com/sharepoint/v3">
      <UserInfo>
        <DisplayName/>
        <AccountId xsi:nil="true"/>
        <AccountType/>
      </UserInfo>
    </PublishingContact>
    <ContentTopics xmlns="http://schemas.microsoft.com/sharepoint/v3">
      <Value>Enter Choice #1</Value>
    </ContentTopics>
    <Display_x0020_Order xmlns="5787c24b-2f8d-4c8f-bec1-c9375971f707" xsi:nil="true"/>
  </documentManagement>
</p:properties>
</file>

<file path=customXml/itemProps1.xml><?xml version="1.0" encoding="utf-8"?>
<ds:datastoreItem xmlns:ds="http://schemas.openxmlformats.org/officeDocument/2006/customXml" ds:itemID="{8852CEEA-D1AA-48CD-84D1-A2B5B5D1A734}">
  <ds:schemaRefs>
    <ds:schemaRef ds:uri="http://schemas.microsoft.com/sharepoint/v3/contenttype/forms"/>
  </ds:schemaRefs>
</ds:datastoreItem>
</file>

<file path=customXml/itemProps2.xml><?xml version="1.0" encoding="utf-8"?>
<ds:datastoreItem xmlns:ds="http://schemas.openxmlformats.org/officeDocument/2006/customXml" ds:itemID="{20B43D65-B5A8-4192-ACFA-E634259B9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787c24b-2f8d-4c8f-bec1-c9375971f7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E5B78B-A9CC-4D70-ABDF-B4A2F41BC065}">
  <ds:schemaRefs>
    <ds:schemaRef ds:uri="http://www.w3.org/XML/1998/namespace"/>
    <ds:schemaRef ds:uri="5787c24b-2f8d-4c8f-bec1-c9375971f707"/>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purl.org/dc/elements/1.1/"/>
    <ds:schemaRef ds:uri="http://schemas.microsoft.com/sharepoint/v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21799</TotalTime>
  <Words>2319</Words>
  <Application>Microsoft Office PowerPoint</Application>
  <PresentationFormat>On-screen Show (4:3)</PresentationFormat>
  <Paragraphs>272</Paragraphs>
  <Slides>33</Slides>
  <Notes>17</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33</vt:i4>
      </vt:variant>
    </vt:vector>
  </HeadingPairs>
  <TitlesOfParts>
    <vt:vector size="53" baseType="lpstr">
      <vt:lpstr>MS PGothic</vt:lpstr>
      <vt:lpstr>MS PGothic</vt:lpstr>
      <vt:lpstr>35 Helvetica Thin</vt:lpstr>
      <vt:lpstr>Arial</vt:lpstr>
      <vt:lpstr>Calibri</vt:lpstr>
      <vt:lpstr>Courier New</vt:lpstr>
      <vt:lpstr>Myriad Pro Light</vt:lpstr>
      <vt:lpstr>Myriad Web Pro</vt:lpstr>
      <vt:lpstr>Tahoma</vt:lpstr>
      <vt:lpstr>ヒラギノ角ゴ Pro W3</vt:lpstr>
      <vt:lpstr>11_Custom Design</vt:lpstr>
      <vt:lpstr>Custom Design</vt:lpstr>
      <vt:lpstr>1_Custom Design</vt:lpstr>
      <vt:lpstr>2_Custom Design</vt:lpstr>
      <vt:lpstr>3_Custom Design</vt:lpstr>
      <vt:lpstr>4_Custom Design</vt:lpstr>
      <vt:lpstr>5_Custom Design</vt:lpstr>
      <vt:lpstr>6_Custom Design</vt:lpstr>
      <vt:lpstr>7_Custom Design</vt:lpstr>
      <vt:lpstr>Office Theme</vt:lpstr>
      <vt:lpstr>PowerPoint Presentation</vt:lpstr>
      <vt:lpstr>Order Processing Hours of Operation</vt:lpstr>
      <vt:lpstr>Patient Direct Orders</vt:lpstr>
      <vt:lpstr>Patient Direct Ordering Key Points</vt:lpstr>
      <vt:lpstr>How long will it take to get my order?</vt:lpstr>
      <vt:lpstr>MedConnect® - Commercial Payers</vt:lpstr>
      <vt:lpstr>The Mobile Supply Closet®</vt:lpstr>
      <vt:lpstr>Mobile Supply Closet® “Dos &amp;Don’ts”</vt:lpstr>
      <vt:lpstr>Your Mobile Supply Closet® Form</vt:lpstr>
      <vt:lpstr>Mobile Supply Closet Replenishment</vt:lpstr>
      <vt:lpstr>Logging into the Mobile App</vt:lpstr>
      <vt:lpstr>Mobile App Ordering</vt:lpstr>
      <vt:lpstr>Mobile App Features – Patient History!</vt:lpstr>
      <vt:lpstr>Clinical Support – Desktop version only!</vt:lpstr>
      <vt:lpstr>MedConnect® - Patient Discharge</vt:lpstr>
      <vt:lpstr>Final Thoughts</vt:lpstr>
      <vt:lpstr>Next Steps</vt:lpstr>
      <vt:lpstr>Leadership Roundtable</vt:lpstr>
      <vt:lpstr>Supervisor Roundtable Discussion</vt:lpstr>
      <vt:lpstr>Program Changes/Notes</vt:lpstr>
      <vt:lpstr>New Employee Kits *Ohio Living HR Team</vt:lpstr>
      <vt:lpstr>Online Access for Supervisors</vt:lpstr>
      <vt:lpstr>Placing Orders via Website</vt:lpstr>
      <vt:lpstr>Patient Selection &amp; Order History</vt:lpstr>
      <vt:lpstr>New Patient Additions (just in case!)</vt:lpstr>
      <vt:lpstr>Choose the Supply</vt:lpstr>
      <vt:lpstr>Your Order Cart</vt:lpstr>
      <vt:lpstr>Reporting Options</vt:lpstr>
      <vt:lpstr>Mobile Supply Closet Approvals</vt:lpstr>
      <vt:lpstr>Supervisory Order Approvals Via the Web</vt:lpstr>
      <vt:lpstr>PowerPoint Presentation</vt:lpstr>
      <vt:lpstr>PowerPoint Presentation</vt:lpstr>
      <vt:lpstr>PowerPoint Presentation</vt:lpstr>
    </vt:vector>
  </TitlesOfParts>
  <Company>Cardinal Health (EIT Installation)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Two-line title set in 42pt Arial bold is placed here.</dc:title>
  <dc:creator>Takieddine, Nayla</dc:creator>
  <cp:lastModifiedBy>Belinda Jones</cp:lastModifiedBy>
  <cp:revision>437</cp:revision>
  <cp:lastPrinted>2018-12-07T20:03:13Z</cp:lastPrinted>
  <dcterms:created xsi:type="dcterms:W3CDTF">2014-12-02T18:26:53Z</dcterms:created>
  <dcterms:modified xsi:type="dcterms:W3CDTF">2018-12-14T15:19:36Z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0x0101007A687A12E7444D8F92DC4C985CC017F4000CF54B370A51264B858FDB48DB0AE53C</vt:lpwstr>
  </property>
</Properties>
</file>