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3"/>
  </p:sldMasterIdLst>
  <p:notesMasterIdLst>
    <p:notesMasterId r:id="rId6"/>
  </p:notesMasterIdLst>
  <p:handoutMasterIdLst>
    <p:handoutMasterId r:id="rId7"/>
  </p:handoutMasterIdLst>
  <p:sldIdLst>
    <p:sldId id="256" r:id="rId4"/>
    <p:sldId id="257" r:id="rId5"/>
  </p:sldIdLst>
  <p:sldSz cx="12192000" cy="6858000"/>
  <p:notesSz cx="6858000" cy="9144000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98" autoAdjust="0"/>
    <p:restoredTop sz="94660"/>
  </p:normalViewPr>
  <p:slideViewPr>
    <p:cSldViewPr snapToGrid="0">
      <p:cViewPr varScale="1">
        <p:scale>
          <a:sx n="85" d="100"/>
          <a:sy n="85" d="100"/>
        </p:scale>
        <p:origin x="450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1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D5DD763-32A1-495B-9D4B-927A7A7DD5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84D74B-A644-45CF-9B4B-3C8BFE904AF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FA7BF-CD0A-4FF1-A9B4-05B4218F8AA1}" type="datetime1">
              <a:rPr lang="en-GB" smtClean="0"/>
              <a:t>22/02/2021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6A7F3D-6F4C-4517-BD73-2207B2ECA0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79518C-018A-4414-9BB1-5D4893735EE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186A8-AB4D-405D-AF4D-FF1F76D7AE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877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1AC53-4E9D-41F8-A3DC-208E2E790A6E}" type="datetime1">
              <a:rPr lang="en-GB" noProof="0" smtClean="0"/>
              <a:pPr/>
              <a:t>22/02/2021</a:t>
            </a:fld>
            <a:endParaRPr lang="en-GB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B8C2C2-82A5-48E5-BCA6-176BC37557BC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8830106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8C2C2-82A5-48E5-BCA6-176BC37557B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717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>
            <a:extLst>
              <a:ext uri="{FF2B5EF4-FFF2-40B4-BE49-F238E27FC236}">
                <a16:creationId xmlns:a16="http://schemas.microsoft.com/office/drawing/2014/main" id="{B9A0CF91-2F3B-40C7-8AB8-A01998346BF2}"/>
              </a:ext>
            </a:extLst>
          </p:cNvPr>
          <p:cNvGrpSpPr/>
          <p:nvPr userDrawn="1"/>
        </p:nvGrpSpPr>
        <p:grpSpPr>
          <a:xfrm>
            <a:off x="345440" y="3227204"/>
            <a:ext cx="11541760" cy="1221033"/>
            <a:chOff x="345440" y="3227204"/>
            <a:chExt cx="11541760" cy="1221033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73EC5C4-1F47-442F-9D5A-B34278E4683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45440" y="3848801"/>
              <a:ext cx="11541760" cy="0"/>
            </a:xfrm>
            <a:prstGeom prst="line">
              <a:avLst/>
            </a:prstGeom>
            <a:ln w="177800" cap="rnd">
              <a:solidFill>
                <a:schemeClr val="tx1">
                  <a:lumMod val="65000"/>
                  <a:lumOff val="35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AD0888A5-07F2-4FCF-8971-919AF42D5352}"/>
                </a:ext>
              </a:extLst>
            </p:cNvPr>
            <p:cNvGrpSpPr/>
            <p:nvPr userDrawn="1"/>
          </p:nvGrpSpPr>
          <p:grpSpPr>
            <a:xfrm>
              <a:off x="975360" y="3249361"/>
              <a:ext cx="1198873" cy="1198876"/>
              <a:chOff x="975360" y="2700721"/>
              <a:chExt cx="1198873" cy="1198876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F4E8BDE3-4E10-4D56-84BA-7E03385799CB}"/>
                  </a:ext>
                </a:extLst>
              </p:cNvPr>
              <p:cNvSpPr/>
              <p:nvPr userDrawn="1"/>
            </p:nvSpPr>
            <p:spPr>
              <a:xfrm>
                <a:off x="975360" y="2700724"/>
                <a:ext cx="1198873" cy="11988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16" name="Circle: Hollow 15">
                <a:extLst>
                  <a:ext uri="{FF2B5EF4-FFF2-40B4-BE49-F238E27FC236}">
                    <a16:creationId xmlns:a16="http://schemas.microsoft.com/office/drawing/2014/main" id="{F5EF6C12-ED46-4CB9-82B8-B9991382C462}"/>
                  </a:ext>
                </a:extLst>
              </p:cNvPr>
              <p:cNvSpPr/>
              <p:nvPr userDrawn="1"/>
            </p:nvSpPr>
            <p:spPr>
              <a:xfrm>
                <a:off x="975360" y="2700721"/>
                <a:ext cx="1198873" cy="1198873"/>
              </a:xfrm>
              <a:prstGeom prst="donut">
                <a:avLst>
                  <a:gd name="adj" fmla="val 15363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77768214-9A9D-41A1-9221-4E7DCB69CD98}"/>
                </a:ext>
              </a:extLst>
            </p:cNvPr>
            <p:cNvGrpSpPr/>
            <p:nvPr userDrawn="1"/>
          </p:nvGrpSpPr>
          <p:grpSpPr>
            <a:xfrm>
              <a:off x="3220718" y="3227208"/>
              <a:ext cx="1198877" cy="1198874"/>
              <a:chOff x="3220718" y="2678568"/>
              <a:chExt cx="1198877" cy="1198874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DE241B73-D0FF-4F54-8CB5-8A8DE0435F7A}"/>
                  </a:ext>
                </a:extLst>
              </p:cNvPr>
              <p:cNvSpPr/>
              <p:nvPr userDrawn="1"/>
            </p:nvSpPr>
            <p:spPr>
              <a:xfrm>
                <a:off x="3220718" y="2678568"/>
                <a:ext cx="1198873" cy="11988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17" name="Circle: Hollow 16">
                <a:extLst>
                  <a:ext uri="{FF2B5EF4-FFF2-40B4-BE49-F238E27FC236}">
                    <a16:creationId xmlns:a16="http://schemas.microsoft.com/office/drawing/2014/main" id="{43FC3FE9-3BB8-4E25-8643-4B9FE540F540}"/>
                  </a:ext>
                </a:extLst>
              </p:cNvPr>
              <p:cNvSpPr/>
              <p:nvPr userDrawn="1"/>
            </p:nvSpPr>
            <p:spPr>
              <a:xfrm>
                <a:off x="3220721" y="2678568"/>
                <a:ext cx="1198874" cy="1198874"/>
              </a:xfrm>
              <a:prstGeom prst="donut">
                <a:avLst>
                  <a:gd name="adj" fmla="val 15363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7DBADE76-D1FD-4716-BC11-B0597BDA827B}"/>
                </a:ext>
              </a:extLst>
            </p:cNvPr>
            <p:cNvGrpSpPr/>
            <p:nvPr userDrawn="1"/>
          </p:nvGrpSpPr>
          <p:grpSpPr>
            <a:xfrm>
              <a:off x="5466080" y="3249360"/>
              <a:ext cx="1198873" cy="1198876"/>
              <a:chOff x="5466080" y="2700720"/>
              <a:chExt cx="1198873" cy="1198876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00324D9D-D041-4429-9B95-C40E7FD87798}"/>
                  </a:ext>
                </a:extLst>
              </p:cNvPr>
              <p:cNvSpPr/>
              <p:nvPr userDrawn="1"/>
            </p:nvSpPr>
            <p:spPr>
              <a:xfrm>
                <a:off x="5466080" y="2700723"/>
                <a:ext cx="1198873" cy="11988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18" name="Circle: Hollow 17">
                <a:extLst>
                  <a:ext uri="{FF2B5EF4-FFF2-40B4-BE49-F238E27FC236}">
                    <a16:creationId xmlns:a16="http://schemas.microsoft.com/office/drawing/2014/main" id="{1DDD0C37-64DC-4390-A307-EAD4C3085251}"/>
                  </a:ext>
                </a:extLst>
              </p:cNvPr>
              <p:cNvSpPr/>
              <p:nvPr userDrawn="1"/>
            </p:nvSpPr>
            <p:spPr>
              <a:xfrm>
                <a:off x="5466080" y="2700720"/>
                <a:ext cx="1198873" cy="1198873"/>
              </a:xfrm>
              <a:prstGeom prst="donut">
                <a:avLst>
                  <a:gd name="adj" fmla="val 15363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7F066A8B-005D-4E24-BDDB-83EB1B8A97AB}"/>
                </a:ext>
              </a:extLst>
            </p:cNvPr>
            <p:cNvGrpSpPr/>
            <p:nvPr userDrawn="1"/>
          </p:nvGrpSpPr>
          <p:grpSpPr>
            <a:xfrm>
              <a:off x="7711438" y="3227204"/>
              <a:ext cx="1198877" cy="1198877"/>
              <a:chOff x="7711438" y="2678564"/>
              <a:chExt cx="1198877" cy="1198877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60751DBE-F4B9-49A6-92B0-477617634283}"/>
                  </a:ext>
                </a:extLst>
              </p:cNvPr>
              <p:cNvSpPr/>
              <p:nvPr userDrawn="1"/>
            </p:nvSpPr>
            <p:spPr>
              <a:xfrm>
                <a:off x="7711440" y="2678568"/>
                <a:ext cx="1198873" cy="11988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19" name="Circle: Hollow 18">
                <a:extLst>
                  <a:ext uri="{FF2B5EF4-FFF2-40B4-BE49-F238E27FC236}">
                    <a16:creationId xmlns:a16="http://schemas.microsoft.com/office/drawing/2014/main" id="{5BA1BDFF-D187-4F3E-8E69-2292F809ED2B}"/>
                  </a:ext>
                </a:extLst>
              </p:cNvPr>
              <p:cNvSpPr/>
              <p:nvPr userDrawn="1"/>
            </p:nvSpPr>
            <p:spPr>
              <a:xfrm>
                <a:off x="7711438" y="2678564"/>
                <a:ext cx="1198877" cy="1198877"/>
              </a:xfrm>
              <a:prstGeom prst="donut">
                <a:avLst>
                  <a:gd name="adj" fmla="val 15363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5C92BF73-A0CF-44E2-8ED7-366C39070A18}"/>
                </a:ext>
              </a:extLst>
            </p:cNvPr>
            <p:cNvGrpSpPr/>
            <p:nvPr userDrawn="1"/>
          </p:nvGrpSpPr>
          <p:grpSpPr>
            <a:xfrm>
              <a:off x="9956796" y="3249358"/>
              <a:ext cx="1198877" cy="1198877"/>
              <a:chOff x="9956796" y="2700718"/>
              <a:chExt cx="1198877" cy="1198877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06B91428-2BB1-4A9D-B661-7C96679DB024}"/>
                  </a:ext>
                </a:extLst>
              </p:cNvPr>
              <p:cNvSpPr/>
              <p:nvPr userDrawn="1"/>
            </p:nvSpPr>
            <p:spPr>
              <a:xfrm>
                <a:off x="9956800" y="2700722"/>
                <a:ext cx="1198873" cy="11988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20" name="Circle: Hollow 19">
                <a:extLst>
                  <a:ext uri="{FF2B5EF4-FFF2-40B4-BE49-F238E27FC236}">
                    <a16:creationId xmlns:a16="http://schemas.microsoft.com/office/drawing/2014/main" id="{B5BC5108-ED06-4FAB-BB93-93062E7A6D49}"/>
                  </a:ext>
                </a:extLst>
              </p:cNvPr>
              <p:cNvSpPr/>
              <p:nvPr userDrawn="1"/>
            </p:nvSpPr>
            <p:spPr>
              <a:xfrm>
                <a:off x="9956796" y="2700718"/>
                <a:ext cx="1198873" cy="1198873"/>
              </a:xfrm>
              <a:prstGeom prst="donut">
                <a:avLst>
                  <a:gd name="adj" fmla="val 15363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87E8E15-D7B1-412B-AD6D-32B85B1FDBCD}"/>
              </a:ext>
            </a:extLst>
          </p:cNvPr>
          <p:cNvGrpSpPr/>
          <p:nvPr userDrawn="1"/>
        </p:nvGrpSpPr>
        <p:grpSpPr>
          <a:xfrm>
            <a:off x="403854" y="4617706"/>
            <a:ext cx="2341884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4" name="Diamond 23">
              <a:extLst>
                <a:ext uri="{FF2B5EF4-FFF2-40B4-BE49-F238E27FC236}">
                  <a16:creationId xmlns:a16="http://schemas.microsoft.com/office/drawing/2014/main" id="{BA8E296D-FABC-4041-8179-D5E07C0B6210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18A9B19D-6EB3-4467-AF42-95D984C5D788}"/>
                </a:ext>
              </a:extLst>
            </p:cNvPr>
            <p:cNvGrpSpPr/>
            <p:nvPr userDrawn="1"/>
          </p:nvGrpSpPr>
          <p:grpSpPr>
            <a:xfrm>
              <a:off x="403854" y="4331800"/>
              <a:ext cx="2341884" cy="1274650"/>
              <a:chOff x="403854" y="4331800"/>
              <a:chExt cx="2341884" cy="1274650"/>
            </a:xfrm>
          </p:grpSpPr>
          <p:sp>
            <p:nvSpPr>
              <p:cNvPr id="21" name="Rectangle: Rounded corners 20">
                <a:extLst>
                  <a:ext uri="{FF2B5EF4-FFF2-40B4-BE49-F238E27FC236}">
                    <a16:creationId xmlns:a16="http://schemas.microsoft.com/office/drawing/2014/main" id="{9BF44FD4-7FD7-40F2-98C8-E788E2B4D9A5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90E08B57-ED76-43AF-B67C-BCA6FD9A2059}"/>
                  </a:ext>
                </a:extLst>
              </p:cNvPr>
              <p:cNvSpPr/>
              <p:nvPr userDrawn="1"/>
            </p:nvSpPr>
            <p:spPr>
              <a:xfrm>
                <a:off x="403854" y="4331800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FFC21A9-96FB-4FF8-AEB8-48E0A946427A}"/>
              </a:ext>
            </a:extLst>
          </p:cNvPr>
          <p:cNvGrpSpPr/>
          <p:nvPr userDrawn="1"/>
        </p:nvGrpSpPr>
        <p:grpSpPr>
          <a:xfrm>
            <a:off x="4945374" y="4617706"/>
            <a:ext cx="2341884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2" name="Diamond 31">
              <a:extLst>
                <a:ext uri="{FF2B5EF4-FFF2-40B4-BE49-F238E27FC236}">
                  <a16:creationId xmlns:a16="http://schemas.microsoft.com/office/drawing/2014/main" id="{E70F75C1-D801-4001-B85E-599E24F7D1A5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583F934F-15A5-4EBD-BCF8-D261ADDF9DB4}"/>
                </a:ext>
              </a:extLst>
            </p:cNvPr>
            <p:cNvGrpSpPr/>
            <p:nvPr userDrawn="1"/>
          </p:nvGrpSpPr>
          <p:grpSpPr>
            <a:xfrm>
              <a:off x="403854" y="4331800"/>
              <a:ext cx="2341884" cy="1274650"/>
              <a:chOff x="403854" y="4331800"/>
              <a:chExt cx="2341884" cy="1274650"/>
            </a:xfrm>
          </p:grpSpPr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307ACF98-3D7E-4BB7-9540-6C99E885B32D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028A08F1-3092-4779-A9E8-517DB617DCF8}"/>
                  </a:ext>
                </a:extLst>
              </p:cNvPr>
              <p:cNvSpPr/>
              <p:nvPr userDrawn="1"/>
            </p:nvSpPr>
            <p:spPr>
              <a:xfrm>
                <a:off x="403854" y="4331800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</p:grp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2F003540-5294-4111-ACCA-A23E40CB5D0A}"/>
              </a:ext>
            </a:extLst>
          </p:cNvPr>
          <p:cNvGrpSpPr/>
          <p:nvPr userDrawn="1"/>
        </p:nvGrpSpPr>
        <p:grpSpPr>
          <a:xfrm>
            <a:off x="9385293" y="4617706"/>
            <a:ext cx="2341884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37" name="Diamond 36">
              <a:extLst>
                <a:ext uri="{FF2B5EF4-FFF2-40B4-BE49-F238E27FC236}">
                  <a16:creationId xmlns:a16="http://schemas.microsoft.com/office/drawing/2014/main" id="{74A68BA0-0E8D-481B-8AAC-C71F39808FE6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990A82A5-AEC2-4F28-B664-4099320A501D}"/>
                </a:ext>
              </a:extLst>
            </p:cNvPr>
            <p:cNvGrpSpPr/>
            <p:nvPr userDrawn="1"/>
          </p:nvGrpSpPr>
          <p:grpSpPr>
            <a:xfrm>
              <a:off x="403854" y="4331800"/>
              <a:ext cx="2341884" cy="1274650"/>
              <a:chOff x="403854" y="4331800"/>
              <a:chExt cx="2341884" cy="1274650"/>
            </a:xfrm>
          </p:grpSpPr>
          <p:sp>
            <p:nvSpPr>
              <p:cNvPr id="39" name="Rectangle: Rounded corners 38">
                <a:extLst>
                  <a:ext uri="{FF2B5EF4-FFF2-40B4-BE49-F238E27FC236}">
                    <a16:creationId xmlns:a16="http://schemas.microsoft.com/office/drawing/2014/main" id="{3E12C820-BCBE-4432-895B-4E6FEAE65778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id="{DCAAB050-4206-4A27-B938-06C579DC0BCC}"/>
                  </a:ext>
                </a:extLst>
              </p:cNvPr>
              <p:cNvSpPr/>
              <p:nvPr userDrawn="1"/>
            </p:nvSpPr>
            <p:spPr>
              <a:xfrm>
                <a:off x="403854" y="4331800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</p:grp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B699EEB-C029-4EE9-AB2E-C36BD151BF92}"/>
              </a:ext>
            </a:extLst>
          </p:cNvPr>
          <p:cNvGrpSpPr/>
          <p:nvPr userDrawn="1"/>
        </p:nvGrpSpPr>
        <p:grpSpPr>
          <a:xfrm rot="10800000">
            <a:off x="2649212" y="1471385"/>
            <a:ext cx="2341884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7" name="Diamond 46">
              <a:extLst>
                <a:ext uri="{FF2B5EF4-FFF2-40B4-BE49-F238E27FC236}">
                  <a16:creationId xmlns:a16="http://schemas.microsoft.com/office/drawing/2014/main" id="{92488968-C7FD-43D4-AC66-28FAE9D3A0D3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FC385BB-B919-4FE7-B88D-6614D96FE54F}"/>
                </a:ext>
              </a:extLst>
            </p:cNvPr>
            <p:cNvGrpSpPr/>
            <p:nvPr userDrawn="1"/>
          </p:nvGrpSpPr>
          <p:grpSpPr>
            <a:xfrm>
              <a:off x="403854" y="4321208"/>
              <a:ext cx="2341884" cy="1285242"/>
              <a:chOff x="403854" y="4321208"/>
              <a:chExt cx="2341884" cy="1285242"/>
            </a:xfrm>
          </p:grpSpPr>
          <p:sp>
            <p:nvSpPr>
              <p:cNvPr id="49" name="Rectangle: Rounded corners 48">
                <a:extLst>
                  <a:ext uri="{FF2B5EF4-FFF2-40B4-BE49-F238E27FC236}">
                    <a16:creationId xmlns:a16="http://schemas.microsoft.com/office/drawing/2014/main" id="{2D40B4F7-4249-48EB-B76D-7322E43B296D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50" name="Rectangle: Rounded corners 49">
                <a:extLst>
                  <a:ext uri="{FF2B5EF4-FFF2-40B4-BE49-F238E27FC236}">
                    <a16:creationId xmlns:a16="http://schemas.microsoft.com/office/drawing/2014/main" id="{0235ED88-73D7-4913-B429-4E32943AEA7F}"/>
                  </a:ext>
                </a:extLst>
              </p:cNvPr>
              <p:cNvSpPr/>
              <p:nvPr userDrawn="1"/>
            </p:nvSpPr>
            <p:spPr>
              <a:xfrm>
                <a:off x="403854" y="4321208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</p:grp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CB191BBD-9BF5-4978-AD4B-B8312B56D6F6}"/>
              </a:ext>
            </a:extLst>
          </p:cNvPr>
          <p:cNvGrpSpPr/>
          <p:nvPr userDrawn="1"/>
        </p:nvGrpSpPr>
        <p:grpSpPr>
          <a:xfrm rot="10800000">
            <a:off x="7139934" y="1470488"/>
            <a:ext cx="2341884" cy="1537384"/>
            <a:chOff x="403854" y="4069066"/>
            <a:chExt cx="2341884" cy="153738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52" name="Diamond 51">
              <a:extLst>
                <a:ext uri="{FF2B5EF4-FFF2-40B4-BE49-F238E27FC236}">
                  <a16:creationId xmlns:a16="http://schemas.microsoft.com/office/drawing/2014/main" id="{33B76293-DAB7-429C-8B75-19B1BFFF1F73}"/>
                </a:ext>
              </a:extLst>
            </p:cNvPr>
            <p:cNvSpPr/>
            <p:nvPr userDrawn="1"/>
          </p:nvSpPr>
          <p:spPr>
            <a:xfrm>
              <a:off x="1244596" y="4069066"/>
              <a:ext cx="660400" cy="579120"/>
            </a:xfrm>
            <a:prstGeom prst="diamond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/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39136E51-5F9F-4189-97FA-588E52C7BD39}"/>
                </a:ext>
              </a:extLst>
            </p:cNvPr>
            <p:cNvGrpSpPr/>
            <p:nvPr userDrawn="1"/>
          </p:nvGrpSpPr>
          <p:grpSpPr>
            <a:xfrm>
              <a:off x="403854" y="4321208"/>
              <a:ext cx="2341884" cy="1285242"/>
              <a:chOff x="403854" y="4321208"/>
              <a:chExt cx="2341884" cy="1285242"/>
            </a:xfrm>
          </p:grpSpPr>
          <p:sp>
            <p:nvSpPr>
              <p:cNvPr id="54" name="Rectangle: Rounded corners 53">
                <a:extLst>
                  <a:ext uri="{FF2B5EF4-FFF2-40B4-BE49-F238E27FC236}">
                    <a16:creationId xmlns:a16="http://schemas.microsoft.com/office/drawing/2014/main" id="{4227047C-C5B6-4CAE-AE15-F77FC131354A}"/>
                  </a:ext>
                </a:extLst>
              </p:cNvPr>
              <p:cNvSpPr/>
              <p:nvPr userDrawn="1"/>
            </p:nvSpPr>
            <p:spPr>
              <a:xfrm>
                <a:off x="403854" y="4336472"/>
                <a:ext cx="2341884" cy="1269978"/>
              </a:xfrm>
              <a:prstGeom prst="roundRect">
                <a:avLst>
                  <a:gd name="adj" fmla="val 10267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  <p:sp>
            <p:nvSpPr>
              <p:cNvPr id="55" name="Rectangle: Rounded corners 54">
                <a:extLst>
                  <a:ext uri="{FF2B5EF4-FFF2-40B4-BE49-F238E27FC236}">
                    <a16:creationId xmlns:a16="http://schemas.microsoft.com/office/drawing/2014/main" id="{2AD0B1F8-0C41-4F72-A916-C531DE13C852}"/>
                  </a:ext>
                </a:extLst>
              </p:cNvPr>
              <p:cNvSpPr/>
              <p:nvPr userDrawn="1"/>
            </p:nvSpPr>
            <p:spPr>
              <a:xfrm>
                <a:off x="403854" y="4321208"/>
                <a:ext cx="2341884" cy="1104232"/>
              </a:xfrm>
              <a:prstGeom prst="roundRect">
                <a:avLst>
                  <a:gd name="adj" fmla="val 10267"/>
                </a:avLst>
              </a:prstGeom>
              <a:solidFill>
                <a:schemeClr val="bg1"/>
              </a:solidFill>
              <a:ln w="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GB" noProof="0"/>
              </a:p>
            </p:txBody>
          </p:sp>
        </p:grpSp>
      </p:grpSp>
      <p:sp>
        <p:nvSpPr>
          <p:cNvPr id="56" name="Title 55">
            <a:extLst>
              <a:ext uri="{FF2B5EF4-FFF2-40B4-BE49-F238E27FC236}">
                <a16:creationId xmlns:a16="http://schemas.microsoft.com/office/drawing/2014/main" id="{3AC4B787-D5D7-4A9A-A2BA-892A84A63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516" y="346242"/>
            <a:ext cx="10515600" cy="778159"/>
          </a:xfrm>
          <a:prstGeom prst="rect">
            <a:avLst/>
          </a:prstGeom>
        </p:spPr>
        <p:txBody>
          <a:bodyPr rtlCol="0"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EF042D0-9AB6-4A7E-8DC2-5AA96AC910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26055" y="1747839"/>
            <a:ext cx="2198688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59" name="Text Placeholder 57">
            <a:extLst>
              <a:ext uri="{FF2B5EF4-FFF2-40B4-BE49-F238E27FC236}">
                <a16:creationId xmlns:a16="http://schemas.microsoft.com/office/drawing/2014/main" id="{F1ABDD9A-E987-4D88-A94A-3844701C236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26055" y="2070540"/>
            <a:ext cx="2198688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0" name="Text Placeholder 57">
            <a:extLst>
              <a:ext uri="{FF2B5EF4-FFF2-40B4-BE49-F238E27FC236}">
                <a16:creationId xmlns:a16="http://schemas.microsoft.com/office/drawing/2014/main" id="{EA24A090-F5C9-4DC5-A4C6-756BE14CED8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16775" y="1757999"/>
            <a:ext cx="2198688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1" name="Text Placeholder 57">
            <a:extLst>
              <a:ext uri="{FF2B5EF4-FFF2-40B4-BE49-F238E27FC236}">
                <a16:creationId xmlns:a16="http://schemas.microsoft.com/office/drawing/2014/main" id="{26276A48-6AF6-4E18-B2CD-0B880E531D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16775" y="2080700"/>
            <a:ext cx="2198688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rgbClr val="595959"/>
                </a:solidFill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2" name="Text Placeholder 57">
            <a:extLst>
              <a:ext uri="{FF2B5EF4-FFF2-40B4-BE49-F238E27FC236}">
                <a16:creationId xmlns:a16="http://schemas.microsoft.com/office/drawing/2014/main" id="{A27CFD0F-25AF-4D79-8F26-6D9C362BA1A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4823" y="5009339"/>
            <a:ext cx="2198688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3" name="Text Placeholder 57">
            <a:extLst>
              <a:ext uri="{FF2B5EF4-FFF2-40B4-BE49-F238E27FC236}">
                <a16:creationId xmlns:a16="http://schemas.microsoft.com/office/drawing/2014/main" id="{872ECCB3-F1D9-435D-9E5A-FEDC64D331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4823" y="5332040"/>
            <a:ext cx="2198688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4" name="Text Placeholder 57">
            <a:extLst>
              <a:ext uri="{FF2B5EF4-FFF2-40B4-BE49-F238E27FC236}">
                <a16:creationId xmlns:a16="http://schemas.microsoft.com/office/drawing/2014/main" id="{F9C486BA-7F0F-4FDE-8512-1709168B644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18087" y="5017612"/>
            <a:ext cx="2198688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5" name="Text Placeholder 57">
            <a:extLst>
              <a:ext uri="{FF2B5EF4-FFF2-40B4-BE49-F238E27FC236}">
                <a16:creationId xmlns:a16="http://schemas.microsoft.com/office/drawing/2014/main" id="{C1C4CE38-F5DF-415D-93CD-1471C1C51FC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018087" y="5340313"/>
            <a:ext cx="2198688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6" name="Text Placeholder 57">
            <a:extLst>
              <a:ext uri="{FF2B5EF4-FFF2-40B4-BE49-F238E27FC236}">
                <a16:creationId xmlns:a16="http://schemas.microsoft.com/office/drawing/2014/main" id="{70B1A5FD-7254-4D10-BAF3-109998A1EF3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456103" y="4998704"/>
            <a:ext cx="2198688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7" name="Text Placeholder 57">
            <a:extLst>
              <a:ext uri="{FF2B5EF4-FFF2-40B4-BE49-F238E27FC236}">
                <a16:creationId xmlns:a16="http://schemas.microsoft.com/office/drawing/2014/main" id="{49D1D764-CBB3-4B86-B321-2B80095F314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456103" y="5321405"/>
            <a:ext cx="2198688" cy="2943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9" name="Text Placeholder 68">
            <a:extLst>
              <a:ext uri="{FF2B5EF4-FFF2-40B4-BE49-F238E27FC236}">
                <a16:creationId xmlns:a16="http://schemas.microsoft.com/office/drawing/2014/main" id="{7B2D4918-7013-45C4-8FA9-14CBFF98AAF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44600" y="3707243"/>
            <a:ext cx="660400" cy="26421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n-GB" noProof="0"/>
              <a:t>20xx</a:t>
            </a:r>
          </a:p>
        </p:txBody>
      </p:sp>
      <p:sp>
        <p:nvSpPr>
          <p:cNvPr id="70" name="Text Placeholder 68">
            <a:extLst>
              <a:ext uri="{FF2B5EF4-FFF2-40B4-BE49-F238E27FC236}">
                <a16:creationId xmlns:a16="http://schemas.microsoft.com/office/drawing/2014/main" id="{D4171E06-7737-478A-8C33-AAB11606B52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00120" y="3712323"/>
            <a:ext cx="660400" cy="25405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n-GB" noProof="0"/>
              <a:t>20xx</a:t>
            </a:r>
          </a:p>
        </p:txBody>
      </p:sp>
      <p:sp>
        <p:nvSpPr>
          <p:cNvPr id="71" name="Text Placeholder 68">
            <a:extLst>
              <a:ext uri="{FF2B5EF4-FFF2-40B4-BE49-F238E27FC236}">
                <a16:creationId xmlns:a16="http://schemas.microsoft.com/office/drawing/2014/main" id="{9A53CF1F-27A1-402D-9394-7DC9EA9B3CC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45480" y="3712323"/>
            <a:ext cx="660400" cy="25405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n-GB" noProof="0"/>
              <a:t>20xx</a:t>
            </a:r>
          </a:p>
        </p:txBody>
      </p:sp>
      <p:sp>
        <p:nvSpPr>
          <p:cNvPr id="72" name="Text Placeholder 68">
            <a:extLst>
              <a:ext uri="{FF2B5EF4-FFF2-40B4-BE49-F238E27FC236}">
                <a16:creationId xmlns:a16="http://schemas.microsoft.com/office/drawing/2014/main" id="{EEDA5B9B-4E29-44BD-9AB4-63CC31001C4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980676" y="3707243"/>
            <a:ext cx="660400" cy="26421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n-GB" noProof="0"/>
              <a:t>20xx</a:t>
            </a:r>
          </a:p>
        </p:txBody>
      </p:sp>
      <p:sp>
        <p:nvSpPr>
          <p:cNvPr id="73" name="Text Placeholder 68">
            <a:extLst>
              <a:ext uri="{FF2B5EF4-FFF2-40B4-BE49-F238E27FC236}">
                <a16:creationId xmlns:a16="http://schemas.microsoft.com/office/drawing/2014/main" id="{3B7FA5A5-3F35-435F-9C91-FBBB04F5B16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225247" y="3708318"/>
            <a:ext cx="660400" cy="262066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n-GB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90072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506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CA87B64-49E3-47B0-83E3-A5BDDD205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0834"/>
            <a:ext cx="10515600" cy="1079205"/>
          </a:xfrm>
        </p:spPr>
        <p:txBody>
          <a:bodyPr rtlCol="0"/>
          <a:lstStyle/>
          <a:p>
            <a:pPr rtl="0"/>
            <a:r>
              <a:rPr lang="en-GB" dirty="0"/>
              <a:t>COVID-19 Timeline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7982AE-5ACF-469D-91A7-92A11C3E63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15608" y="1600200"/>
            <a:ext cx="2472069" cy="1143000"/>
          </a:xfrm>
        </p:spPr>
        <p:txBody>
          <a:bodyPr rtlCol="0">
            <a:normAutofit lnSpcReduction="10000"/>
          </a:bodyPr>
          <a:lstStyle/>
          <a:p>
            <a:r>
              <a:rPr lang="en-GB" sz="1200" dirty="0"/>
              <a:t>As the counties were reporting positive cases we shut visitation down in SNF/AL in those counties and contiguous counties. By March 11</a:t>
            </a:r>
            <a:r>
              <a:rPr lang="en-GB" sz="1200" baseline="30000" dirty="0"/>
              <a:t>th</a:t>
            </a:r>
            <a:r>
              <a:rPr lang="en-GB" sz="1200" dirty="0"/>
              <a:t> we only had 3 that were not completely closed, so we closed them.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68EE015-41C3-4380-8DF3-C2A18B6453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16775" y="1663995"/>
            <a:ext cx="2198688" cy="1079205"/>
          </a:xfrm>
        </p:spPr>
        <p:txBody>
          <a:bodyPr rtlCol="0">
            <a:normAutofit/>
          </a:bodyPr>
          <a:lstStyle/>
          <a:p>
            <a:r>
              <a:rPr lang="en-GB" sz="1200" dirty="0"/>
              <a:t>Ohio Living developed “cluster units” in all SNF for positive/suspected COVID and new admissions for close monitoring. </a:t>
            </a:r>
          </a:p>
          <a:p>
            <a:pPr rtl="0"/>
            <a:endParaRPr lang="en-GB" sz="12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062ADA2-DB42-4EFA-A1DF-5213C124AC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0874" y="4880344"/>
            <a:ext cx="2509284" cy="1270591"/>
          </a:xfrm>
        </p:spPr>
        <p:txBody>
          <a:bodyPr rtlCol="0">
            <a:normAutofit fontScale="55000" lnSpcReduction="20000"/>
          </a:bodyPr>
          <a:lstStyle/>
          <a:p>
            <a:pPr rtl="0"/>
            <a:r>
              <a:rPr lang="en-GB" u="sng" dirty="0">
                <a:solidFill>
                  <a:schemeClr val="tx1"/>
                </a:solidFill>
              </a:rPr>
              <a:t>We began to limit visitation in all SNF</a:t>
            </a:r>
            <a:r>
              <a:rPr lang="en-GB" dirty="0">
                <a:solidFill>
                  <a:schemeClr val="tx1"/>
                </a:solidFill>
              </a:rPr>
              <a:t>: One visitor at a time, temperature and symptom checks done, must remain 6 ft. from patient/resident, stay 15 minutes, sign in and out. </a:t>
            </a:r>
          </a:p>
          <a:p>
            <a:pPr rtl="0"/>
            <a:r>
              <a:rPr lang="en-GB" dirty="0">
                <a:solidFill>
                  <a:schemeClr val="tx1"/>
                </a:solidFill>
              </a:rPr>
              <a:t>We also started taking temperatures and doing symptom checks on all staff. </a:t>
            </a:r>
          </a:p>
          <a:p>
            <a:pPr rtl="0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019C2C0-DD39-4E66-9A50-474D1D4851E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60088" y="4880344"/>
            <a:ext cx="2349796" cy="1142999"/>
          </a:xfrm>
        </p:spPr>
        <p:txBody>
          <a:bodyPr rtlCol="0">
            <a:normAutofit fontScale="92500"/>
          </a:bodyPr>
          <a:lstStyle/>
          <a:p>
            <a:pPr rtl="0"/>
            <a:r>
              <a:rPr lang="en-GB" sz="1200" dirty="0"/>
              <a:t>3/11: Governor DeWine limits nursing home visitation </a:t>
            </a:r>
            <a:r>
              <a:rPr lang="en-GB" sz="1200" dirty="0" err="1"/>
              <a:t>ot</a:t>
            </a:r>
            <a:r>
              <a:rPr lang="en-GB" sz="1200" dirty="0"/>
              <a:t> one person a day and a log must be kept. </a:t>
            </a:r>
          </a:p>
          <a:p>
            <a:pPr rtl="0"/>
            <a:r>
              <a:rPr lang="en-GB" sz="1200" dirty="0"/>
              <a:t>3/12: Governor DeWine prohibits visitation in nursing homes. 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AFC0019-7658-4B77-AD8B-7714621C784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456103" y="4998704"/>
            <a:ext cx="2198688" cy="936620"/>
          </a:xfrm>
        </p:spPr>
        <p:txBody>
          <a:bodyPr rtlCol="0">
            <a:normAutofit fontScale="92500" lnSpcReduction="10000"/>
          </a:bodyPr>
          <a:lstStyle/>
          <a:p>
            <a:r>
              <a:rPr lang="en-US" sz="1200" dirty="0"/>
              <a:t>All staff in direct contact with res./pt. are to wear surgical masks and goggles/face shields. Cluster/COVID unit staff are to wear N95, goggles/face shields. </a:t>
            </a:r>
          </a:p>
          <a:p>
            <a:pPr rtl="0"/>
            <a:endParaRPr lang="en-GB" sz="1200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EF428C8-4594-430E-8C13-D438B2BA1EE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89837" y="3582935"/>
            <a:ext cx="909083" cy="593954"/>
          </a:xfrm>
        </p:spPr>
        <p:txBody>
          <a:bodyPr rtlCol="0"/>
          <a:lstStyle/>
          <a:p>
            <a:r>
              <a:rPr lang="en-GB" sz="1200" dirty="0"/>
              <a:t>March 3, 2020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D4C4A41-4179-46C1-B06A-59A3009E954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97956" y="3429000"/>
            <a:ext cx="909082" cy="811921"/>
          </a:xfrm>
        </p:spPr>
        <p:txBody>
          <a:bodyPr rtlCol="0"/>
          <a:lstStyle/>
          <a:p>
            <a:pPr rtl="0"/>
            <a:r>
              <a:rPr lang="en-GB" sz="1200" dirty="0"/>
              <a:t>March 9, 2020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176D5BC-F6BD-4551-9649-CC169454543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672558" y="3487183"/>
            <a:ext cx="909082" cy="689706"/>
          </a:xfrm>
        </p:spPr>
        <p:txBody>
          <a:bodyPr rtlCol="0"/>
          <a:lstStyle/>
          <a:p>
            <a:pPr rtl="0"/>
            <a:r>
              <a:rPr lang="en-GB" sz="1200" dirty="0"/>
              <a:t>March 11 &amp; 12, 2020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6A5122B-0CE4-44E6-A6B1-87B29DE8932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731993" y="3487183"/>
            <a:ext cx="1197518" cy="627618"/>
          </a:xfrm>
        </p:spPr>
        <p:txBody>
          <a:bodyPr rtlCol="0"/>
          <a:lstStyle/>
          <a:p>
            <a:pPr rtl="0"/>
            <a:r>
              <a:rPr lang="en-GB" sz="1200" dirty="0"/>
              <a:t>March 22, 2020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86D19569-8DCF-44EA-8D58-1203447FD38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0079864" y="3487183"/>
            <a:ext cx="909082" cy="689706"/>
          </a:xfrm>
        </p:spPr>
        <p:txBody>
          <a:bodyPr rtlCol="0"/>
          <a:lstStyle/>
          <a:p>
            <a:pPr rtl="0"/>
            <a:r>
              <a:rPr lang="en-GB" sz="1200" dirty="0"/>
              <a:t>April 1, 2020</a:t>
            </a:r>
          </a:p>
        </p:txBody>
      </p:sp>
    </p:spTree>
    <p:extLst>
      <p:ext uri="{BB962C8B-B14F-4D97-AF65-F5344CB8AC3E}">
        <p14:creationId xmlns:p14="http://schemas.microsoft.com/office/powerpoint/2010/main" val="1889431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F4A52-EAC0-4A0F-8133-CA4F787DD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6E0E00-F724-4B5F-B0A3-33490727679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26055" y="1757999"/>
            <a:ext cx="2198688" cy="7478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Home health and hospice direct care staff directed to wear N95 or KN95 masks as Ohio cases rise</a:t>
            </a:r>
            <a:r>
              <a:rPr lang="en-US" sz="1400" dirty="0"/>
              <a:t>.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4BD778-FDD0-458A-A35E-0BE9A55FA48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63E4E2-E0FA-45F7-BB9A-597FECB660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EF6ED62-6D15-4586-92DA-F4B478D91BF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4823" y="4998705"/>
            <a:ext cx="2198688" cy="7781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404040"/>
                </a:solidFill>
              </a:rPr>
              <a:t>ALLSNF direct care workers directed to wear N95 or KN95 masks as Ohio cases rise.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2565022-1419-4CFF-A2E4-715A1C12067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695A8A4-CC6A-44F6-B473-7A1C4F75C9A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7855864-CBE5-4DEB-A6B2-799084F2616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D3EAF9-0654-4ACB-8BFE-4750BEB60A8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61156" y="3429000"/>
            <a:ext cx="983354" cy="778159"/>
          </a:xfrm>
        </p:spPr>
        <p:txBody>
          <a:bodyPr/>
          <a:lstStyle/>
          <a:p>
            <a:r>
              <a:rPr lang="en-US" sz="1200" dirty="0"/>
              <a:t>July 10, 2020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4EA770C-9EA0-4D96-A943-0B97A062F64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411414" y="3533422"/>
            <a:ext cx="840542" cy="587022"/>
          </a:xfrm>
        </p:spPr>
        <p:txBody>
          <a:bodyPr/>
          <a:lstStyle/>
          <a:p>
            <a:endParaRPr lang="en-US" sz="1100" dirty="0"/>
          </a:p>
          <a:p>
            <a:r>
              <a:rPr lang="en-US" sz="1100" dirty="0"/>
              <a:t>July 13, 2020</a:t>
            </a:r>
          </a:p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3858FA9-0AF6-417C-81B0-C7A67EEFAF2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716361" y="3640319"/>
            <a:ext cx="799910" cy="39806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0855FCC3-258A-4E92-B261-CABAC13F8AB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BBA888C-8EE2-4D99-88AA-25B5FB2068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28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">
      <a:dk1>
        <a:sysClr val="windowText" lastClr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21983022_TF56232967.potx" id="{2474DF4C-7A73-4F50-9315-02616C661F30}" vid="{1989070E-5D0C-4B6B-B69B-68632AD782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B8CF79-60A5-46B0-B68F-F22924249AE1}">
  <ds:schemaRefs>
    <ds:schemaRef ds:uri="http://purl.org/dc/terms/"/>
    <ds:schemaRef ds:uri="http://www.w3.org/XML/1998/namespace"/>
    <ds:schemaRef ds:uri="http://schemas.microsoft.com/office/2006/documentManagement/types"/>
    <ds:schemaRef ds:uri="6dc4bcd6-49db-4c07-9060-8acfc67cef9f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fb0879af-3eba-417a-a55a-ffe6dcd6ca77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31C583C-D7BE-4878-B0AE-10F999A7EC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tf56232967 (1)</Template>
  <TotalTime>0</TotalTime>
  <Words>251</Words>
  <Application>Microsoft Office PowerPoint</Application>
  <PresentationFormat>Widescreen</PresentationFormat>
  <Paragraphs>20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COVID-19 Timeline</vt:lpstr>
      <vt:lpstr>COVID-19 Timeline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2020-04-10T21:18:24Z</dcterms:created>
  <dcterms:modified xsi:type="dcterms:W3CDTF">2021-02-22T21:25:21Z</dcterms:modified>
  <cp:category/>
</cp:coreProperties>
</file>