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3" r:id="rId4"/>
    <p:sldId id="274" r:id="rId5"/>
    <p:sldId id="275" r:id="rId6"/>
    <p:sldId id="277" r:id="rId7"/>
    <p:sldId id="276" r:id="rId8"/>
    <p:sldId id="259" r:id="rId9"/>
    <p:sldId id="260" r:id="rId10"/>
    <p:sldId id="261" r:id="rId11"/>
    <p:sldId id="262" r:id="rId12"/>
    <p:sldId id="268" r:id="rId13"/>
    <p:sldId id="267" r:id="rId14"/>
    <p:sldId id="265" r:id="rId15"/>
    <p:sldId id="269" r:id="rId16"/>
    <p:sldId id="266" r:id="rId17"/>
    <p:sldId id="264" r:id="rId18"/>
    <p:sldId id="270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2"/>
    <a:srgbClr val="66665D"/>
    <a:srgbClr val="97CA3D"/>
    <a:srgbClr val="F5A81C"/>
    <a:srgbClr val="03AF4B"/>
    <a:srgbClr val="E874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4CAA1F-28B6-492D-90CF-52463AB1F6CA}" type="datetimeFigureOut">
              <a:rPr lang="en-US"/>
              <a:pPr>
                <a:defRPr/>
              </a:pPr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99FAA8-0453-4C2D-84EC-F316C9860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21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L CirclePattern-Large RGB PMS415 7181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288" cy="762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2133600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81000" y="5715000"/>
            <a:ext cx="3048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4" descr="OL-Corporate 4C.fw RGB.fw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965825"/>
            <a:ext cx="25908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04800" y="2209800"/>
            <a:ext cx="7924800" cy="6096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/>
          </p:nvPr>
        </p:nvSpPr>
        <p:spPr>
          <a:xfrm>
            <a:off x="333375" y="2743200"/>
            <a:ext cx="78486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92929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L-Corporate 4C.fw RGB.fw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172200"/>
            <a:ext cx="1690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381000" y="1981200"/>
            <a:ext cx="8305800" cy="2971800"/>
          </a:xfrm>
          <a:prstGeom prst="rect">
            <a:avLst/>
          </a:prstGeom>
        </p:spPr>
        <p:txBody>
          <a:bodyPr/>
          <a:lstStyle>
            <a:lvl1pPr marL="228600" indent="-228600">
              <a:defRPr>
                <a:solidFill>
                  <a:srgbClr val="66665D"/>
                </a:solidFill>
                <a:latin typeface="Georgia" pitchFamily="18" charset="0"/>
              </a:defRPr>
            </a:lvl1pPr>
            <a:lvl2pPr marL="685800" indent="-228600">
              <a:defRPr>
                <a:solidFill>
                  <a:srgbClr val="66665D"/>
                </a:solidFill>
                <a:latin typeface="Georgia" pitchFamily="18" charset="0"/>
              </a:defRPr>
            </a:lvl2pPr>
            <a:lvl3pPr>
              <a:defRPr>
                <a:solidFill>
                  <a:srgbClr val="66665D"/>
                </a:solidFill>
                <a:latin typeface="Georgia" pitchFamily="18" charset="0"/>
              </a:defRPr>
            </a:lvl3pPr>
            <a:lvl4pPr>
              <a:defRPr>
                <a:solidFill>
                  <a:srgbClr val="66665D"/>
                </a:solidFill>
                <a:latin typeface="Georgia" pitchFamily="18" charset="0"/>
              </a:defRPr>
            </a:lvl4pPr>
            <a:lvl5pPr>
              <a:defRPr>
                <a:solidFill>
                  <a:srgbClr val="66665D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8382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29292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fld id="{0581A7C6-610E-46F4-B4D8-1ED097E59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or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7200" y="1905000"/>
            <a:ext cx="8382000" cy="33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6665D"/>
                </a:solidFill>
                <a:latin typeface="Georgia" pitchFamily="18" charset="0"/>
              </a:defRPr>
            </a:lvl1pPr>
            <a:lvl2pPr marL="285750" indent="-285750">
              <a:buFont typeface="Arial" pitchFamily="34" charset="0"/>
              <a:buChar char="•"/>
              <a:defRPr>
                <a:solidFill>
                  <a:srgbClr val="66665D"/>
                </a:solidFill>
                <a:latin typeface="Georgia" pitchFamily="18" charset="0"/>
              </a:defRPr>
            </a:lvl2pPr>
            <a:lvl3pPr marL="685800" indent="-228600">
              <a:buFont typeface="Calibri" pitchFamily="34" charset="0"/>
              <a:buChar char="–"/>
              <a:defRPr>
                <a:solidFill>
                  <a:srgbClr val="66665D"/>
                </a:solidFill>
                <a:latin typeface="Georgia" pitchFamily="18" charset="0"/>
              </a:defRPr>
            </a:lvl3pPr>
            <a:lvl4pPr marL="1143000" indent="-228600">
              <a:buFont typeface="Arial" pitchFamily="34" charset="0"/>
              <a:buChar char="•"/>
              <a:defRPr>
                <a:solidFill>
                  <a:srgbClr val="66665D"/>
                </a:solidFill>
                <a:latin typeface="Georgia" pitchFamily="18" charset="0"/>
              </a:defRPr>
            </a:lvl4pPr>
            <a:lvl5pPr marL="1600200" indent="-228600">
              <a:buFont typeface="Arial" pitchFamily="34" charset="0"/>
              <a:buChar char="–"/>
              <a:defRPr>
                <a:solidFill>
                  <a:srgbClr val="66665D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06B6-ACBF-41A0-A7BE-EF98D5373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L CirclePattern-Large RGB PMS415 71816.jpg"/>
          <p:cNvPicPr>
            <a:picLocks noChangeAspect="1"/>
          </p:cNvPicPr>
          <p:nvPr userDrawn="1"/>
        </p:nvPicPr>
        <p:blipFill>
          <a:blip r:embed="rId2" cstate="print"/>
          <a:srcRect b="45038"/>
          <a:stretch>
            <a:fillRect/>
          </a:stretch>
        </p:blipFill>
        <p:spPr bwMode="auto">
          <a:xfrm>
            <a:off x="0" y="0"/>
            <a:ext cx="91582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42672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4800600"/>
            <a:ext cx="82296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3000">
                <a:solidFill>
                  <a:srgbClr val="92929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6397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665D"/>
                </a:solidFill>
                <a:latin typeface="Georgia" pitchFamily="18" charset="0"/>
              </a:defRPr>
            </a:lvl1pPr>
            <a:lvl2pPr>
              <a:defRPr sz="2400">
                <a:solidFill>
                  <a:srgbClr val="66665D"/>
                </a:solidFill>
                <a:latin typeface="Georgia" pitchFamily="18" charset="0"/>
              </a:defRPr>
            </a:lvl2pPr>
            <a:lvl3pPr>
              <a:defRPr sz="2000">
                <a:solidFill>
                  <a:srgbClr val="66665D"/>
                </a:solidFill>
                <a:latin typeface="Georgia" pitchFamily="18" charset="0"/>
              </a:defRPr>
            </a:lvl3pPr>
            <a:lvl4pPr>
              <a:defRPr sz="1800">
                <a:solidFill>
                  <a:srgbClr val="66665D"/>
                </a:solidFill>
                <a:latin typeface="Georgia" pitchFamily="18" charset="0"/>
              </a:defRPr>
            </a:lvl4pPr>
            <a:lvl5pPr>
              <a:defRPr sz="1800">
                <a:solidFill>
                  <a:srgbClr val="66665D"/>
                </a:solidFill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665D"/>
                </a:solidFill>
                <a:latin typeface="Georgia" pitchFamily="18" charset="0"/>
              </a:defRPr>
            </a:lvl1pPr>
            <a:lvl2pPr>
              <a:defRPr sz="2400">
                <a:solidFill>
                  <a:srgbClr val="66665D"/>
                </a:solidFill>
                <a:latin typeface="Georgia" pitchFamily="18" charset="0"/>
              </a:defRPr>
            </a:lvl2pPr>
            <a:lvl3pPr>
              <a:defRPr sz="2000">
                <a:solidFill>
                  <a:srgbClr val="66665D"/>
                </a:solidFill>
                <a:latin typeface="Georgia" pitchFamily="18" charset="0"/>
              </a:defRPr>
            </a:lvl3pPr>
            <a:lvl4pPr>
              <a:defRPr sz="1800">
                <a:solidFill>
                  <a:srgbClr val="66665D"/>
                </a:solidFill>
                <a:latin typeface="Georgia" pitchFamily="18" charset="0"/>
              </a:defRPr>
            </a:lvl4pPr>
            <a:lvl5pPr>
              <a:defRPr sz="1800">
                <a:solidFill>
                  <a:srgbClr val="66665D"/>
                </a:solidFill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66665D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fld id="{85AE6BD0-0C15-4770-8886-D2EE764D8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159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5626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F5A81C"/>
                </a:solidFill>
                <a:latin typeface="Avenir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68562"/>
            <a:ext cx="4040188" cy="347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5D"/>
                </a:solidFill>
                <a:latin typeface="Georgia" pitchFamily="18" charset="0"/>
              </a:defRPr>
            </a:lvl1pPr>
            <a:lvl2pPr>
              <a:defRPr sz="2000">
                <a:solidFill>
                  <a:srgbClr val="66665D"/>
                </a:solidFill>
                <a:latin typeface="Georgia" pitchFamily="18" charset="0"/>
              </a:defRPr>
            </a:lvl2pPr>
            <a:lvl3pPr>
              <a:defRPr sz="1800">
                <a:solidFill>
                  <a:srgbClr val="66665D"/>
                </a:solidFill>
                <a:latin typeface="Georgia" pitchFamily="18" charset="0"/>
              </a:defRPr>
            </a:lvl3pPr>
            <a:lvl4pPr>
              <a:defRPr sz="1600">
                <a:solidFill>
                  <a:srgbClr val="66665D"/>
                </a:solidFill>
                <a:latin typeface="Georgia" pitchFamily="18" charset="0"/>
              </a:defRPr>
            </a:lvl4pPr>
            <a:lvl5pPr>
              <a:defRPr sz="1600">
                <a:solidFill>
                  <a:srgbClr val="66665D"/>
                </a:solidFill>
                <a:latin typeface="Georg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rgbClr val="F5A81C"/>
                </a:solidFill>
                <a:latin typeface="Avenir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8562"/>
            <a:ext cx="4041775" cy="34750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5D"/>
                </a:solidFill>
                <a:latin typeface="Georgia" pitchFamily="18" charset="0"/>
              </a:defRPr>
            </a:lvl1pPr>
            <a:lvl2pPr>
              <a:defRPr sz="2000">
                <a:solidFill>
                  <a:srgbClr val="66665D"/>
                </a:solidFill>
                <a:latin typeface="Georgia" pitchFamily="18" charset="0"/>
              </a:defRPr>
            </a:lvl2pPr>
            <a:lvl3pPr>
              <a:defRPr sz="1800">
                <a:solidFill>
                  <a:srgbClr val="66665D"/>
                </a:solidFill>
                <a:latin typeface="Georgia" pitchFamily="18" charset="0"/>
              </a:defRPr>
            </a:lvl3pPr>
            <a:lvl4pPr>
              <a:defRPr sz="1600">
                <a:solidFill>
                  <a:srgbClr val="66665D"/>
                </a:solidFill>
                <a:latin typeface="Georgia" pitchFamily="18" charset="0"/>
              </a:defRPr>
            </a:lvl4pPr>
            <a:lvl5pPr>
              <a:defRPr sz="1600">
                <a:solidFill>
                  <a:srgbClr val="66665D"/>
                </a:solidFill>
                <a:latin typeface="Georg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502B-C3D6-41D9-8E91-26847CB318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2999"/>
            <a:ext cx="54864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5D"/>
                </a:solidFill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A77E-1A12-4FDD-9C18-8523BCAEE5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L CirclePattern-Large RGB PMS415 71816.jpg"/>
          <p:cNvPicPr>
            <a:picLocks noChangeAspect="1"/>
          </p:cNvPicPr>
          <p:nvPr userDrawn="1"/>
        </p:nvPicPr>
        <p:blipFill>
          <a:blip r:embed="rId2" cstate="print"/>
          <a:srcRect b="45038"/>
          <a:stretch>
            <a:fillRect/>
          </a:stretch>
        </p:blipFill>
        <p:spPr bwMode="auto">
          <a:xfrm>
            <a:off x="0" y="0"/>
            <a:ext cx="91582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1000" y="4267200"/>
            <a:ext cx="8229600" cy="76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97CA3D"/>
                </a:solidFill>
                <a:latin typeface="Avenir Heavy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81000" y="4800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>
                <a:solidFill>
                  <a:srgbClr val="929292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-Corporate 4C.fw RGB.fw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6172200"/>
            <a:ext cx="16906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929292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fld id="{C036F574-2C5C-40E6-9E24-AFFBCE508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8" name="Picture 3" descr="OL CirclePattern-Large RGB PMS415 71816.jpg"/>
          <p:cNvPicPr>
            <a:picLocks noChangeAspect="1"/>
          </p:cNvPicPr>
          <p:nvPr userDrawn="1"/>
        </p:nvPicPr>
        <p:blipFill>
          <a:blip r:embed="rId12" cstate="print"/>
          <a:srcRect t="2002" b="89990"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0" r:id="rId3"/>
    <p:sldLayoutId id="2147483835" r:id="rId4"/>
    <p:sldLayoutId id="2147483836" r:id="rId5"/>
    <p:sldLayoutId id="2147483831" r:id="rId6"/>
    <p:sldLayoutId id="2147483832" r:id="rId7"/>
    <p:sldLayoutId id="2147483837" r:id="rId8"/>
    <p:sldLayoutId id="2147483838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Heavy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Heavy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Heavy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venir Heavy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153400" cy="609600"/>
          </a:xfrm>
        </p:spPr>
        <p:txBody>
          <a:bodyPr/>
          <a:lstStyle/>
          <a:p>
            <a:r>
              <a:rPr lang="en-US" dirty="0" smtClean="0"/>
              <a:t>Accurate Census Tracking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2895600"/>
            <a:ext cx="7848600" cy="457200"/>
          </a:xfrm>
        </p:spPr>
        <p:txBody>
          <a:bodyPr/>
          <a:lstStyle/>
          <a:p>
            <a:r>
              <a:rPr lang="en-US" dirty="0" smtClean="0"/>
              <a:t>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6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Summary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6335"/>
            <a:ext cx="4419600" cy="275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6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04800" y="1524000"/>
            <a:ext cx="8305800" cy="2971800"/>
          </a:xfrm>
        </p:spPr>
        <p:txBody>
          <a:bodyPr/>
          <a:lstStyle/>
          <a:p>
            <a:r>
              <a:rPr lang="en-US" dirty="0" smtClean="0"/>
              <a:t>Discharged/Transferred to:</a:t>
            </a:r>
          </a:p>
          <a:p>
            <a:pPr lvl="1"/>
            <a:r>
              <a:rPr lang="en-US" dirty="0" smtClean="0"/>
              <a:t>Facility options </a:t>
            </a:r>
            <a:r>
              <a:rPr lang="en-US" dirty="0"/>
              <a:t>available depend on what has been </a:t>
            </a:r>
            <a:r>
              <a:rPr lang="en-US" dirty="0" smtClean="0"/>
              <a:t>requested</a:t>
            </a:r>
          </a:p>
          <a:p>
            <a:pPr lvl="1"/>
            <a:r>
              <a:rPr lang="en-US" dirty="0" smtClean="0"/>
              <a:t>See next slide for other discharge to home options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838200"/>
          </a:xfrm>
        </p:spPr>
        <p:txBody>
          <a:bodyPr/>
          <a:lstStyle/>
          <a:p>
            <a:r>
              <a:rPr lang="en-US" dirty="0" smtClean="0"/>
              <a:t>Details by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676400"/>
            <a:ext cx="8305800" cy="4038600"/>
          </a:xfrm>
        </p:spPr>
        <p:txBody>
          <a:bodyPr/>
          <a:lstStyle/>
          <a:p>
            <a:r>
              <a:rPr lang="en-US" dirty="0" smtClean="0"/>
              <a:t>Added the </a:t>
            </a:r>
            <a:r>
              <a:rPr lang="en-US" dirty="0" smtClean="0"/>
              <a:t>following </a:t>
            </a:r>
            <a:endParaRPr lang="en-US" dirty="0" smtClean="0"/>
          </a:p>
          <a:p>
            <a:pPr lvl="1"/>
            <a:r>
              <a:rPr lang="en-US" dirty="0" smtClean="0"/>
              <a:t>Moved back to previous residence</a:t>
            </a:r>
          </a:p>
          <a:p>
            <a:pPr lvl="1"/>
            <a:r>
              <a:rPr lang="en-US" dirty="0" smtClean="0"/>
              <a:t>Moved home with Ohio Living Home Health</a:t>
            </a:r>
          </a:p>
          <a:p>
            <a:pPr lvl="1"/>
            <a:r>
              <a:rPr lang="en-US" dirty="0" smtClean="0"/>
              <a:t>Moved </a:t>
            </a:r>
            <a:r>
              <a:rPr lang="en-US" dirty="0" smtClean="0"/>
              <a:t>home with </a:t>
            </a:r>
            <a:r>
              <a:rPr lang="en-US" dirty="0" smtClean="0"/>
              <a:t>other </a:t>
            </a:r>
            <a:r>
              <a:rPr lang="en-US" dirty="0" smtClean="0"/>
              <a:t>home health</a:t>
            </a:r>
          </a:p>
          <a:p>
            <a:pPr lvl="1"/>
            <a:r>
              <a:rPr lang="en-US" dirty="0" smtClean="0"/>
              <a:t>Moved home with Ohio Living Hospice</a:t>
            </a:r>
          </a:p>
          <a:p>
            <a:pPr lvl="1"/>
            <a:r>
              <a:rPr lang="en-US" dirty="0" smtClean="0"/>
              <a:t>Moved home with other hospice</a:t>
            </a:r>
          </a:p>
          <a:p>
            <a:pPr lvl="1"/>
            <a:r>
              <a:rPr lang="en-US" dirty="0" smtClean="0"/>
              <a:t>Moved out of the area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8200"/>
          </a:xfrm>
        </p:spPr>
        <p:txBody>
          <a:bodyPr/>
          <a:lstStyle/>
          <a:p>
            <a:r>
              <a:rPr lang="en-US" dirty="0" smtClean="0"/>
              <a:t>Discharge To Home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524000"/>
            <a:ext cx="8305800" cy="4724400"/>
          </a:xfrm>
        </p:spPr>
        <p:txBody>
          <a:bodyPr/>
          <a:lstStyle/>
          <a:p>
            <a:r>
              <a:rPr lang="en-US" dirty="0"/>
              <a:t>Discharge Planned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Self-explanatory</a:t>
            </a:r>
          </a:p>
          <a:p>
            <a:r>
              <a:rPr lang="en-US" dirty="0"/>
              <a:t>Purpose of Nursing Home Stay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Field required if Discharged/Transferred To field answered</a:t>
            </a:r>
            <a:endParaRPr lang="en-US" dirty="0"/>
          </a:p>
          <a:p>
            <a:pPr lvl="1"/>
            <a:r>
              <a:rPr lang="en-US" dirty="0"/>
              <a:t>Chronic </a:t>
            </a:r>
            <a:r>
              <a:rPr lang="en-US" dirty="0" smtClean="0"/>
              <a:t>Long-Term </a:t>
            </a:r>
            <a:r>
              <a:rPr lang="en-US" dirty="0"/>
              <a:t>Care</a:t>
            </a:r>
          </a:p>
          <a:p>
            <a:pPr lvl="1"/>
            <a:r>
              <a:rPr lang="en-US" dirty="0"/>
              <a:t>Post-Acute Care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838200"/>
          </a:xfrm>
        </p:spPr>
        <p:txBody>
          <a:bodyPr/>
          <a:lstStyle/>
          <a:p>
            <a:r>
              <a:rPr lang="en-US" dirty="0" smtClean="0"/>
              <a:t>Details by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2133600"/>
            <a:ext cx="8305800" cy="3581400"/>
          </a:xfrm>
        </p:spPr>
        <p:txBody>
          <a:bodyPr/>
          <a:lstStyle/>
          <a:p>
            <a:r>
              <a:rPr lang="en-US" dirty="0"/>
              <a:t>Hospital Status/Transfer Outcome:</a:t>
            </a:r>
          </a:p>
          <a:p>
            <a:pPr lvl="1"/>
            <a:r>
              <a:rPr lang="en-US" dirty="0"/>
              <a:t>Leave blank with discharge to </a:t>
            </a:r>
            <a:r>
              <a:rPr lang="en-US" dirty="0" smtClean="0"/>
              <a:t>home</a:t>
            </a:r>
          </a:p>
          <a:p>
            <a:pPr lvl="1"/>
            <a:r>
              <a:rPr lang="en-US" dirty="0" smtClean="0"/>
              <a:t>The following count toward hospital readmission and INTERACT calculation:	</a:t>
            </a:r>
          </a:p>
          <a:p>
            <a:pPr lvl="2"/>
            <a:r>
              <a:rPr lang="en-US" dirty="0" smtClean="0"/>
              <a:t>Admitted, Inpatient</a:t>
            </a:r>
          </a:p>
          <a:p>
            <a:pPr lvl="2"/>
            <a:r>
              <a:rPr lang="en-US" dirty="0" smtClean="0"/>
              <a:t>Admitted, Status Uncertain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29600" cy="838200"/>
          </a:xfrm>
        </p:spPr>
        <p:txBody>
          <a:bodyPr/>
          <a:lstStyle/>
          <a:p>
            <a:r>
              <a:rPr lang="en-US" dirty="0" smtClean="0"/>
              <a:t>Details by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981200"/>
            <a:ext cx="8305800" cy="3429000"/>
          </a:xfrm>
        </p:spPr>
        <p:txBody>
          <a:bodyPr/>
          <a:lstStyle/>
          <a:p>
            <a:r>
              <a:rPr lang="en-US" dirty="0"/>
              <a:t>Primary/Presumed Diagnosis Leading to Transfer (INTERACT):</a:t>
            </a:r>
          </a:p>
          <a:p>
            <a:pPr lvl="1"/>
            <a:r>
              <a:rPr lang="en-US" dirty="0"/>
              <a:t>Pick from list (we cannot edit options)</a:t>
            </a:r>
          </a:p>
          <a:p>
            <a:r>
              <a:rPr lang="en-US" dirty="0"/>
              <a:t>Primary Sign/Symptom Leading to Transfer (INTERACT):</a:t>
            </a:r>
          </a:p>
          <a:p>
            <a:pPr lvl="1"/>
            <a:r>
              <a:rPr lang="en-US" dirty="0"/>
              <a:t>Pick from list (we cannot edit options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 by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447800"/>
            <a:ext cx="8305800" cy="4267200"/>
          </a:xfrm>
        </p:spPr>
        <p:txBody>
          <a:bodyPr/>
          <a:lstStyle/>
          <a:p>
            <a:r>
              <a:rPr lang="en-US" dirty="0" smtClean="0"/>
              <a:t>Clinician Ordering Discharge:</a:t>
            </a:r>
          </a:p>
          <a:p>
            <a:pPr lvl="1"/>
            <a:r>
              <a:rPr lang="en-US" dirty="0" smtClean="0"/>
              <a:t>Okay to leave blank</a:t>
            </a:r>
          </a:p>
          <a:p>
            <a:r>
              <a:rPr lang="en-US" dirty="0" smtClean="0"/>
              <a:t>Discharge Reason (options cleaned up)</a:t>
            </a:r>
          </a:p>
          <a:p>
            <a:pPr lvl="1"/>
            <a:r>
              <a:rPr lang="en-US" dirty="0" smtClean="0"/>
              <a:t>Change in status</a:t>
            </a:r>
          </a:p>
          <a:p>
            <a:pPr lvl="1"/>
            <a:r>
              <a:rPr lang="en-US" dirty="0" smtClean="0"/>
              <a:t>Condition </a:t>
            </a:r>
            <a:r>
              <a:rPr lang="en-US" dirty="0"/>
              <a:t>Improved</a:t>
            </a:r>
          </a:p>
          <a:p>
            <a:pPr lvl="1"/>
            <a:r>
              <a:rPr lang="en-US" dirty="0"/>
              <a:t>Expired</a:t>
            </a:r>
          </a:p>
          <a:p>
            <a:pPr lvl="1"/>
            <a:r>
              <a:rPr lang="en-US" dirty="0"/>
              <a:t>AMA</a:t>
            </a:r>
          </a:p>
          <a:p>
            <a:pPr lvl="1"/>
            <a:r>
              <a:rPr lang="en-US" dirty="0"/>
              <a:t>Other</a:t>
            </a:r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838200"/>
          </a:xfrm>
        </p:spPr>
        <p:txBody>
          <a:bodyPr/>
          <a:lstStyle/>
          <a:p>
            <a:r>
              <a:rPr lang="en-US" dirty="0" smtClean="0"/>
              <a:t>Details by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828800"/>
            <a:ext cx="8305800" cy="3810000"/>
          </a:xfrm>
        </p:spPr>
        <p:txBody>
          <a:bodyPr/>
          <a:lstStyle/>
          <a:p>
            <a:r>
              <a:rPr lang="en-US" dirty="0" smtClean="0"/>
              <a:t>The remaining fields can be left blank</a:t>
            </a:r>
          </a:p>
          <a:p>
            <a:pPr lvl="1"/>
            <a:r>
              <a:rPr lang="en-US" dirty="0" smtClean="0"/>
              <a:t>Primary Clinical Reason for Discharge</a:t>
            </a:r>
          </a:p>
          <a:p>
            <a:pPr lvl="1"/>
            <a:r>
              <a:rPr lang="en-US" dirty="0" smtClean="0"/>
              <a:t>Condition on Discharge</a:t>
            </a:r>
          </a:p>
          <a:p>
            <a:pPr lvl="1"/>
            <a:r>
              <a:rPr lang="en-US" dirty="0" smtClean="0"/>
              <a:t>Contributing Reason for Discharge</a:t>
            </a:r>
          </a:p>
          <a:p>
            <a:pPr lvl="1"/>
            <a:r>
              <a:rPr lang="en-US" dirty="0" smtClean="0"/>
              <a:t>Primary ICD-10 Discharge Diagnosis</a:t>
            </a:r>
          </a:p>
          <a:p>
            <a:pPr lvl="1"/>
            <a:r>
              <a:rPr lang="en-US" dirty="0" smtClean="0"/>
              <a:t>Secondary ICD-10 Discharge Diagnosis</a:t>
            </a:r>
          </a:p>
          <a:p>
            <a:pPr lvl="1"/>
            <a:r>
              <a:rPr lang="en-US" dirty="0" smtClean="0"/>
              <a:t>Discharge Symptoms/Status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8200"/>
          </a:xfrm>
        </p:spPr>
        <p:txBody>
          <a:bodyPr/>
          <a:lstStyle/>
          <a:p>
            <a:r>
              <a:rPr lang="en-US" dirty="0" smtClean="0"/>
              <a:t>Details by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752600"/>
            <a:ext cx="8305800" cy="3505200"/>
          </a:xfrm>
        </p:spPr>
        <p:txBody>
          <a:bodyPr/>
          <a:lstStyle/>
          <a:p>
            <a:r>
              <a:rPr lang="en-US" dirty="0" smtClean="0"/>
              <a:t>Establish an audit process</a:t>
            </a:r>
          </a:p>
          <a:p>
            <a:r>
              <a:rPr lang="en-US" dirty="0" smtClean="0"/>
              <a:t>Discuss in morning meetings</a:t>
            </a:r>
          </a:p>
          <a:p>
            <a:r>
              <a:rPr lang="en-US" dirty="0"/>
              <a:t>Identify person(s) responsible for editing </a:t>
            </a:r>
          </a:p>
          <a:p>
            <a:pPr lvl="1"/>
            <a:r>
              <a:rPr lang="en-US" dirty="0"/>
              <a:t>Remember </a:t>
            </a:r>
            <a:r>
              <a:rPr lang="en-US" dirty="0" smtClean="0"/>
              <a:t>editing can </a:t>
            </a:r>
            <a:r>
              <a:rPr lang="en-US" dirty="0"/>
              <a:t>be done anytime</a:t>
            </a:r>
          </a:p>
          <a:p>
            <a:pPr lvl="1"/>
            <a:r>
              <a:rPr lang="en-US" dirty="0"/>
              <a:t>Have a back-up person </a:t>
            </a:r>
          </a:p>
          <a:p>
            <a:r>
              <a:rPr lang="en-US" dirty="0" smtClean="0"/>
              <a:t>Start process immediately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8200"/>
          </a:xfrm>
        </p:spPr>
        <p:txBody>
          <a:bodyPr/>
          <a:lstStyle/>
          <a:p>
            <a:r>
              <a:rPr lang="en-US" dirty="0" smtClean="0"/>
              <a:t>Monitoring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984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981200"/>
            <a:ext cx="8305800" cy="3505200"/>
          </a:xfrm>
        </p:spPr>
        <p:txBody>
          <a:bodyPr/>
          <a:lstStyle/>
          <a:p>
            <a:r>
              <a:rPr lang="en-US" dirty="0" smtClean="0"/>
              <a:t>Garbage in = Garbage out OR in this case, noting in = Nothing to report</a:t>
            </a:r>
          </a:p>
          <a:p>
            <a:r>
              <a:rPr lang="en-US" dirty="0" smtClean="0"/>
              <a:t>Even more incentive to capture accurate data - better analytics are coming</a:t>
            </a:r>
          </a:p>
          <a:p>
            <a:r>
              <a:rPr lang="en-US" dirty="0" smtClean="0"/>
              <a:t>Only necessary info will be required</a:t>
            </a:r>
          </a:p>
          <a:p>
            <a:pPr lvl="1"/>
            <a:r>
              <a:rPr lang="en-US" dirty="0" smtClean="0"/>
              <a:t>At some point, fields may be rearranged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is Important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905000"/>
            <a:ext cx="8305800" cy="3733800"/>
          </a:xfrm>
        </p:spPr>
        <p:txBody>
          <a:bodyPr/>
          <a:lstStyle/>
          <a:p>
            <a:r>
              <a:rPr lang="en-US" dirty="0" smtClean="0"/>
              <a:t>Ability to identify residents admitted from hospitals who make an unplanned return to acute within 30 days</a:t>
            </a:r>
          </a:p>
          <a:p>
            <a:r>
              <a:rPr lang="en-US" dirty="0" smtClean="0"/>
              <a:t>Track Admitted from location (count in INTERACT calculations)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838200"/>
          </a:xfrm>
        </p:spPr>
        <p:txBody>
          <a:bodyPr/>
          <a:lstStyle/>
          <a:p>
            <a:r>
              <a:rPr lang="en-US" dirty="0" smtClean="0"/>
              <a:t>Admission Census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 Census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399"/>
            <a:ext cx="61531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26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676400"/>
            <a:ext cx="8305800" cy="4038600"/>
          </a:xfrm>
        </p:spPr>
        <p:txBody>
          <a:bodyPr/>
          <a:lstStyle/>
          <a:p>
            <a:r>
              <a:rPr lang="en-US" dirty="0" smtClean="0"/>
              <a:t>Admitted From:</a:t>
            </a:r>
          </a:p>
          <a:p>
            <a:pPr lvl="1"/>
            <a:r>
              <a:rPr lang="en-US" dirty="0" smtClean="0"/>
              <a:t>Options available depending on what has been requested</a:t>
            </a:r>
          </a:p>
          <a:p>
            <a:pPr lvl="1"/>
            <a:r>
              <a:rPr lang="en-US" dirty="0" smtClean="0"/>
              <a:t>Once entered option available to check box to indicate Inpatient Stay in an ACH/APH/CAH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838200"/>
          </a:xfrm>
        </p:spPr>
        <p:txBody>
          <a:bodyPr/>
          <a:lstStyle/>
          <a:p>
            <a:r>
              <a:rPr lang="en-US" dirty="0" smtClean="0"/>
              <a:t>Admission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Hospital Discharged From if Within 30 Days Prior to admission inclusive:</a:t>
            </a:r>
          </a:p>
          <a:p>
            <a:pPr lvl="1"/>
            <a:r>
              <a:rPr lang="en-US" dirty="0"/>
              <a:t>Options available depending on what has been requested</a:t>
            </a:r>
          </a:p>
          <a:p>
            <a:pPr lvl="1"/>
            <a:r>
              <a:rPr lang="en-US" dirty="0"/>
              <a:t>Enter discharge date and time also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81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Admission Status	</a:t>
            </a:r>
          </a:p>
          <a:p>
            <a:pPr lvl="1"/>
            <a:r>
              <a:rPr lang="en-US" dirty="0" smtClean="0"/>
              <a:t>Chronic Long-Term Care</a:t>
            </a:r>
          </a:p>
          <a:p>
            <a:pPr lvl="1"/>
            <a:r>
              <a:rPr lang="en-US" dirty="0" smtClean="0"/>
              <a:t>Post-Acute Care</a:t>
            </a:r>
          </a:p>
          <a:p>
            <a:r>
              <a:rPr lang="en-US" dirty="0" smtClean="0"/>
              <a:t>Referral Source</a:t>
            </a:r>
          </a:p>
          <a:p>
            <a:pPr lvl="1"/>
            <a:r>
              <a:rPr lang="en-US" dirty="0" smtClean="0"/>
              <a:t>Only option is Bundled Payment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381000" y="1981200"/>
            <a:ext cx="8305800" cy="3200400"/>
          </a:xfrm>
        </p:spPr>
        <p:txBody>
          <a:bodyPr/>
          <a:lstStyle/>
          <a:p>
            <a:r>
              <a:rPr lang="en-US" dirty="0" smtClean="0"/>
              <a:t>On Resident Census page</a:t>
            </a:r>
          </a:p>
          <a:p>
            <a:r>
              <a:rPr lang="en-US" dirty="0" smtClean="0"/>
              <a:t>Section is not required to be completed at the time of discharge, it can be edited </a:t>
            </a:r>
            <a:r>
              <a:rPr lang="en-US" i="1" dirty="0" smtClean="0"/>
              <a:t>anytime</a:t>
            </a:r>
          </a:p>
          <a:p>
            <a:r>
              <a:rPr lang="en-US" dirty="0" smtClean="0"/>
              <a:t>The first four fields feed the Readmission reports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Summary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Summary Details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81A7C6-610E-46F4-B4D8-1ED097E593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599"/>
            <a:ext cx="4267200" cy="320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4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hio Living Color Scheme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97CA3D"/>
      </a:accent1>
      <a:accent2>
        <a:srgbClr val="F5A81C"/>
      </a:accent2>
      <a:accent3>
        <a:srgbClr val="03AF4B"/>
      </a:accent3>
      <a:accent4>
        <a:srgbClr val="E87425"/>
      </a:accent4>
      <a:accent5>
        <a:srgbClr val="929292"/>
      </a:accent5>
      <a:accent6>
        <a:srgbClr val="66665D"/>
      </a:accent6>
      <a:hlink>
        <a:srgbClr val="97CA3D"/>
      </a:hlink>
      <a:folHlink>
        <a:srgbClr val="03AF4B"/>
      </a:folHlink>
    </a:clrScheme>
    <a:fontScheme name="Ohio Living Fonts">
      <a:majorFont>
        <a:latin typeface="Avenir Heavy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436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Accurate Census Tracking </vt:lpstr>
      <vt:lpstr>Accuracy is Important </vt:lpstr>
      <vt:lpstr>Admission Census Summary</vt:lpstr>
      <vt:lpstr>Admission Census Summary</vt:lpstr>
      <vt:lpstr>Admission Details</vt:lpstr>
      <vt:lpstr>Admission Details</vt:lpstr>
      <vt:lpstr>Admission Details</vt:lpstr>
      <vt:lpstr>Discharge Summary Details</vt:lpstr>
      <vt:lpstr>Discharge Summary Details </vt:lpstr>
      <vt:lpstr>Discharge Summary Details</vt:lpstr>
      <vt:lpstr>Details by Field</vt:lpstr>
      <vt:lpstr>Discharge To Home Options</vt:lpstr>
      <vt:lpstr>Details by Field</vt:lpstr>
      <vt:lpstr>Details by Field</vt:lpstr>
      <vt:lpstr>Details by Field</vt:lpstr>
      <vt:lpstr>Details by Field</vt:lpstr>
      <vt:lpstr>Details by Field</vt:lpstr>
      <vt:lpstr>Monitoring </vt:lpstr>
      <vt:lpstr>QUESTIONS?</vt:lpstr>
    </vt:vector>
  </TitlesOfParts>
  <Company>OPRS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Colleen Stoker</dc:creator>
  <cp:lastModifiedBy>BRJones</cp:lastModifiedBy>
  <cp:revision>75</cp:revision>
  <dcterms:created xsi:type="dcterms:W3CDTF">2016-08-08T13:16:39Z</dcterms:created>
  <dcterms:modified xsi:type="dcterms:W3CDTF">2017-09-25T23:54:05Z</dcterms:modified>
</cp:coreProperties>
</file>