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F4B"/>
    <a:srgbClr val="929292"/>
    <a:srgbClr val="66665D"/>
    <a:srgbClr val="97CA3D"/>
    <a:srgbClr val="F5A81C"/>
    <a:srgbClr val="E874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CAA1F-28B6-492D-90CF-52463AB1F6C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9FAA8-0453-4C2D-84EC-F316C986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7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5715000"/>
            <a:ext cx="3048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OL-Corporate 4C.fw RGB.f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65825"/>
            <a:ext cx="2590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4800" y="2209800"/>
            <a:ext cx="7924800" cy="6096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333375" y="2743200"/>
            <a:ext cx="78486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-Corporate 4C.fw RGB.f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2971800"/>
          </a:xfrm>
          <a:prstGeom prst="rect">
            <a:avLst/>
          </a:prstGeom>
        </p:spPr>
        <p:txBody>
          <a:bodyPr/>
          <a:lstStyle>
            <a:lvl1pPr marL="228600" indent="-228600"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685800" indent="-228600"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0581A7C6-610E-46F4-B4D8-1ED097E5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or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7200" y="1905000"/>
            <a:ext cx="8382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285750" indent="-28575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 marL="685800" indent="-228600">
              <a:buFont typeface="Calibri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 marL="1143000" indent="-22860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 marL="1600200" indent="-228600">
              <a:buFont typeface="Arial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06B6-ACBF-41A0-A7BE-EF98D5373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6665D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85AE6BD0-0C15-4770-8886-D2EE764D8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62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562"/>
            <a:ext cx="4040188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2"/>
            <a:ext cx="4041775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502B-C3D6-41D9-8E91-26847CB31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5D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A77E-1A12-4FDD-9C18-8523BCAEE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-Corporate 4C.fw RGB.fw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C036F574-2C5C-40E6-9E24-AFFBCE50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3" descr="OL CirclePattern-Large RGB PMS415 71816.jpg"/>
          <p:cNvPicPr>
            <a:picLocks noChangeAspect="1"/>
          </p:cNvPicPr>
          <p:nvPr userDrawn="1"/>
        </p:nvPicPr>
        <p:blipFill>
          <a:blip r:embed="rId12" cstate="print"/>
          <a:srcRect t="2002" b="89990"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0" r:id="rId3"/>
    <p:sldLayoutId id="2147483835" r:id="rId4"/>
    <p:sldLayoutId id="2147483836" r:id="rId5"/>
    <p:sldLayoutId id="2147483831" r:id="rId6"/>
    <p:sldLayoutId id="2147483832" r:id="rId7"/>
    <p:sldLayoutId id="2147483837" r:id="rId8"/>
    <p:sldLayoutId id="2147483838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RiskWatch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900" y="2895600"/>
            <a:ext cx="7848600" cy="228600"/>
          </a:xfrm>
        </p:spPr>
        <p:txBody>
          <a:bodyPr/>
          <a:lstStyle/>
          <a:p>
            <a:r>
              <a:rPr lang="en-US" dirty="0" smtClean="0"/>
              <a:t>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2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710559"/>
            <a:ext cx="8305800" cy="3962400"/>
          </a:xfrm>
        </p:spPr>
        <p:txBody>
          <a:bodyPr/>
          <a:lstStyle/>
          <a:p>
            <a:r>
              <a:rPr lang="en-US" sz="2400" dirty="0"/>
              <a:t>Add </a:t>
            </a:r>
            <a:r>
              <a:rPr lang="en-US" sz="2400" dirty="0" smtClean="0"/>
              <a:t>resident </a:t>
            </a:r>
            <a:r>
              <a:rPr lang="en-US" sz="2400" dirty="0"/>
              <a:t>by entering the </a:t>
            </a:r>
            <a:r>
              <a:rPr lang="en-US" sz="2400" dirty="0" smtClean="0"/>
              <a:t>first </a:t>
            </a:r>
            <a:r>
              <a:rPr lang="en-US" sz="2400" dirty="0"/>
              <a:t>&amp; last name, gender, date of birth and room # </a:t>
            </a:r>
            <a:r>
              <a:rPr lang="en-US" sz="2400" dirty="0" smtClean="0"/>
              <a:t>(selecting </a:t>
            </a:r>
            <a:r>
              <a:rPr lang="en-US" sz="2400" dirty="0"/>
              <a:t>from the drop-down </a:t>
            </a:r>
            <a:r>
              <a:rPr lang="en-US" sz="2400" dirty="0" smtClean="0"/>
              <a:t>list) and click Okay</a:t>
            </a:r>
          </a:p>
          <a:p>
            <a:r>
              <a:rPr lang="en-US" sz="2400" dirty="0" smtClean="0"/>
              <a:t>Complete every question</a:t>
            </a:r>
          </a:p>
          <a:p>
            <a:r>
              <a:rPr lang="en-US" sz="2400" dirty="0" smtClean="0"/>
              <a:t>Options drill down depending on answers provided</a:t>
            </a:r>
          </a:p>
          <a:p>
            <a:r>
              <a:rPr lang="en-US" sz="2400" dirty="0" smtClean="0"/>
              <a:t>Assigned Caregiver is the person assigned primary care responsibility for the resident at the time of the occurrence (if not listed, click on Other to enter their info)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dirty="0" smtClean="0"/>
              <a:t>General Tab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33703" y="1600200"/>
            <a:ext cx="3628697" cy="4038600"/>
          </a:xfrm>
        </p:spPr>
        <p:txBody>
          <a:bodyPr/>
          <a:lstStyle/>
          <a:p>
            <a:r>
              <a:rPr lang="en-US" sz="2400" dirty="0" smtClean="0"/>
              <a:t>Next click on the Details tab to enter information specific to the type of Occurrence selected (option to change type if necessary)</a:t>
            </a:r>
          </a:p>
          <a:p>
            <a:r>
              <a:rPr lang="en-US" sz="2400" dirty="0" smtClean="0"/>
              <a:t>Depending on answers additional information may be required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352" y="762000"/>
            <a:ext cx="8229600" cy="838200"/>
          </a:xfrm>
        </p:spPr>
        <p:txBody>
          <a:bodyPr/>
          <a:lstStyle/>
          <a:p>
            <a:r>
              <a:rPr lang="en-US" dirty="0" smtClean="0"/>
              <a:t>Details Tab Cont.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12" y="1654175"/>
            <a:ext cx="41433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4724" y="1524000"/>
            <a:ext cx="5360276" cy="4648200"/>
          </a:xfrm>
        </p:spPr>
        <p:txBody>
          <a:bodyPr/>
          <a:lstStyle/>
          <a:p>
            <a:r>
              <a:rPr lang="en-US" sz="2400" dirty="0" smtClean="0"/>
              <a:t>Click on Injury tab and Add Injury to document injuries</a:t>
            </a:r>
          </a:p>
          <a:p>
            <a:r>
              <a:rPr lang="en-US" sz="2400" dirty="0" smtClean="0"/>
              <a:t>R</a:t>
            </a:r>
            <a:r>
              <a:rPr lang="en-US" sz="2400" dirty="0" smtClean="0">
                <a:cs typeface="Times New Roman" pitchFamily="18" charset="0"/>
              </a:rPr>
              <a:t>ecord </a:t>
            </a:r>
            <a:r>
              <a:rPr lang="en-US" sz="2400" dirty="0">
                <a:cs typeface="Times New Roman" pitchFamily="18" charset="0"/>
              </a:rPr>
              <a:t>the type and location of any injury suffered during the </a:t>
            </a:r>
            <a:r>
              <a:rPr lang="en-US" sz="2400" dirty="0" smtClean="0">
                <a:cs typeface="Times New Roman" pitchFamily="18" charset="0"/>
              </a:rPr>
              <a:t>occurrence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Enter </a:t>
            </a:r>
            <a:r>
              <a:rPr lang="en-US" sz="2400" dirty="0">
                <a:cs typeface="Times New Roman" pitchFamily="18" charset="0"/>
              </a:rPr>
              <a:t>the type, location and description of the </a:t>
            </a:r>
            <a:r>
              <a:rPr lang="en-US" sz="2400" dirty="0" smtClean="0">
                <a:cs typeface="Times New Roman" pitchFamily="18" charset="0"/>
              </a:rPr>
              <a:t>injury (description box available at the bottom of the page if needed)</a:t>
            </a:r>
          </a:p>
          <a:p>
            <a:r>
              <a:rPr lang="en-US" sz="2400" dirty="0" smtClean="0">
                <a:cs typeface="Times New Roman" pitchFamily="18" charset="0"/>
              </a:rPr>
              <a:t>If </a:t>
            </a:r>
            <a:r>
              <a:rPr lang="en-US" sz="2400" dirty="0">
                <a:cs typeface="Times New Roman" pitchFamily="18" charset="0"/>
              </a:rPr>
              <a:t>there are no </a:t>
            </a:r>
            <a:r>
              <a:rPr lang="en-US" sz="2400" dirty="0" smtClean="0">
                <a:cs typeface="Times New Roman" pitchFamily="18" charset="0"/>
              </a:rPr>
              <a:t>injuries </a:t>
            </a:r>
            <a:r>
              <a:rPr lang="en-US" sz="2400" dirty="0">
                <a:cs typeface="Times New Roman" pitchFamily="18" charset="0"/>
              </a:rPr>
              <a:t>skip this </a:t>
            </a:r>
            <a:r>
              <a:rPr lang="en-US" sz="2400" dirty="0" smtClean="0">
                <a:cs typeface="Times New Roman" pitchFamily="18" charset="0"/>
              </a:rPr>
              <a:t>tab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724" y="685800"/>
            <a:ext cx="8229600" cy="838200"/>
          </a:xfrm>
        </p:spPr>
        <p:txBody>
          <a:bodyPr/>
          <a:lstStyle/>
          <a:p>
            <a:r>
              <a:rPr lang="en-US" dirty="0" smtClean="0"/>
              <a:t>Injury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62199"/>
            <a:ext cx="2209800" cy="31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40272" y="1584434"/>
            <a:ext cx="8305800" cy="1006366"/>
          </a:xfrm>
        </p:spPr>
        <p:txBody>
          <a:bodyPr/>
          <a:lstStyle/>
          <a:p>
            <a:r>
              <a:rPr lang="en-US" sz="2400" dirty="0" smtClean="0"/>
              <a:t>Add as many injuries as necessary</a:t>
            </a:r>
          </a:p>
          <a:p>
            <a:r>
              <a:rPr lang="en-US" sz="2400" dirty="0" smtClean="0"/>
              <a:t>When complete click OK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72" y="762000"/>
            <a:ext cx="8229600" cy="838200"/>
          </a:xfrm>
        </p:spPr>
        <p:txBody>
          <a:bodyPr/>
          <a:lstStyle/>
          <a:p>
            <a:r>
              <a:rPr lang="en-US" dirty="0" smtClean="0"/>
              <a:t>Injury Tab Cont.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22" y="2561897"/>
            <a:ext cx="6438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416050"/>
            <a:ext cx="3048000" cy="3841750"/>
          </a:xfrm>
        </p:spPr>
        <p:txBody>
          <a:bodyPr/>
          <a:lstStyle/>
          <a:p>
            <a:r>
              <a:rPr lang="en-US" sz="2400" dirty="0" smtClean="0"/>
              <a:t>Click on Actions tab to document immediate actions taken at the time of the occurrence</a:t>
            </a:r>
          </a:p>
          <a:p>
            <a:r>
              <a:rPr lang="en-US" sz="2400" dirty="0" smtClean="0"/>
              <a:t>Select all that apply</a:t>
            </a:r>
          </a:p>
          <a:p>
            <a:r>
              <a:rPr lang="en-US" sz="2400" dirty="0" smtClean="0"/>
              <a:t>Box at bottom of page to indicate other Action Taken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41" y="577850"/>
            <a:ext cx="8229600" cy="838200"/>
          </a:xfrm>
        </p:spPr>
        <p:txBody>
          <a:bodyPr/>
          <a:lstStyle/>
          <a:p>
            <a:r>
              <a:rPr lang="en-US" dirty="0" smtClean="0"/>
              <a:t>Actions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641" y="1219200"/>
            <a:ext cx="4876800" cy="49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65234" y="1729883"/>
            <a:ext cx="8305800" cy="1524000"/>
          </a:xfrm>
        </p:spPr>
        <p:txBody>
          <a:bodyPr/>
          <a:lstStyle/>
          <a:p>
            <a:r>
              <a:rPr lang="en-US" sz="2400" dirty="0" smtClean="0"/>
              <a:t>Click on the Statements tab to document your statement of what happened as well as contributing factors</a:t>
            </a:r>
          </a:p>
          <a:p>
            <a:r>
              <a:rPr lang="en-US" sz="2400" dirty="0" smtClean="0"/>
              <a:t>Add the Resident statement and any Witness statement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79" y="762000"/>
            <a:ext cx="8229600" cy="838200"/>
          </a:xfrm>
        </p:spPr>
        <p:txBody>
          <a:bodyPr/>
          <a:lstStyle/>
          <a:p>
            <a:r>
              <a:rPr lang="en-US" dirty="0" smtClean="0"/>
              <a:t>Statements Tab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16" y="3048000"/>
            <a:ext cx="6715125" cy="26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42900" y="1525126"/>
            <a:ext cx="8305800" cy="2208674"/>
          </a:xfrm>
        </p:spPr>
        <p:txBody>
          <a:bodyPr/>
          <a:lstStyle/>
          <a:p>
            <a:r>
              <a:rPr lang="en-US" sz="2400" dirty="0" smtClean="0"/>
              <a:t>Once all tabs complete, you have the option to Submit, Add Note or Save (only managers upload files)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you want to add an additional witness statement, click on Add Note, enter information and click Submit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6926"/>
            <a:ext cx="8229600" cy="838200"/>
          </a:xfrm>
        </p:spPr>
        <p:txBody>
          <a:bodyPr/>
          <a:lstStyle/>
          <a:p>
            <a:r>
              <a:rPr lang="en-US" dirty="0" smtClean="0"/>
              <a:t>Final Steps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94857"/>
            <a:ext cx="346710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843676"/>
            <a:ext cx="3352800" cy="25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0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711762"/>
            <a:ext cx="8305800" cy="2326838"/>
          </a:xfrm>
        </p:spPr>
        <p:txBody>
          <a:bodyPr/>
          <a:lstStyle/>
          <a:p>
            <a:r>
              <a:rPr lang="en-US" sz="2400" dirty="0" smtClean="0"/>
              <a:t>If report to be completed at another time, click on Save to save it in the Pending List</a:t>
            </a:r>
          </a:p>
          <a:p>
            <a:r>
              <a:rPr lang="en-US" sz="2400" dirty="0" smtClean="0"/>
              <a:t>To resume a report, click on the Occ. No. in the list of Pending Occurrence Reports</a:t>
            </a:r>
          </a:p>
          <a:p>
            <a:r>
              <a:rPr lang="en-US" sz="2400" dirty="0" smtClean="0"/>
              <a:t>The report will open to complete the submission process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89328"/>
            <a:ext cx="8229600" cy="838200"/>
          </a:xfrm>
        </p:spPr>
        <p:txBody>
          <a:bodyPr/>
          <a:lstStyle/>
          <a:p>
            <a:r>
              <a:rPr lang="en-US" dirty="0" smtClean="0"/>
              <a:t>Final Steps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14800"/>
            <a:ext cx="4953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802715"/>
            <a:ext cx="8305800" cy="1924050"/>
          </a:xfrm>
        </p:spPr>
        <p:txBody>
          <a:bodyPr/>
          <a:lstStyle/>
          <a:p>
            <a:r>
              <a:rPr lang="en-US" sz="2400" dirty="0" smtClean="0"/>
              <a:t>Once complete click on Submit to submit the report for investigation</a:t>
            </a:r>
          </a:p>
          <a:p>
            <a:r>
              <a:rPr lang="en-US" sz="2400" dirty="0" smtClean="0"/>
              <a:t>If required fields left blank a message will appear indicating unanswered required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490" y="912813"/>
            <a:ext cx="8229600" cy="838200"/>
          </a:xfrm>
        </p:spPr>
        <p:txBody>
          <a:bodyPr/>
          <a:lstStyle/>
          <a:p>
            <a:r>
              <a:rPr lang="en-US" dirty="0" smtClean="0"/>
              <a:t>Submission of Report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0" y="3657600"/>
            <a:ext cx="4686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Complete unanswered questions and click Submit</a:t>
            </a:r>
          </a:p>
          <a:p>
            <a:r>
              <a:rPr lang="en-US" dirty="0" smtClean="0"/>
              <a:t>Confirmation of submission will appear</a:t>
            </a:r>
          </a:p>
          <a:p>
            <a:endParaRPr lang="en-US" dirty="0" smtClean="0"/>
          </a:p>
          <a:p>
            <a:r>
              <a:rPr lang="en-US" dirty="0" smtClean="0"/>
              <a:t>Click on Log Out in left column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of Report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3638550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867275"/>
            <a:ext cx="1009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RiskWatch</a:t>
            </a:r>
            <a:r>
              <a:rPr lang="en-US" dirty="0" smtClean="0"/>
              <a:t> is a data warehouse for tracking resident incidents (falls, skin issues, med errors, etc.)</a:t>
            </a:r>
          </a:p>
          <a:p>
            <a:r>
              <a:rPr lang="en-US" dirty="0" smtClean="0"/>
              <a:t>Program of Ability (formerly </a:t>
            </a:r>
            <a:r>
              <a:rPr lang="en-US" dirty="0" err="1" smtClean="0"/>
              <a:t>eHealthdatasolutions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98625"/>
            <a:ext cx="3810000" cy="3940176"/>
          </a:xfrm>
        </p:spPr>
        <p:txBody>
          <a:bodyPr/>
          <a:lstStyle/>
          <a:p>
            <a:r>
              <a:rPr lang="en-US" sz="2400" dirty="0" smtClean="0"/>
              <a:t>Click </a:t>
            </a:r>
            <a:r>
              <a:rPr lang="en-US" sz="2400" dirty="0"/>
              <a:t>on Preferences in the </a:t>
            </a:r>
            <a:r>
              <a:rPr lang="en-US" sz="2400" dirty="0" smtClean="0"/>
              <a:t>menu </a:t>
            </a:r>
            <a:r>
              <a:rPr lang="en-US" sz="2400" dirty="0"/>
              <a:t>bar on the </a:t>
            </a:r>
            <a:r>
              <a:rPr lang="en-US" sz="2400" dirty="0" smtClean="0"/>
              <a:t>right  </a:t>
            </a:r>
          </a:p>
          <a:p>
            <a:r>
              <a:rPr lang="en-US" sz="2400" dirty="0" smtClean="0"/>
              <a:t>Click </a:t>
            </a:r>
            <a:r>
              <a:rPr lang="en-US" sz="2400" dirty="0"/>
              <a:t>on Change Password </a:t>
            </a:r>
            <a:endParaRPr lang="en-US" sz="2400" dirty="0" smtClean="0"/>
          </a:p>
          <a:p>
            <a:r>
              <a:rPr lang="en-US" sz="2400" dirty="0" smtClean="0"/>
              <a:t>Enter </a:t>
            </a:r>
            <a:r>
              <a:rPr lang="en-US" sz="2400" dirty="0"/>
              <a:t>your old password and </a:t>
            </a:r>
            <a:r>
              <a:rPr lang="en-US" sz="2400" dirty="0" smtClean="0"/>
              <a:t>the </a:t>
            </a:r>
            <a:r>
              <a:rPr lang="en-US" sz="2400" dirty="0"/>
              <a:t>new password and </a:t>
            </a:r>
            <a:r>
              <a:rPr lang="en-US" sz="2400" dirty="0" smtClean="0"/>
              <a:t>confirm it</a:t>
            </a:r>
          </a:p>
          <a:p>
            <a:r>
              <a:rPr lang="en-US" sz="2400" dirty="0" smtClean="0"/>
              <a:t>Click Save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60425"/>
            <a:ext cx="8229600" cy="838200"/>
          </a:xfrm>
        </p:spPr>
        <p:txBody>
          <a:bodyPr/>
          <a:lstStyle/>
          <a:p>
            <a:r>
              <a:rPr lang="en-US" dirty="0" smtClean="0"/>
              <a:t>Changing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62" y="1968774"/>
            <a:ext cx="847725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63243"/>
            <a:ext cx="20764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774" y="4649514"/>
            <a:ext cx="41243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9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520080">
            <a:off x="630279" y="1509574"/>
            <a:ext cx="4984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 rot="779877">
            <a:off x="4119044" y="2225173"/>
            <a:ext cx="4984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 rot="351786">
            <a:off x="1865355" y="3576491"/>
            <a:ext cx="4984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21395719">
            <a:off x="1027154" y="4871890"/>
            <a:ext cx="4984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3AF4B"/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3AF4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22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883322"/>
            <a:ext cx="8305800" cy="1219200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 err="1" smtClean="0"/>
              <a:t>RiskWatch</a:t>
            </a:r>
            <a:r>
              <a:rPr lang="en-US" dirty="0" smtClean="0"/>
              <a:t> on Nursing Links Page</a:t>
            </a:r>
          </a:p>
          <a:p>
            <a:r>
              <a:rPr lang="en-US" dirty="0" smtClean="0"/>
              <a:t>ww1.ehealthdatasolutions.com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57755"/>
            <a:ext cx="8229600" cy="838200"/>
          </a:xfrm>
        </p:spPr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89890"/>
            <a:ext cx="5334000" cy="27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2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42900" y="1655937"/>
            <a:ext cx="8305800" cy="2518163"/>
          </a:xfrm>
        </p:spPr>
        <p:txBody>
          <a:bodyPr/>
          <a:lstStyle/>
          <a:p>
            <a:r>
              <a:rPr lang="en-US" sz="2800" dirty="0" smtClean="0"/>
              <a:t>In order to enter a report the </a:t>
            </a:r>
            <a:r>
              <a:rPr lang="en-US" sz="2800" dirty="0"/>
              <a:t>name of your facility (</a:t>
            </a:r>
            <a:r>
              <a:rPr lang="en-US" sz="2800" b="1" dirty="0"/>
              <a:t>not your unit</a:t>
            </a:r>
            <a:r>
              <a:rPr lang="en-US" sz="2800" dirty="0"/>
              <a:t>) must always be noted in the white field </a:t>
            </a:r>
            <a:r>
              <a:rPr lang="en-US" sz="2800" dirty="0" smtClean="0"/>
              <a:t>at </a:t>
            </a:r>
            <a:r>
              <a:rPr lang="en-US" sz="2800" dirty="0"/>
              <a:t>the top of the </a:t>
            </a:r>
            <a:r>
              <a:rPr lang="en-US" sz="2800" dirty="0" smtClean="0"/>
              <a:t>page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change the date range, click on the calendar </a:t>
            </a:r>
            <a:r>
              <a:rPr lang="en-US" sz="2800" dirty="0" smtClean="0"/>
              <a:t>icon</a:t>
            </a:r>
            <a:r>
              <a:rPr lang="en-US" sz="2800" dirty="0"/>
              <a:t> </a:t>
            </a:r>
            <a:r>
              <a:rPr lang="en-US" sz="2800" dirty="0" smtClean="0"/>
              <a:t>– set it to Last 90 Days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44013"/>
            <a:ext cx="8229600" cy="838200"/>
          </a:xfrm>
        </p:spPr>
        <p:txBody>
          <a:bodyPr/>
          <a:lstStyle/>
          <a:p>
            <a:r>
              <a:rPr lang="en-US" dirty="0" smtClean="0"/>
              <a:t>Occurrence Entry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3298218"/>
            <a:ext cx="86772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4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1143000"/>
          </a:xfrm>
        </p:spPr>
        <p:txBody>
          <a:bodyPr/>
          <a:lstStyle/>
          <a:p>
            <a:r>
              <a:rPr lang="en-US" dirty="0" smtClean="0"/>
              <a:t>List of “pending” (not submitted) occurrences after logging 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Occurrences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55721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00200"/>
            <a:ext cx="8305800" cy="2362200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Enter new report by selecting Enter Report </a:t>
            </a:r>
            <a:r>
              <a:rPr lang="en-US" sz="2400" dirty="0">
                <a:cs typeface="Times New Roman" pitchFamily="18" charset="0"/>
              </a:rPr>
              <a:t>from </a:t>
            </a:r>
            <a:r>
              <a:rPr lang="en-US" sz="2400" dirty="0" smtClean="0">
                <a:cs typeface="Times New Roman" pitchFamily="18" charset="0"/>
              </a:rPr>
              <a:t>Menu </a:t>
            </a:r>
            <a:r>
              <a:rPr lang="en-US" sz="2400" dirty="0">
                <a:cs typeface="Times New Roman" pitchFamily="18" charset="0"/>
              </a:rPr>
              <a:t>on </a:t>
            </a:r>
            <a:r>
              <a:rPr lang="en-US" sz="2400" dirty="0" smtClean="0">
                <a:cs typeface="Times New Roman" pitchFamily="18" charset="0"/>
              </a:rPr>
              <a:t>left</a:t>
            </a:r>
          </a:p>
          <a:p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Select </a:t>
            </a:r>
            <a:r>
              <a:rPr lang="en-US" sz="2400" dirty="0">
                <a:cs typeface="Times New Roman" pitchFamily="18" charset="0"/>
              </a:rPr>
              <a:t>the </a:t>
            </a:r>
            <a:r>
              <a:rPr lang="en-US" sz="2400" dirty="0" smtClean="0">
                <a:cs typeface="Times New Roman" pitchFamily="18" charset="0"/>
              </a:rPr>
              <a:t>appropriate Location and Occurrence Type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862" y="762000"/>
            <a:ext cx="8229600" cy="838200"/>
          </a:xfrm>
        </p:spPr>
        <p:txBody>
          <a:bodyPr/>
          <a:lstStyle/>
          <a:p>
            <a:r>
              <a:rPr lang="en-US" dirty="0" smtClean="0"/>
              <a:t>Report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146331"/>
            <a:ext cx="8915400" cy="1724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09800"/>
            <a:ext cx="112221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42900" y="1384730"/>
            <a:ext cx="8305800" cy="1434670"/>
          </a:xfrm>
        </p:spPr>
        <p:txBody>
          <a:bodyPr/>
          <a:lstStyle/>
          <a:p>
            <a:r>
              <a:rPr lang="en-US" sz="2400" dirty="0"/>
              <a:t>Complete </a:t>
            </a:r>
            <a:r>
              <a:rPr lang="en-US" sz="2400" dirty="0" smtClean="0"/>
              <a:t>information </a:t>
            </a:r>
            <a:r>
              <a:rPr lang="en-US" sz="2400" dirty="0"/>
              <a:t>on each </a:t>
            </a:r>
            <a:r>
              <a:rPr lang="en-US" sz="2400" dirty="0" smtClean="0"/>
              <a:t>tab</a:t>
            </a:r>
          </a:p>
          <a:p>
            <a:r>
              <a:rPr lang="en-US" sz="2400" dirty="0" smtClean="0"/>
              <a:t>Red asterisks indicate required fields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on each </a:t>
            </a:r>
            <a:r>
              <a:rPr lang="en-US" sz="2400" dirty="0" smtClean="0"/>
              <a:t>tab </a:t>
            </a:r>
            <a:r>
              <a:rPr lang="en-US" sz="2400" dirty="0"/>
              <a:t>is saved when moving from </a:t>
            </a:r>
            <a:r>
              <a:rPr lang="en-US" sz="2400" dirty="0" smtClean="0"/>
              <a:t>tab </a:t>
            </a:r>
            <a:r>
              <a:rPr lang="en-US" sz="2400" dirty="0"/>
              <a:t>to </a:t>
            </a:r>
            <a:r>
              <a:rPr lang="en-US" sz="2400" dirty="0" smtClean="0"/>
              <a:t>tab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71137"/>
            <a:ext cx="8229600" cy="838200"/>
          </a:xfrm>
        </p:spPr>
        <p:txBody>
          <a:bodyPr/>
          <a:lstStyle/>
          <a:p>
            <a:r>
              <a:rPr lang="en-US" dirty="0" smtClean="0"/>
              <a:t>Report Entry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6172200" cy="29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Basic information regarding occurrence</a:t>
            </a:r>
          </a:p>
          <a:p>
            <a:r>
              <a:rPr lang="en-US" dirty="0" smtClean="0"/>
              <a:t>Highlight date field and enter as </a:t>
            </a:r>
            <a:r>
              <a:rPr lang="en-US" dirty="0" smtClean="0"/>
              <a:t>mm/</a:t>
            </a:r>
            <a:r>
              <a:rPr lang="en-US" dirty="0" err="1" smtClean="0"/>
              <a:t>dd</a:t>
            </a:r>
            <a:r>
              <a:rPr lang="en-US" dirty="0" smtClean="0"/>
              <a:t>/</a:t>
            </a:r>
            <a:r>
              <a:rPr lang="en-US" dirty="0" err="1" smtClean="0"/>
              <a:t>yy</a:t>
            </a:r>
            <a:endParaRPr lang="en-US" dirty="0" smtClean="0"/>
          </a:p>
          <a:p>
            <a:r>
              <a:rPr lang="en-US" dirty="0" smtClean="0"/>
              <a:t>Can use / for current day or \ for previous day</a:t>
            </a:r>
            <a:endParaRPr lang="en-US" dirty="0" smtClean="0"/>
          </a:p>
          <a:p>
            <a:r>
              <a:rPr lang="en-US" dirty="0" smtClean="0"/>
              <a:t>Military time must be 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Tab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75745" y="1584325"/>
            <a:ext cx="3048000" cy="4419600"/>
          </a:xfrm>
        </p:spPr>
        <p:txBody>
          <a:bodyPr/>
          <a:lstStyle/>
          <a:p>
            <a:r>
              <a:rPr lang="en-US" sz="2800" dirty="0" smtClean="0"/>
              <a:t>Until MDS’ uploaded into CareWatch residents will have to be entered</a:t>
            </a:r>
          </a:p>
          <a:p>
            <a:r>
              <a:rPr lang="en-US" sz="2800" dirty="0" smtClean="0"/>
              <a:t>Select Other in drop-down box then New Resident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745" y="746125"/>
            <a:ext cx="8229600" cy="838200"/>
          </a:xfrm>
        </p:spPr>
        <p:txBody>
          <a:bodyPr/>
          <a:lstStyle/>
          <a:p>
            <a:r>
              <a:rPr lang="en-US" dirty="0" smtClean="0"/>
              <a:t>General Tab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33600"/>
            <a:ext cx="45502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Living Color Scheme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97CA3D"/>
      </a:accent1>
      <a:accent2>
        <a:srgbClr val="F5A81C"/>
      </a:accent2>
      <a:accent3>
        <a:srgbClr val="03AF4B"/>
      </a:accent3>
      <a:accent4>
        <a:srgbClr val="E87425"/>
      </a:accent4>
      <a:accent5>
        <a:srgbClr val="929292"/>
      </a:accent5>
      <a:accent6>
        <a:srgbClr val="66665D"/>
      </a:accent6>
      <a:hlink>
        <a:srgbClr val="97CA3D"/>
      </a:hlink>
      <a:folHlink>
        <a:srgbClr val="03AF4B"/>
      </a:folHlink>
    </a:clrScheme>
    <a:fontScheme name="Ohio Living Fonts">
      <a:majorFont>
        <a:latin typeface="Avenir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642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Heavy</vt:lpstr>
      <vt:lpstr>Avenir Medium</vt:lpstr>
      <vt:lpstr>Calibri</vt:lpstr>
      <vt:lpstr>Georgia</vt:lpstr>
      <vt:lpstr>Times New Roman</vt:lpstr>
      <vt:lpstr>Office Theme</vt:lpstr>
      <vt:lpstr>RiskWatch Training</vt:lpstr>
      <vt:lpstr>Purpose</vt:lpstr>
      <vt:lpstr>Login Page</vt:lpstr>
      <vt:lpstr>Occurrence Entry </vt:lpstr>
      <vt:lpstr>Pending Occurrences</vt:lpstr>
      <vt:lpstr>Report Entry</vt:lpstr>
      <vt:lpstr>Report Entry Cont.</vt:lpstr>
      <vt:lpstr>General Tab </vt:lpstr>
      <vt:lpstr>General Tab Cont.</vt:lpstr>
      <vt:lpstr>General Tab Cont.</vt:lpstr>
      <vt:lpstr>Details Tab Cont. </vt:lpstr>
      <vt:lpstr>Injury Tab</vt:lpstr>
      <vt:lpstr>Injury Tab Cont. </vt:lpstr>
      <vt:lpstr>Actions Tab</vt:lpstr>
      <vt:lpstr>Statements Tab </vt:lpstr>
      <vt:lpstr>Final Steps </vt:lpstr>
      <vt:lpstr>Final Steps Cont.</vt:lpstr>
      <vt:lpstr>Submission of Report </vt:lpstr>
      <vt:lpstr>Submission of Report Cont.</vt:lpstr>
      <vt:lpstr>Changing Password</vt:lpstr>
      <vt:lpstr>PowerPoint Presentation</vt:lpstr>
    </vt:vector>
  </TitlesOfParts>
  <Company>OPRS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Colleen Stoker</dc:creator>
  <cp:lastModifiedBy>Belinda Jones</cp:lastModifiedBy>
  <cp:revision>80</cp:revision>
  <dcterms:created xsi:type="dcterms:W3CDTF">2016-08-08T13:16:39Z</dcterms:created>
  <dcterms:modified xsi:type="dcterms:W3CDTF">2019-01-09T12:54:38Z</dcterms:modified>
</cp:coreProperties>
</file>