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5" r:id="rId3"/>
    <p:sldId id="303" r:id="rId4"/>
    <p:sldId id="271" r:id="rId5"/>
    <p:sldId id="304" r:id="rId6"/>
    <p:sldId id="258" r:id="rId7"/>
    <p:sldId id="305" r:id="rId8"/>
    <p:sldId id="306" r:id="rId9"/>
    <p:sldId id="294" r:id="rId10"/>
    <p:sldId id="308" r:id="rId11"/>
    <p:sldId id="289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="" roundtripDataSignature="AMtx7mhx1PjOuIjWL8hFIHJpON8QPLOp3w==" r:id="rId20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1C"/>
    <a:srgbClr val="2BB35D"/>
    <a:srgbClr val="495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61"/>
    <p:restoredTop sz="94808"/>
  </p:normalViewPr>
  <p:slideViewPr>
    <p:cSldViewPr snapToGrid="0" snapToObjects="1">
      <p:cViewPr varScale="1">
        <p:scale>
          <a:sx n="207" d="100"/>
          <a:sy n="207" d="100"/>
        </p:scale>
        <p:origin x="1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837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8603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8961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753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brick wall posing for the camera&#10;&#10;Description automatically generated">
            <a:extLst>
              <a:ext uri="{FF2B5EF4-FFF2-40B4-BE49-F238E27FC236}">
                <a16:creationId xmlns:a16="http://schemas.microsoft.com/office/drawing/2014/main" id="{F0EB8EF4-8743-EE42-B13B-A89B7532F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444" r="11552" b="7160"/>
          <a:stretch/>
        </p:blipFill>
        <p:spPr>
          <a:xfrm>
            <a:off x="-36793" y="0"/>
            <a:ext cx="12228793" cy="6858000"/>
          </a:xfrm>
          <a:prstGeom prst="rect">
            <a:avLst/>
          </a:prstGeom>
        </p:spPr>
      </p:pic>
      <p:sp>
        <p:nvSpPr>
          <p:cNvPr id="10" name="Google Shape;10;p15"/>
          <p:cNvSpPr/>
          <p:nvPr/>
        </p:nvSpPr>
        <p:spPr>
          <a:xfrm flipH="1">
            <a:off x="-23014" y="0"/>
            <a:ext cx="6760646" cy="3132081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5"/>
          <p:cNvSpPr/>
          <p:nvPr/>
        </p:nvSpPr>
        <p:spPr>
          <a:xfrm rot="10800000">
            <a:off x="-36793" y="991672"/>
            <a:ext cx="12662557" cy="5866327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525888" y="3729692"/>
            <a:ext cx="6760646" cy="17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1"/>
          </p:nvPr>
        </p:nvSpPr>
        <p:spPr>
          <a:xfrm>
            <a:off x="525888" y="5590925"/>
            <a:ext cx="9144000" cy="50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5"/>
          <p:cNvSpPr/>
          <p:nvPr/>
        </p:nvSpPr>
        <p:spPr>
          <a:xfrm flipH="1">
            <a:off x="-58691" y="-164047"/>
            <a:ext cx="6981084" cy="4166316"/>
          </a:xfrm>
          <a:custGeom>
            <a:avLst/>
            <a:gdLst/>
            <a:ahLst/>
            <a:cxnLst/>
            <a:rect l="l" t="t" r="r" b="b"/>
            <a:pathLst>
              <a:path w="5136140" h="2535792" extrusionOk="0">
                <a:moveTo>
                  <a:pt x="0" y="0"/>
                </a:moveTo>
                <a:lnTo>
                  <a:pt x="5136140" y="2070288"/>
                </a:lnTo>
                <a:cubicBezTo>
                  <a:pt x="5126080" y="2181851"/>
                  <a:pt x="5126871" y="2320613"/>
                  <a:pt x="5123617" y="253579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5"/>
          <p:cNvSpPr/>
          <p:nvPr/>
        </p:nvSpPr>
        <p:spPr>
          <a:xfrm flipH="1">
            <a:off x="-36793" y="-284812"/>
            <a:ext cx="7214594" cy="3523646"/>
          </a:xfrm>
          <a:custGeom>
            <a:avLst/>
            <a:gdLst/>
            <a:ahLst/>
            <a:cxnLst/>
            <a:rect l="l" t="t" r="r" b="b"/>
            <a:pathLst>
              <a:path w="3275135" h="2557256" extrusionOk="0">
                <a:moveTo>
                  <a:pt x="0" y="0"/>
                </a:moveTo>
                <a:lnTo>
                  <a:pt x="3272440" y="2229952"/>
                </a:lnTo>
                <a:cubicBezTo>
                  <a:pt x="3273338" y="2339053"/>
                  <a:pt x="3274237" y="2448155"/>
                  <a:pt x="3275135" y="2557256"/>
                </a:cubicBezTo>
                <a:lnTo>
                  <a:pt x="0" y="0"/>
                </a:lnTo>
                <a:close/>
              </a:path>
            </a:pathLst>
          </a:custGeom>
          <a:solidFill>
            <a:srgbClr val="2EB35C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3FCE1B-FE80-5A4A-A62E-CB77F7A226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551" y="9652"/>
            <a:ext cx="3289624" cy="14994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529107" y="2241030"/>
            <a:ext cx="3372675" cy="315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2"/>
          </p:nvPr>
        </p:nvSpPr>
        <p:spPr>
          <a:xfrm>
            <a:off x="529107" y="1418577"/>
            <a:ext cx="3372675" cy="74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3"/>
          </p:nvPr>
        </p:nvSpPr>
        <p:spPr>
          <a:xfrm>
            <a:off x="4100569" y="2241030"/>
            <a:ext cx="3372675" cy="315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body" idx="4"/>
          </p:nvPr>
        </p:nvSpPr>
        <p:spPr>
          <a:xfrm>
            <a:off x="4100569" y="1418577"/>
            <a:ext cx="3372675" cy="74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5"/>
          </p:nvPr>
        </p:nvSpPr>
        <p:spPr>
          <a:xfrm>
            <a:off x="7672031" y="2241030"/>
            <a:ext cx="3372675" cy="315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body" idx="6"/>
          </p:nvPr>
        </p:nvSpPr>
        <p:spPr>
          <a:xfrm>
            <a:off x="7672031" y="1418577"/>
            <a:ext cx="3372675" cy="74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7" name="Google Shape;147;p27"/>
          <p:cNvSpPr/>
          <p:nvPr/>
        </p:nvSpPr>
        <p:spPr>
          <a:xfrm rot="10800000">
            <a:off x="-19879" y="6251071"/>
            <a:ext cx="1177165" cy="614359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/>
          <p:nvPr/>
        </p:nvSpPr>
        <p:spPr>
          <a:xfrm rot="10800000">
            <a:off x="-19878" y="6122484"/>
            <a:ext cx="1192570" cy="742950"/>
          </a:xfrm>
          <a:custGeom>
            <a:avLst/>
            <a:gdLst/>
            <a:ahLst/>
            <a:cxnLst/>
            <a:rect l="l" t="t" r="r" b="b"/>
            <a:pathLst>
              <a:path w="1192570" h="742950" extrusionOk="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7"/>
          <p:cNvSpPr/>
          <p:nvPr/>
        </p:nvSpPr>
        <p:spPr>
          <a:xfrm rot="10800000">
            <a:off x="-7495" y="5965512"/>
            <a:ext cx="1254498" cy="899922"/>
          </a:xfrm>
          <a:custGeom>
            <a:avLst/>
            <a:gdLst/>
            <a:ahLst/>
            <a:cxnLst/>
            <a:rect l="l" t="t" r="r" b="b"/>
            <a:pathLst>
              <a:path w="1254498" h="899922" extrusionOk="0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899FDB-9990-E544-A55C-D819266E4D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/>
          <p:nvPr/>
        </p:nvSpPr>
        <p:spPr>
          <a:xfrm rot="10800000">
            <a:off x="-19879" y="6251071"/>
            <a:ext cx="1177165" cy="614359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8"/>
          <p:cNvSpPr/>
          <p:nvPr/>
        </p:nvSpPr>
        <p:spPr>
          <a:xfrm rot="10800000">
            <a:off x="-19878" y="6122484"/>
            <a:ext cx="1192570" cy="742950"/>
          </a:xfrm>
          <a:custGeom>
            <a:avLst/>
            <a:gdLst/>
            <a:ahLst/>
            <a:cxnLst/>
            <a:rect l="l" t="t" r="r" b="b"/>
            <a:pathLst>
              <a:path w="1192570" h="742950" extrusionOk="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8"/>
          <p:cNvSpPr/>
          <p:nvPr/>
        </p:nvSpPr>
        <p:spPr>
          <a:xfrm rot="10800000">
            <a:off x="-7495" y="5965512"/>
            <a:ext cx="1254498" cy="899922"/>
          </a:xfrm>
          <a:custGeom>
            <a:avLst/>
            <a:gdLst/>
            <a:ahLst/>
            <a:cxnLst/>
            <a:rect l="l" t="t" r="r" b="b"/>
            <a:pathLst>
              <a:path w="1254498" h="899922" extrusionOk="0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9954AD-BE87-DC40-A80C-68158EC67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B11-B9EE-AA47-934A-AC6BE830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6487-0722-114F-A0D1-81A4F74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07" y="1854558"/>
            <a:ext cx="10515600" cy="354329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AA4C95-081C-5B49-8DBB-779AA50AA3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9107" y="1418578"/>
            <a:ext cx="10515600" cy="435980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C43828D-5B40-CE4B-B8D0-84FD0D2713E7}"/>
              </a:ext>
            </a:extLst>
          </p:cNvPr>
          <p:cNvSpPr/>
          <p:nvPr userDrawn="1"/>
        </p:nvSpPr>
        <p:spPr>
          <a:xfrm rot="10800000">
            <a:off x="-19879" y="6251071"/>
            <a:ext cx="1177165" cy="614359"/>
          </a:xfrm>
          <a:custGeom>
            <a:avLst/>
            <a:gdLst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2273121 h 2273121"/>
              <a:gd name="connsiteX4" fmla="*/ 0 w 5108620"/>
              <a:gd name="connsiteY4" fmla="*/ 0 h 2273121"/>
              <a:gd name="connsiteX0" fmla="*/ 0 w 5108620"/>
              <a:gd name="connsiteY0" fmla="*/ 0 h 2273121"/>
              <a:gd name="connsiteX1" fmla="*/ 5108620 w 5108620"/>
              <a:gd name="connsiteY1" fmla="*/ 0 h 2273121"/>
              <a:gd name="connsiteX2" fmla="*/ 5108620 w 5108620"/>
              <a:gd name="connsiteY2" fmla="*/ 2273121 h 2273121"/>
              <a:gd name="connsiteX3" fmla="*/ 0 w 5108620"/>
              <a:gd name="connsiteY3" fmla="*/ 0 h 2273121"/>
              <a:gd name="connsiteX0" fmla="*/ 0 w 5108620"/>
              <a:gd name="connsiteY0" fmla="*/ 0 h 1918952"/>
              <a:gd name="connsiteX1" fmla="*/ 5108620 w 5108620"/>
              <a:gd name="connsiteY1" fmla="*/ 0 h 1918952"/>
              <a:gd name="connsiteX2" fmla="*/ 5063544 w 5108620"/>
              <a:gd name="connsiteY2" fmla="*/ 1918952 h 1918952"/>
              <a:gd name="connsiteX3" fmla="*/ 0 w 5108620"/>
              <a:gd name="connsiteY3" fmla="*/ 0 h 1918952"/>
              <a:gd name="connsiteX0" fmla="*/ 0 w 5185893"/>
              <a:gd name="connsiteY0" fmla="*/ 0 h 1674253"/>
              <a:gd name="connsiteX1" fmla="*/ 5108620 w 5185893"/>
              <a:gd name="connsiteY1" fmla="*/ 0 h 1674253"/>
              <a:gd name="connsiteX2" fmla="*/ 5185893 w 5185893"/>
              <a:gd name="connsiteY2" fmla="*/ 1674253 h 1674253"/>
              <a:gd name="connsiteX3" fmla="*/ 0 w 5185893"/>
              <a:gd name="connsiteY3" fmla="*/ 0 h 1674253"/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0 w 5115060"/>
              <a:gd name="connsiteY3" fmla="*/ 0 h 236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5060" h="2369712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CAC7AAA-A8AA-ED42-B6F8-EB96B85ADA07}"/>
              </a:ext>
            </a:extLst>
          </p:cNvPr>
          <p:cNvSpPr/>
          <p:nvPr userDrawn="1"/>
        </p:nvSpPr>
        <p:spPr>
          <a:xfrm flipH="1" flipV="1">
            <a:off x="-19878" y="6122484"/>
            <a:ext cx="1192570" cy="742950"/>
          </a:xfrm>
          <a:custGeom>
            <a:avLst/>
            <a:gdLst>
              <a:gd name="connsiteX0" fmla="*/ 1182691 w 1192570"/>
              <a:gd name="connsiteY0" fmla="*/ 742950 h 742950"/>
              <a:gd name="connsiteX1" fmla="*/ 0 w 1192570"/>
              <a:gd name="connsiteY1" fmla="*/ 0 h 742950"/>
              <a:gd name="connsiteX2" fmla="*/ 58558 w 1192570"/>
              <a:gd name="connsiteY2" fmla="*/ 0 h 742950"/>
              <a:gd name="connsiteX3" fmla="*/ 1188947 w 1192570"/>
              <a:gd name="connsiteY3" fmla="*/ 577927 h 742950"/>
              <a:gd name="connsiteX4" fmla="*/ 1182691 w 1192570"/>
              <a:gd name="connsiteY4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70" h="74295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211EFCF-1D73-634D-BAE3-5CBBBAF54EAB}"/>
              </a:ext>
            </a:extLst>
          </p:cNvPr>
          <p:cNvSpPr/>
          <p:nvPr userDrawn="1"/>
        </p:nvSpPr>
        <p:spPr>
          <a:xfrm flipH="1" flipV="1">
            <a:off x="-7495" y="5965512"/>
            <a:ext cx="1254498" cy="899922"/>
          </a:xfrm>
          <a:custGeom>
            <a:avLst/>
            <a:gdLst>
              <a:gd name="connsiteX0" fmla="*/ 1254498 w 1254498"/>
              <a:gd name="connsiteY0" fmla="*/ 899922 h 899922"/>
              <a:gd name="connsiteX1" fmla="*/ 0 w 1254498"/>
              <a:gd name="connsiteY1" fmla="*/ 0 h 899922"/>
              <a:gd name="connsiteX2" fmla="*/ 76233 w 1254498"/>
              <a:gd name="connsiteY2" fmla="*/ 0 h 899922"/>
              <a:gd name="connsiteX3" fmla="*/ 1253036 w 1254498"/>
              <a:gd name="connsiteY3" fmla="*/ 736745 h 899922"/>
              <a:gd name="connsiteX4" fmla="*/ 1254498 w 1254498"/>
              <a:gd name="connsiteY4" fmla="*/ 899922 h 89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98" h="899922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5887A-627C-7444-B474-4B009DCADE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9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65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529107" y="1854558"/>
            <a:ext cx="10515600" cy="354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body" idx="2"/>
          </p:nvPr>
        </p:nvSpPr>
        <p:spPr>
          <a:xfrm>
            <a:off x="529107" y="1418578"/>
            <a:ext cx="10515600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" name="Google Shape;22;p16"/>
          <p:cNvSpPr/>
          <p:nvPr/>
        </p:nvSpPr>
        <p:spPr>
          <a:xfrm rot="10800000">
            <a:off x="-19879" y="6251071"/>
            <a:ext cx="1177165" cy="614359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6"/>
          <p:cNvSpPr/>
          <p:nvPr/>
        </p:nvSpPr>
        <p:spPr>
          <a:xfrm rot="10800000">
            <a:off x="-19878" y="6122484"/>
            <a:ext cx="1192570" cy="742950"/>
          </a:xfrm>
          <a:custGeom>
            <a:avLst/>
            <a:gdLst/>
            <a:ahLst/>
            <a:cxnLst/>
            <a:rect l="l" t="t" r="r" b="b"/>
            <a:pathLst>
              <a:path w="1192570" h="742950" extrusionOk="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6"/>
          <p:cNvSpPr/>
          <p:nvPr/>
        </p:nvSpPr>
        <p:spPr>
          <a:xfrm rot="10800000">
            <a:off x="-7495" y="5965512"/>
            <a:ext cx="1254498" cy="899922"/>
          </a:xfrm>
          <a:custGeom>
            <a:avLst/>
            <a:gdLst/>
            <a:ahLst/>
            <a:cxnLst/>
            <a:rect l="l" t="t" r="r" b="b"/>
            <a:pathLst>
              <a:path w="1254498" h="899922" extrusionOk="0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6E4BB-404F-5E48-A084-C214EA3FB9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preserve="1">
  <p:cSld name="9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529108" y="2211049"/>
            <a:ext cx="5015948" cy="3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body" idx="2"/>
          </p:nvPr>
        </p:nvSpPr>
        <p:spPr>
          <a:xfrm>
            <a:off x="529108" y="1418577"/>
            <a:ext cx="5015948" cy="7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3"/>
          </p:nvPr>
        </p:nvSpPr>
        <p:spPr>
          <a:xfrm>
            <a:off x="6028760" y="2211049"/>
            <a:ext cx="5015948" cy="3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4"/>
          </p:nvPr>
        </p:nvSpPr>
        <p:spPr>
          <a:xfrm>
            <a:off x="6028760" y="1418577"/>
            <a:ext cx="5015948" cy="7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7"/>
          <p:cNvSpPr/>
          <p:nvPr/>
        </p:nvSpPr>
        <p:spPr>
          <a:xfrm rot="10800000" flipH="1">
            <a:off x="10813947" y="6265157"/>
            <a:ext cx="1378053" cy="614359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7"/>
          <p:cNvSpPr/>
          <p:nvPr/>
        </p:nvSpPr>
        <p:spPr>
          <a:xfrm rot="10800000" flipH="1">
            <a:off x="10806673" y="6119596"/>
            <a:ext cx="1396085" cy="742950"/>
          </a:xfrm>
          <a:custGeom>
            <a:avLst/>
            <a:gdLst/>
            <a:ahLst/>
            <a:cxnLst/>
            <a:rect l="l" t="t" r="r" b="b"/>
            <a:pathLst>
              <a:path w="1192570" h="742950" extrusionOk="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7"/>
          <p:cNvSpPr/>
          <p:nvPr/>
        </p:nvSpPr>
        <p:spPr>
          <a:xfrm rot="10800000" flipH="1">
            <a:off x="10734177" y="5968836"/>
            <a:ext cx="1468582" cy="899922"/>
          </a:xfrm>
          <a:custGeom>
            <a:avLst/>
            <a:gdLst/>
            <a:ahLst/>
            <a:cxnLst/>
            <a:rect l="l" t="t" r="r" b="b"/>
            <a:pathLst>
              <a:path w="1254498" h="899922" extrusionOk="0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D996C7-6C40-324B-9DA1-D1F207D6C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2585" y="6115050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0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userDrawn="1">
  <p:cSld name="2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>
            <a:spLocks noGrp="1"/>
          </p:cNvSpPr>
          <p:nvPr>
            <p:ph type="ctrTitle"/>
          </p:nvPr>
        </p:nvSpPr>
        <p:spPr>
          <a:xfrm>
            <a:off x="525888" y="2750092"/>
            <a:ext cx="6760646" cy="17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ubTitle" idx="1"/>
          </p:nvPr>
        </p:nvSpPr>
        <p:spPr>
          <a:xfrm>
            <a:off x="525888" y="4611325"/>
            <a:ext cx="9144000" cy="50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67" name="Google Shape;6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7839" y="5909251"/>
            <a:ext cx="1737041" cy="439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1"/>
          <p:cNvSpPr/>
          <p:nvPr/>
        </p:nvSpPr>
        <p:spPr>
          <a:xfrm rot="10800000" flipH="1">
            <a:off x="-2156867" y="-355987"/>
            <a:ext cx="14459170" cy="7213987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1"/>
          <p:cNvSpPr txBox="1">
            <a:spLocks noGrp="1"/>
          </p:cNvSpPr>
          <p:nvPr>
            <p:ph type="ctrTitle"/>
          </p:nvPr>
        </p:nvSpPr>
        <p:spPr>
          <a:xfrm>
            <a:off x="4790761" y="3588431"/>
            <a:ext cx="6760646" cy="17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ubTitle" idx="1"/>
          </p:nvPr>
        </p:nvSpPr>
        <p:spPr>
          <a:xfrm>
            <a:off x="4790761" y="5449664"/>
            <a:ext cx="6760646" cy="50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21"/>
          <p:cNvSpPr/>
          <p:nvPr/>
        </p:nvSpPr>
        <p:spPr>
          <a:xfrm rot="10800000" flipH="1">
            <a:off x="-349008" y="-55841"/>
            <a:ext cx="12015120" cy="6013198"/>
          </a:xfrm>
          <a:custGeom>
            <a:avLst/>
            <a:gdLst/>
            <a:ahLst/>
            <a:cxnLst/>
            <a:rect l="l" t="t" r="r" b="b"/>
            <a:pathLst>
              <a:path w="5067974" h="2050878" extrusionOk="0">
                <a:moveTo>
                  <a:pt x="0" y="0"/>
                </a:moveTo>
                <a:lnTo>
                  <a:pt x="5067974" y="2044034"/>
                </a:lnTo>
                <a:cubicBezTo>
                  <a:pt x="4708194" y="2038649"/>
                  <a:pt x="4412613" y="2065237"/>
                  <a:pt x="4121877" y="203936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1"/>
          <p:cNvSpPr/>
          <p:nvPr/>
        </p:nvSpPr>
        <p:spPr>
          <a:xfrm rot="10800000" flipH="1">
            <a:off x="-397241" y="-37478"/>
            <a:ext cx="9858396" cy="6064953"/>
          </a:xfrm>
          <a:custGeom>
            <a:avLst/>
            <a:gdLst/>
            <a:ahLst/>
            <a:cxnLst/>
            <a:rect l="l" t="t" r="r" b="b"/>
            <a:pathLst>
              <a:path w="4481288" h="2054456" extrusionOk="0">
                <a:moveTo>
                  <a:pt x="0" y="0"/>
                </a:moveTo>
                <a:lnTo>
                  <a:pt x="4481288" y="2054456"/>
                </a:lnTo>
                <a:lnTo>
                  <a:pt x="3530876" y="2046308"/>
                </a:lnTo>
                <a:lnTo>
                  <a:pt x="0" y="0"/>
                </a:lnTo>
                <a:close/>
              </a:path>
            </a:pathLst>
          </a:custGeom>
          <a:solidFill>
            <a:srgbClr val="2EB35C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1C35FA-C948-2D46-89D8-01DC379C8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552" y="5935802"/>
            <a:ext cx="1492122" cy="680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 userDrawn="1">
  <p:cSld name="4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/>
          <p:nvPr/>
        </p:nvSpPr>
        <p:spPr>
          <a:xfrm rot="10800000">
            <a:off x="-22774" y="-19665"/>
            <a:ext cx="18226952" cy="6897331"/>
          </a:xfrm>
          <a:custGeom>
            <a:avLst/>
            <a:gdLst>
              <a:gd name="connsiteX0" fmla="*/ 0 w 5115060"/>
              <a:gd name="connsiteY0" fmla="*/ 0 h 2369712"/>
              <a:gd name="connsiteX1" fmla="*/ 5108620 w 5115060"/>
              <a:gd name="connsiteY1" fmla="*/ 0 h 2369712"/>
              <a:gd name="connsiteX2" fmla="*/ 5115060 w 5115060"/>
              <a:gd name="connsiteY2" fmla="*/ 2369712 h 2369712"/>
              <a:gd name="connsiteX3" fmla="*/ 4877714 w 5115060"/>
              <a:gd name="connsiteY3" fmla="*/ 2259234 h 2369712"/>
              <a:gd name="connsiteX4" fmla="*/ 0 w 5115060"/>
              <a:gd name="connsiteY4" fmla="*/ 0 h 2369712"/>
              <a:gd name="connsiteX0" fmla="*/ 0 w 6469327"/>
              <a:gd name="connsiteY0" fmla="*/ 0 h 2259234"/>
              <a:gd name="connsiteX1" fmla="*/ 5108620 w 6469327"/>
              <a:gd name="connsiteY1" fmla="*/ 0 h 2259234"/>
              <a:gd name="connsiteX2" fmla="*/ 6469327 w 6469327"/>
              <a:gd name="connsiteY2" fmla="*/ 2256670 h 2259234"/>
              <a:gd name="connsiteX3" fmla="*/ 4877714 w 6469327"/>
              <a:gd name="connsiteY3" fmla="*/ 2259234 h 2259234"/>
              <a:gd name="connsiteX4" fmla="*/ 0 w 6469327"/>
              <a:gd name="connsiteY4" fmla="*/ 0 h 2259234"/>
              <a:gd name="connsiteX0" fmla="*/ 0 w 6470430"/>
              <a:gd name="connsiteY0" fmla="*/ 6460 h 2265694"/>
              <a:gd name="connsiteX1" fmla="*/ 6469867 w 6470430"/>
              <a:gd name="connsiteY1" fmla="*/ 0 h 2265694"/>
              <a:gd name="connsiteX2" fmla="*/ 6469327 w 6470430"/>
              <a:gd name="connsiteY2" fmla="*/ 2263130 h 2265694"/>
              <a:gd name="connsiteX3" fmla="*/ 4877714 w 6470430"/>
              <a:gd name="connsiteY3" fmla="*/ 2265694 h 2265694"/>
              <a:gd name="connsiteX4" fmla="*/ 0 w 6470430"/>
              <a:gd name="connsiteY4" fmla="*/ 6460 h 226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430" h="2265694" extrusionOk="0">
                <a:moveTo>
                  <a:pt x="0" y="6460"/>
                </a:moveTo>
                <a:lnTo>
                  <a:pt x="6469867" y="0"/>
                </a:lnTo>
                <a:cubicBezTo>
                  <a:pt x="6472014" y="789904"/>
                  <a:pt x="6467180" y="1473226"/>
                  <a:pt x="6469327" y="2263130"/>
                </a:cubicBezTo>
                <a:lnTo>
                  <a:pt x="4877714" y="2265694"/>
                </a:lnTo>
                <a:lnTo>
                  <a:pt x="0" y="646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0"/>
          <p:cNvSpPr txBox="1">
            <a:spLocks noGrp="1"/>
          </p:cNvSpPr>
          <p:nvPr>
            <p:ph type="ctrTitle"/>
          </p:nvPr>
        </p:nvSpPr>
        <p:spPr>
          <a:xfrm>
            <a:off x="525888" y="2750092"/>
            <a:ext cx="6760646" cy="17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ubTitle" idx="1"/>
          </p:nvPr>
        </p:nvSpPr>
        <p:spPr>
          <a:xfrm>
            <a:off x="525888" y="4611325"/>
            <a:ext cx="9144000" cy="50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20"/>
          <p:cNvSpPr/>
          <p:nvPr/>
        </p:nvSpPr>
        <p:spPr>
          <a:xfrm rot="10800000">
            <a:off x="4423466" y="-40665"/>
            <a:ext cx="11936061" cy="5998022"/>
          </a:xfrm>
          <a:custGeom>
            <a:avLst/>
            <a:gdLst/>
            <a:ahLst/>
            <a:cxnLst/>
            <a:rect l="l" t="t" r="r" b="b"/>
            <a:pathLst>
              <a:path w="5067974" h="2050878" extrusionOk="0">
                <a:moveTo>
                  <a:pt x="0" y="0"/>
                </a:moveTo>
                <a:lnTo>
                  <a:pt x="5067974" y="2044034"/>
                </a:lnTo>
                <a:cubicBezTo>
                  <a:pt x="4708194" y="2038649"/>
                  <a:pt x="4412613" y="2065237"/>
                  <a:pt x="4121877" y="203936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0"/>
          <p:cNvSpPr/>
          <p:nvPr/>
        </p:nvSpPr>
        <p:spPr>
          <a:xfrm rot="10800000">
            <a:off x="6600866" y="-37477"/>
            <a:ext cx="9823507" cy="6064953"/>
          </a:xfrm>
          <a:custGeom>
            <a:avLst/>
            <a:gdLst/>
            <a:ahLst/>
            <a:cxnLst/>
            <a:rect l="l" t="t" r="r" b="b"/>
            <a:pathLst>
              <a:path w="4481288" h="2054456" extrusionOk="0">
                <a:moveTo>
                  <a:pt x="0" y="0"/>
                </a:moveTo>
                <a:lnTo>
                  <a:pt x="4481288" y="2054456"/>
                </a:lnTo>
                <a:lnTo>
                  <a:pt x="3530876" y="2046308"/>
                </a:lnTo>
                <a:lnTo>
                  <a:pt x="0" y="0"/>
                </a:lnTo>
                <a:close/>
              </a:path>
            </a:pathLst>
          </a:custGeom>
          <a:solidFill>
            <a:srgbClr val="2EB35C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692EC3-6486-BA48-ACF3-428F0B256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552" y="5935802"/>
            <a:ext cx="1492122" cy="68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4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body" idx="1"/>
          </p:nvPr>
        </p:nvSpPr>
        <p:spPr>
          <a:xfrm>
            <a:off x="529107" y="1252621"/>
            <a:ext cx="4976611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>
            <a:spLocks noGrp="1"/>
          </p:cNvSpPr>
          <p:nvPr>
            <p:ph type="pic" idx="2"/>
          </p:nvPr>
        </p:nvSpPr>
        <p:spPr>
          <a:xfrm>
            <a:off x="528639" y="2323260"/>
            <a:ext cx="5083238" cy="180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2"/>
          <p:cNvSpPr>
            <a:spLocks noGrp="1"/>
          </p:cNvSpPr>
          <p:nvPr>
            <p:ph type="pic" idx="3"/>
          </p:nvPr>
        </p:nvSpPr>
        <p:spPr>
          <a:xfrm>
            <a:off x="5961469" y="2323260"/>
            <a:ext cx="5083238" cy="180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2"/>
          <p:cNvSpPr/>
          <p:nvPr/>
        </p:nvSpPr>
        <p:spPr>
          <a:xfrm rot="10800000">
            <a:off x="-19879" y="6251071"/>
            <a:ext cx="1177165" cy="614359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2"/>
          <p:cNvSpPr/>
          <p:nvPr/>
        </p:nvSpPr>
        <p:spPr>
          <a:xfrm rot="10800000">
            <a:off x="-19878" y="6122484"/>
            <a:ext cx="1192570" cy="742950"/>
          </a:xfrm>
          <a:custGeom>
            <a:avLst/>
            <a:gdLst/>
            <a:ahLst/>
            <a:cxnLst/>
            <a:rect l="l" t="t" r="r" b="b"/>
            <a:pathLst>
              <a:path w="1192570" h="742950" extrusionOk="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4"/>
          </p:nvPr>
        </p:nvSpPr>
        <p:spPr>
          <a:xfrm>
            <a:off x="529107" y="4466704"/>
            <a:ext cx="5082770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5"/>
          </p:nvPr>
        </p:nvSpPr>
        <p:spPr>
          <a:xfrm>
            <a:off x="5955872" y="4466704"/>
            <a:ext cx="5082770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22"/>
          <p:cNvSpPr/>
          <p:nvPr/>
        </p:nvSpPr>
        <p:spPr>
          <a:xfrm rot="10800000">
            <a:off x="-7495" y="5965512"/>
            <a:ext cx="1254498" cy="899922"/>
          </a:xfrm>
          <a:custGeom>
            <a:avLst/>
            <a:gdLst/>
            <a:ahLst/>
            <a:cxnLst/>
            <a:rect l="l" t="t" r="r" b="b"/>
            <a:pathLst>
              <a:path w="1254498" h="899922" extrusionOk="0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9BFF67-DEFF-7349-8205-711A53B26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/>
          <p:nvPr/>
        </p:nvSpPr>
        <p:spPr>
          <a:xfrm rot="10800000">
            <a:off x="-74796" y="-225285"/>
            <a:ext cx="9791336" cy="7083282"/>
          </a:xfrm>
          <a:custGeom>
            <a:avLst/>
            <a:gdLst/>
            <a:ahLst/>
            <a:cxnLst/>
            <a:rect l="l" t="t" r="r" b="b"/>
            <a:pathLst>
              <a:path w="5109188" h="2861303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05982" y="2024127"/>
                  <a:pt x="5108129" y="2814031"/>
                </a:cubicBezTo>
                <a:lnTo>
                  <a:pt x="3624900" y="28613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4"/>
          <p:cNvSpPr txBox="1">
            <a:spLocks noGrp="1"/>
          </p:cNvSpPr>
          <p:nvPr>
            <p:ph type="title"/>
          </p:nvPr>
        </p:nvSpPr>
        <p:spPr>
          <a:xfrm>
            <a:off x="4807940" y="560231"/>
            <a:ext cx="6848915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1"/>
          </p:nvPr>
        </p:nvSpPr>
        <p:spPr>
          <a:xfrm>
            <a:off x="4807940" y="1252621"/>
            <a:ext cx="4976611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2"/>
          </p:nvPr>
        </p:nvSpPr>
        <p:spPr>
          <a:xfrm>
            <a:off x="968091" y="2013261"/>
            <a:ext cx="4976610" cy="378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3"/>
          </p:nvPr>
        </p:nvSpPr>
        <p:spPr>
          <a:xfrm>
            <a:off x="6987587" y="2806039"/>
            <a:ext cx="4559892" cy="286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4"/>
          </p:nvPr>
        </p:nvSpPr>
        <p:spPr>
          <a:xfrm>
            <a:off x="6987587" y="2370058"/>
            <a:ext cx="4559892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24"/>
          <p:cNvSpPr/>
          <p:nvPr/>
        </p:nvSpPr>
        <p:spPr>
          <a:xfrm rot="10800000">
            <a:off x="-19879" y="6243637"/>
            <a:ext cx="1177165" cy="614359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4"/>
          <p:cNvSpPr/>
          <p:nvPr/>
        </p:nvSpPr>
        <p:spPr>
          <a:xfrm rot="10800000">
            <a:off x="-19878" y="6115050"/>
            <a:ext cx="1192570" cy="742950"/>
          </a:xfrm>
          <a:custGeom>
            <a:avLst/>
            <a:gdLst/>
            <a:ahLst/>
            <a:cxnLst/>
            <a:rect l="l" t="t" r="r" b="b"/>
            <a:pathLst>
              <a:path w="1192570" h="742950" extrusionOk="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4"/>
          <p:cNvSpPr/>
          <p:nvPr/>
        </p:nvSpPr>
        <p:spPr>
          <a:xfrm rot="10800000">
            <a:off x="-7495" y="5958078"/>
            <a:ext cx="1254498" cy="899922"/>
          </a:xfrm>
          <a:custGeom>
            <a:avLst/>
            <a:gdLst/>
            <a:ahLst/>
            <a:cxnLst/>
            <a:rect l="l" t="t" r="r" b="b"/>
            <a:pathLst>
              <a:path w="1254498" h="899922" extrusionOk="0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6C1EEA-A75F-F745-9B5C-9FA0F6B2C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48"/>
            <a:ext cx="1492122" cy="680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body" idx="1"/>
          </p:nvPr>
        </p:nvSpPr>
        <p:spPr>
          <a:xfrm>
            <a:off x="529107" y="1252621"/>
            <a:ext cx="4976611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2"/>
          </p:nvPr>
        </p:nvSpPr>
        <p:spPr>
          <a:xfrm>
            <a:off x="529107" y="4466704"/>
            <a:ext cx="3368899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1113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25"/>
          <p:cNvSpPr>
            <a:spLocks noGrp="1"/>
          </p:cNvSpPr>
          <p:nvPr>
            <p:ph type="pic" idx="3"/>
          </p:nvPr>
        </p:nvSpPr>
        <p:spPr>
          <a:xfrm>
            <a:off x="528639" y="2323260"/>
            <a:ext cx="3369368" cy="180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body" idx="4"/>
          </p:nvPr>
        </p:nvSpPr>
        <p:spPr>
          <a:xfrm>
            <a:off x="4128753" y="4466704"/>
            <a:ext cx="3368898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1113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25"/>
          <p:cNvSpPr>
            <a:spLocks noGrp="1"/>
          </p:cNvSpPr>
          <p:nvPr>
            <p:ph type="pic" idx="5"/>
          </p:nvPr>
        </p:nvSpPr>
        <p:spPr>
          <a:xfrm>
            <a:off x="4128284" y="2323260"/>
            <a:ext cx="3369368" cy="180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6"/>
          </p:nvPr>
        </p:nvSpPr>
        <p:spPr>
          <a:xfrm>
            <a:off x="7746641" y="4466704"/>
            <a:ext cx="3368898" cy="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1113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/>
              <a:defRPr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8" name="Google Shape;118;p25"/>
          <p:cNvSpPr>
            <a:spLocks noGrp="1"/>
          </p:cNvSpPr>
          <p:nvPr>
            <p:ph type="pic" idx="7"/>
          </p:nvPr>
        </p:nvSpPr>
        <p:spPr>
          <a:xfrm>
            <a:off x="7746172" y="2323260"/>
            <a:ext cx="3369368" cy="180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5"/>
          <p:cNvSpPr/>
          <p:nvPr/>
        </p:nvSpPr>
        <p:spPr>
          <a:xfrm rot="10800000">
            <a:off x="-19879" y="6251071"/>
            <a:ext cx="1177165" cy="614359"/>
          </a:xfrm>
          <a:custGeom>
            <a:avLst/>
            <a:gdLst/>
            <a:ahLst/>
            <a:cxnLst/>
            <a:rect l="l" t="t" r="r" b="b"/>
            <a:pathLst>
              <a:path w="5115060" h="2369712" extrusionOk="0">
                <a:moveTo>
                  <a:pt x="0" y="0"/>
                </a:moveTo>
                <a:lnTo>
                  <a:pt x="5108620" y="0"/>
                </a:lnTo>
                <a:cubicBezTo>
                  <a:pt x="5110767" y="789904"/>
                  <a:pt x="5112913" y="1579808"/>
                  <a:pt x="5115060" y="236971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5"/>
          <p:cNvSpPr/>
          <p:nvPr/>
        </p:nvSpPr>
        <p:spPr>
          <a:xfrm rot="10800000">
            <a:off x="-19878" y="6115050"/>
            <a:ext cx="1192570" cy="742950"/>
          </a:xfrm>
          <a:custGeom>
            <a:avLst/>
            <a:gdLst/>
            <a:ahLst/>
            <a:cxnLst/>
            <a:rect l="l" t="t" r="r" b="b"/>
            <a:pathLst>
              <a:path w="1192570" h="742950" extrusionOk="0">
                <a:moveTo>
                  <a:pt x="1182691" y="742950"/>
                </a:moveTo>
                <a:lnTo>
                  <a:pt x="0" y="0"/>
                </a:lnTo>
                <a:lnTo>
                  <a:pt x="58558" y="0"/>
                </a:lnTo>
                <a:lnTo>
                  <a:pt x="1188947" y="577927"/>
                </a:lnTo>
                <a:cubicBezTo>
                  <a:pt x="1196053" y="616728"/>
                  <a:pt x="1192041" y="669676"/>
                  <a:pt x="1182691" y="742950"/>
                </a:cubicBezTo>
                <a:close/>
              </a:path>
            </a:pathLst>
          </a:custGeom>
          <a:solidFill>
            <a:schemeClr val="accent3">
              <a:alpha val="9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5"/>
          <p:cNvSpPr/>
          <p:nvPr/>
        </p:nvSpPr>
        <p:spPr>
          <a:xfrm rot="10800000">
            <a:off x="-7495" y="5965512"/>
            <a:ext cx="1254498" cy="899922"/>
          </a:xfrm>
          <a:custGeom>
            <a:avLst/>
            <a:gdLst/>
            <a:ahLst/>
            <a:cxnLst/>
            <a:rect l="l" t="t" r="r" b="b"/>
            <a:pathLst>
              <a:path w="1254498" h="899922" extrusionOk="0">
                <a:moveTo>
                  <a:pt x="1254498" y="899922"/>
                </a:moveTo>
                <a:lnTo>
                  <a:pt x="0" y="0"/>
                </a:lnTo>
                <a:lnTo>
                  <a:pt x="76233" y="0"/>
                </a:lnTo>
                <a:lnTo>
                  <a:pt x="1253036" y="736745"/>
                </a:lnTo>
                <a:cubicBezTo>
                  <a:pt x="1253523" y="791138"/>
                  <a:pt x="1254011" y="845530"/>
                  <a:pt x="1254498" y="899922"/>
                </a:cubicBezTo>
                <a:close/>
              </a:path>
            </a:pathLst>
          </a:custGeom>
          <a:solidFill>
            <a:srgbClr val="2EB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2EC612-223C-8D46-A874-8142F604CF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52" y="6115050"/>
            <a:ext cx="1492122" cy="68013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54" r:id="rId4"/>
    <p:sldLayoutId id="2147483655" r:id="rId5"/>
    <p:sldLayoutId id="2147483665" r:id="rId6"/>
    <p:sldLayoutId id="2147483656" r:id="rId7"/>
    <p:sldLayoutId id="2147483658" r:id="rId8"/>
    <p:sldLayoutId id="2147483659" r:id="rId9"/>
    <p:sldLayoutId id="2147483661" r:id="rId10"/>
    <p:sldLayoutId id="2147483662" r:id="rId11"/>
    <p:sldLayoutId id="2147483664" r:id="rId12"/>
    <p:sldLayoutId id="2147483667" r:id="rId13"/>
    <p:sldLayoutId id="214748366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"/>
          <p:cNvSpPr txBox="1">
            <a:spLocks noGrp="1"/>
          </p:cNvSpPr>
          <p:nvPr>
            <p:ph type="ctrTitle"/>
          </p:nvPr>
        </p:nvSpPr>
        <p:spPr>
          <a:xfrm>
            <a:off x="1165967" y="4186892"/>
            <a:ext cx="6151359" cy="177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Fostering Older Youth</a:t>
            </a:r>
            <a:endParaRPr dirty="0"/>
          </a:p>
        </p:txBody>
      </p:sp>
      <p:sp>
        <p:nvSpPr>
          <p:cNvPr id="167" name="Google Shape;167;p1"/>
          <p:cNvSpPr txBox="1">
            <a:spLocks noGrp="1"/>
          </p:cNvSpPr>
          <p:nvPr>
            <p:ph type="subTitle" idx="1"/>
          </p:nvPr>
        </p:nvSpPr>
        <p:spPr>
          <a:xfrm>
            <a:off x="1165968" y="4186892"/>
            <a:ext cx="9144000" cy="50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Part 7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6DA3AA-AA34-E94A-B78A-7B66B86A182E}"/>
              </a:ext>
            </a:extLst>
          </p:cNvPr>
          <p:cNvSpPr txBox="1">
            <a:spLocks/>
          </p:cNvSpPr>
          <p:nvPr/>
        </p:nvSpPr>
        <p:spPr>
          <a:xfrm>
            <a:off x="529106" y="3917373"/>
            <a:ext cx="10391739" cy="12585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n-US" sz="3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i="1" dirty="0">
                <a:solidFill>
                  <a:srgbClr val="FFCD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Rhiannon Service, Friends of Youth &amp; foster parent</a:t>
            </a:r>
            <a:endParaRPr lang="en-US" sz="2400" b="1" i="1" dirty="0">
              <a:solidFill>
                <a:srgbClr val="FFCD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7FE7A59-F24A-094D-8232-B293F579D5B0}"/>
              </a:ext>
            </a:extLst>
          </p:cNvPr>
          <p:cNvSpPr txBox="1">
            <a:spLocks/>
          </p:cNvSpPr>
          <p:nvPr/>
        </p:nvSpPr>
        <p:spPr>
          <a:xfrm>
            <a:off x="529106" y="2359244"/>
            <a:ext cx="7523849" cy="21395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“Kids thrive off consistency. If everything else in their life is chaos and you’re the one person who’s consistent, that means a lot.”</a:t>
            </a:r>
            <a:endParaRPr lang="en-US" sz="2400" b="1" i="1" dirty="0">
              <a:solidFill>
                <a:srgbClr val="FFCD1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Calibri"/>
              <a:buNone/>
            </a:pPr>
            <a:r>
              <a:rPr lang="en-US" sz="3959" dirty="0"/>
              <a:t>Recap</a:t>
            </a:r>
            <a:endParaRPr sz="3959" dirty="0"/>
          </a:p>
        </p:txBody>
      </p:sp>
      <p:sp>
        <p:nvSpPr>
          <p:cNvPr id="180" name="Google Shape;180;p3"/>
          <p:cNvSpPr txBox="1">
            <a:spLocks noGrp="1"/>
          </p:cNvSpPr>
          <p:nvPr>
            <p:ph type="body" idx="1"/>
          </p:nvPr>
        </p:nvSpPr>
        <p:spPr>
          <a:xfrm>
            <a:off x="330901" y="1384904"/>
            <a:ext cx="6222566" cy="354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342900" fontAlgn="base">
              <a:buClr>
                <a:srgbClr val="2BB35D"/>
              </a:buClr>
              <a:buFont typeface="Arial" panose="020B0604020202020204" pitchFamily="34" charset="0"/>
              <a:buChar char="•"/>
            </a:pPr>
            <a:r>
              <a:rPr lang="en-US" dirty="0"/>
              <a:t>Foster youth need stability and care just as much as younger children</a:t>
            </a:r>
          </a:p>
          <a:p>
            <a:pPr marL="571500" indent="-342900" fontAlgn="base">
              <a:buClr>
                <a:srgbClr val="2BB35D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 fontAlgn="base">
              <a:buClr>
                <a:srgbClr val="2BB35D"/>
              </a:buClr>
              <a:buFont typeface="Arial" panose="020B0604020202020204" pitchFamily="34" charset="0"/>
              <a:buChar char="•"/>
            </a:pPr>
            <a:r>
              <a:rPr lang="en-US" dirty="0"/>
              <a:t>Foster youth who don’t have a stable home are less likely to finish their education, and more likely to become homeless or enter juvenile detention</a:t>
            </a:r>
          </a:p>
          <a:p>
            <a:pPr marL="571500" indent="-342900" fontAlgn="base">
              <a:buClr>
                <a:srgbClr val="2BB35D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 fontAlgn="base">
              <a:buClr>
                <a:srgbClr val="2BB35D"/>
              </a:buClr>
              <a:buFont typeface="Arial" panose="020B0604020202020204" pitchFamily="34" charset="0"/>
              <a:buChar char="•"/>
            </a:pPr>
            <a:r>
              <a:rPr lang="en-US" dirty="0"/>
              <a:t>And foster parents who don’t give up can help transform the life of a foster youth</a:t>
            </a:r>
          </a:p>
          <a:p>
            <a:pPr marL="571500" indent="-342900" fontAlgn="base">
              <a:buClr>
                <a:srgbClr val="2BB35D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0"/>
            <a:r>
              <a:rPr lang="en-US" dirty="0">
                <a:solidFill>
                  <a:srgbClr val="2BB35D"/>
                </a:solidFill>
              </a:rPr>
              <a:t>Don’t forget to take your quiz!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330D3C-BFC8-2A4F-B31E-0CB196AD0E5F}"/>
              </a:ext>
            </a:extLst>
          </p:cNvPr>
          <p:cNvSpPr/>
          <p:nvPr/>
        </p:nvSpPr>
        <p:spPr>
          <a:xfrm>
            <a:off x="6252520" y="-12526"/>
            <a:ext cx="5939480" cy="6883052"/>
          </a:xfrm>
          <a:custGeom>
            <a:avLst/>
            <a:gdLst>
              <a:gd name="connsiteX0" fmla="*/ 0 w 2922740"/>
              <a:gd name="connsiteY0" fmla="*/ 0 h 6858000"/>
              <a:gd name="connsiteX1" fmla="*/ 2922740 w 2922740"/>
              <a:gd name="connsiteY1" fmla="*/ 0 h 6858000"/>
              <a:gd name="connsiteX2" fmla="*/ 2922740 w 2922740"/>
              <a:gd name="connsiteY2" fmla="*/ 6858000 h 6858000"/>
              <a:gd name="connsiteX3" fmla="*/ 0 w 2922740"/>
              <a:gd name="connsiteY3" fmla="*/ 6858000 h 6858000"/>
              <a:gd name="connsiteX4" fmla="*/ 0 w 2922740"/>
              <a:gd name="connsiteY4" fmla="*/ 0 h 6858000"/>
              <a:gd name="connsiteX0" fmla="*/ 1615857 w 4538597"/>
              <a:gd name="connsiteY0" fmla="*/ 0 h 6870526"/>
              <a:gd name="connsiteX1" fmla="*/ 4538597 w 4538597"/>
              <a:gd name="connsiteY1" fmla="*/ 0 h 6870526"/>
              <a:gd name="connsiteX2" fmla="*/ 4538597 w 4538597"/>
              <a:gd name="connsiteY2" fmla="*/ 6858000 h 6870526"/>
              <a:gd name="connsiteX3" fmla="*/ 0 w 4538597"/>
              <a:gd name="connsiteY3" fmla="*/ 6870526 h 6870526"/>
              <a:gd name="connsiteX4" fmla="*/ 1615857 w 4538597"/>
              <a:gd name="connsiteY4" fmla="*/ 0 h 6870526"/>
              <a:gd name="connsiteX0" fmla="*/ 2078818 w 4538597"/>
              <a:gd name="connsiteY0" fmla="*/ 0 h 6883052"/>
              <a:gd name="connsiteX1" fmla="*/ 4538597 w 4538597"/>
              <a:gd name="connsiteY1" fmla="*/ 12526 h 6883052"/>
              <a:gd name="connsiteX2" fmla="*/ 4538597 w 4538597"/>
              <a:gd name="connsiteY2" fmla="*/ 6870526 h 6883052"/>
              <a:gd name="connsiteX3" fmla="*/ 0 w 4538597"/>
              <a:gd name="connsiteY3" fmla="*/ 6883052 h 6883052"/>
              <a:gd name="connsiteX4" fmla="*/ 2078818 w 4538597"/>
              <a:gd name="connsiteY4" fmla="*/ 0 h 688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8597" h="6883052">
                <a:moveTo>
                  <a:pt x="2078818" y="0"/>
                </a:moveTo>
                <a:lnTo>
                  <a:pt x="4538597" y="12526"/>
                </a:lnTo>
                <a:lnTo>
                  <a:pt x="4538597" y="6870526"/>
                </a:lnTo>
                <a:lnTo>
                  <a:pt x="0" y="6883052"/>
                </a:lnTo>
                <a:lnTo>
                  <a:pt x="2078818" y="0"/>
                </a:lnTo>
                <a:close/>
              </a:path>
            </a:pathLst>
          </a:custGeom>
          <a:blipFill>
            <a:blip r:embed="rId3"/>
            <a:stretch>
              <a:fillRect r="-702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226D65-F6AC-2542-ACDC-3A03080F42F0}"/>
              </a:ext>
            </a:extLst>
          </p:cNvPr>
          <p:cNvCxnSpPr>
            <a:cxnSpLocks/>
          </p:cNvCxnSpPr>
          <p:nvPr/>
        </p:nvCxnSpPr>
        <p:spPr>
          <a:xfrm>
            <a:off x="612874" y="2375500"/>
            <a:ext cx="60315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406FB6-7CEA-694D-B9F1-9AB808280E59}"/>
              </a:ext>
            </a:extLst>
          </p:cNvPr>
          <p:cNvCxnSpPr>
            <a:cxnSpLocks/>
          </p:cNvCxnSpPr>
          <p:nvPr/>
        </p:nvCxnSpPr>
        <p:spPr>
          <a:xfrm>
            <a:off x="612874" y="3707008"/>
            <a:ext cx="60315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86;p4">
            <a:extLst>
              <a:ext uri="{FF2B5EF4-FFF2-40B4-BE49-F238E27FC236}">
                <a16:creationId xmlns:a16="http://schemas.microsoft.com/office/drawing/2014/main" id="{E01EEABF-A7F2-D044-A3E1-B7112332B559}"/>
              </a:ext>
            </a:extLst>
          </p:cNvPr>
          <p:cNvSpPr txBox="1">
            <a:spLocks/>
          </p:cNvSpPr>
          <p:nvPr/>
        </p:nvSpPr>
        <p:spPr>
          <a:xfrm>
            <a:off x="4633068" y="1632908"/>
            <a:ext cx="6411640" cy="234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fontAlgn="base">
              <a:buClr>
                <a:srgbClr val="2BB35D"/>
              </a:buClr>
              <a:buFont typeface="Wingdings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the difference between fostering younger children and older youth? </a:t>
            </a:r>
          </a:p>
          <a:p>
            <a:pPr fontAlgn="base">
              <a:buClr>
                <a:srgbClr val="2BB35D"/>
              </a:buClr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Clr>
                <a:srgbClr val="2BB35D"/>
              </a:buClr>
              <a:buFont typeface="Wingdings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Why do older foster children struggle to find placement?</a:t>
            </a:r>
          </a:p>
          <a:p>
            <a:pPr marL="342900" indent="-342900" fontAlgn="base">
              <a:buClr>
                <a:srgbClr val="2BB35D"/>
              </a:buClr>
              <a:buFont typeface="Wingdings" pitchFamily="2" charset="2"/>
              <a:buChar char="§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Clr>
                <a:srgbClr val="2BB35D"/>
              </a:buClr>
              <a:buFont typeface="Wingdings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experience do foster parents need to support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older youth? 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19DE555-2D5C-F545-9475-A2A834E23485}"/>
              </a:ext>
            </a:extLst>
          </p:cNvPr>
          <p:cNvSpPr txBox="1">
            <a:spLocks/>
          </p:cNvSpPr>
          <p:nvPr/>
        </p:nvSpPr>
        <p:spPr>
          <a:xfrm>
            <a:off x="529107" y="1601178"/>
            <a:ext cx="3660121" cy="1202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this webinar, you’ll be able to answer the following questions: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CEF7A5-E22C-FF47-AF73-C1B1FB30A01C}"/>
              </a:ext>
            </a:extLst>
          </p:cNvPr>
          <p:cNvCxnSpPr>
            <a:cxnSpLocks/>
          </p:cNvCxnSpPr>
          <p:nvPr/>
        </p:nvCxnSpPr>
        <p:spPr>
          <a:xfrm>
            <a:off x="4633068" y="2569763"/>
            <a:ext cx="62865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85;p4">
            <a:extLst>
              <a:ext uri="{FF2B5EF4-FFF2-40B4-BE49-F238E27FC236}">
                <a16:creationId xmlns:a16="http://schemas.microsoft.com/office/drawing/2014/main" id="{C3F62FDC-63A5-C645-8555-D67F4803E1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sz="40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A17965-87F5-6B42-8CF2-C344E4539D1B}"/>
              </a:ext>
            </a:extLst>
          </p:cNvPr>
          <p:cNvCxnSpPr>
            <a:cxnSpLocks/>
          </p:cNvCxnSpPr>
          <p:nvPr/>
        </p:nvCxnSpPr>
        <p:spPr>
          <a:xfrm>
            <a:off x="4633068" y="3399103"/>
            <a:ext cx="62865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40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92D04E0-B4C5-6A4F-9853-0A7F4880B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0761" y="3429000"/>
            <a:ext cx="6760646" cy="1771315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Determining What Age Child You Should Foster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8EB4E7B-73AD-1541-8721-958BF5E5F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r>
              <a:rPr lang="en-US" dirty="0"/>
              <a:t>What Age Child Do You Imagine Fostering?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19888E-BDB5-F646-806E-E3EF73C55BC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29107" y="4285867"/>
            <a:ext cx="3368899" cy="43598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>
              <a:lnSpc>
                <a:spcPct val="120000"/>
              </a:lnSpc>
              <a:buSzPts val="1850"/>
            </a:pPr>
            <a:r>
              <a:rPr lang="en-US" dirty="0"/>
              <a:t>Younger children might seem more helpless, more in need of help, or easier to take care of</a:t>
            </a:r>
            <a:endParaRPr lang="en-US" sz="185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54F8AF-8F01-8B4E-9390-314041B88406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128752" y="4285867"/>
            <a:ext cx="3507081" cy="43598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>
              <a:lnSpc>
                <a:spcPct val="120000"/>
              </a:lnSpc>
              <a:buSzPts val="1850"/>
            </a:pPr>
            <a:r>
              <a:rPr lang="en-US" dirty="0"/>
              <a:t>Older youth in foster care need help just as much, if not more than younger children. </a:t>
            </a:r>
            <a:endParaRPr lang="en-US" sz="185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0392FF-89AE-B94A-BD1A-D48833958AD3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7746640" y="4285867"/>
            <a:ext cx="3641795" cy="43598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>
              <a:lnSpc>
                <a:spcPct val="120000"/>
              </a:lnSpc>
              <a:buSzPts val="1850"/>
            </a:pPr>
            <a:r>
              <a:rPr lang="en-US" dirty="0"/>
              <a:t>Older youth are experiencing all sorts of new feelings and social pressures, and may act out, but will get through it.</a:t>
            </a:r>
            <a:endParaRPr lang="en-US" sz="1850" dirty="0"/>
          </a:p>
        </p:txBody>
      </p:sp>
      <p:cxnSp>
        <p:nvCxnSpPr>
          <p:cNvPr id="17" name="Google Shape;54;p19">
            <a:extLst>
              <a:ext uri="{FF2B5EF4-FFF2-40B4-BE49-F238E27FC236}">
                <a16:creationId xmlns:a16="http://schemas.microsoft.com/office/drawing/2014/main" id="{EC22A3B6-CA99-384A-A4B6-F712868EEF20}"/>
              </a:ext>
            </a:extLst>
          </p:cNvPr>
          <p:cNvCxnSpPr/>
          <p:nvPr/>
        </p:nvCxnSpPr>
        <p:spPr>
          <a:xfrm>
            <a:off x="636212" y="4267102"/>
            <a:ext cx="551413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54;p19">
            <a:extLst>
              <a:ext uri="{FF2B5EF4-FFF2-40B4-BE49-F238E27FC236}">
                <a16:creationId xmlns:a16="http://schemas.microsoft.com/office/drawing/2014/main" id="{57BB4008-5A85-B348-A08E-6FD15F11D5A0}"/>
              </a:ext>
            </a:extLst>
          </p:cNvPr>
          <p:cNvCxnSpPr/>
          <p:nvPr/>
        </p:nvCxnSpPr>
        <p:spPr>
          <a:xfrm>
            <a:off x="4246310" y="4267102"/>
            <a:ext cx="551413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54;p19">
            <a:extLst>
              <a:ext uri="{FF2B5EF4-FFF2-40B4-BE49-F238E27FC236}">
                <a16:creationId xmlns:a16="http://schemas.microsoft.com/office/drawing/2014/main" id="{C6BE53CF-A46C-2D4B-84F8-BAA8B7DCE13B}"/>
              </a:ext>
            </a:extLst>
          </p:cNvPr>
          <p:cNvCxnSpPr/>
          <p:nvPr/>
        </p:nvCxnSpPr>
        <p:spPr>
          <a:xfrm>
            <a:off x="7832658" y="4267102"/>
            <a:ext cx="551413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Picture Placeholder 11" descr="A child sitting on a table&#10;&#10;Description automatically generated">
            <a:extLst>
              <a:ext uri="{FF2B5EF4-FFF2-40B4-BE49-F238E27FC236}">
                <a16:creationId xmlns:a16="http://schemas.microsoft.com/office/drawing/2014/main" id="{C0D4F295-C6C8-0749-8E44-54F8B371991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9885" b="9885"/>
          <a:stretch>
            <a:fillRect/>
          </a:stretch>
        </p:blipFill>
        <p:spPr>
          <a:xfrm>
            <a:off x="528639" y="2099740"/>
            <a:ext cx="3369368" cy="1801813"/>
          </a:xfrm>
        </p:spPr>
      </p:pic>
      <p:pic>
        <p:nvPicPr>
          <p:cNvPr id="16" name="Picture Placeholder 15" descr="A picture containing person, indoor, young, laying&#10;&#10;Description automatically generated">
            <a:extLst>
              <a:ext uri="{FF2B5EF4-FFF2-40B4-BE49-F238E27FC236}">
                <a16:creationId xmlns:a16="http://schemas.microsoft.com/office/drawing/2014/main" id="{FBDDCF1F-AF36-2148-905E-AF98BBC6846F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>
          <a:blip r:embed="rId4"/>
          <a:srcRect t="32179" b="32179"/>
          <a:stretch>
            <a:fillRect/>
          </a:stretch>
        </p:blipFill>
        <p:spPr>
          <a:xfrm>
            <a:off x="4128284" y="2099740"/>
            <a:ext cx="3369368" cy="1801813"/>
          </a:xfrm>
        </p:spPr>
      </p:pic>
      <p:pic>
        <p:nvPicPr>
          <p:cNvPr id="9" name="Picture Placeholder 8" descr="A person standing in a room&#10;&#10;Description automatically generated">
            <a:extLst>
              <a:ext uri="{FF2B5EF4-FFF2-40B4-BE49-F238E27FC236}">
                <a16:creationId xmlns:a16="http://schemas.microsoft.com/office/drawing/2014/main" id="{98D963D9-B677-9E45-89A2-6E9E91829EC1}"/>
              </a:ext>
            </a:extLst>
          </p:cNvPr>
          <p:cNvPicPr>
            <a:picLocks noGrp="1" noChangeAspect="1"/>
          </p:cNvPicPr>
          <p:nvPr>
            <p:ph type="pic" idx="7"/>
          </p:nvPr>
        </p:nvPicPr>
        <p:blipFill>
          <a:blip r:embed="rId5"/>
          <a:srcRect t="9903" b="9903"/>
          <a:stretch>
            <a:fillRect/>
          </a:stretch>
        </p:blipFill>
        <p:spPr>
          <a:xfrm>
            <a:off x="7746172" y="2099740"/>
            <a:ext cx="3369368" cy="1801813"/>
          </a:xfrm>
        </p:spPr>
      </p:pic>
    </p:spTree>
    <p:extLst>
      <p:ext uri="{BB962C8B-B14F-4D97-AF65-F5344CB8AC3E}">
        <p14:creationId xmlns:p14="http://schemas.microsoft.com/office/powerpoint/2010/main" val="204597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92D04E0-B4C5-6A4F-9853-0A7F4880B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Older Youth Need Foster Parents, Too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4C38A6C-6B98-3D4C-9ADD-9C16093C61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6796603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r>
              <a:rPr lang="en-US" dirty="0"/>
              <a:t>Placement Challenges for Older Youth in Foster Care</a:t>
            </a:r>
            <a:endParaRPr sz="3959" dirty="0"/>
          </a:p>
        </p:txBody>
      </p:sp>
      <p:sp>
        <p:nvSpPr>
          <p:cNvPr id="180" name="Google Shape;180;p3"/>
          <p:cNvSpPr txBox="1">
            <a:spLocks noGrp="1"/>
          </p:cNvSpPr>
          <p:nvPr>
            <p:ph type="body" idx="1"/>
          </p:nvPr>
        </p:nvSpPr>
        <p:spPr>
          <a:xfrm>
            <a:off x="346641" y="1953491"/>
            <a:ext cx="6979069" cy="3891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342900">
              <a:buClr>
                <a:srgbClr val="2BB35D"/>
              </a:buClr>
              <a:buFont typeface="Arial" panose="020B0604020202020204" pitchFamily="34" charset="0"/>
              <a:buChar char="•"/>
            </a:pPr>
            <a:r>
              <a:rPr lang="en-US" dirty="0"/>
              <a:t>Foster parents sometimes assume they aren’t capable of taking on the challenge of older youth.</a:t>
            </a:r>
          </a:p>
          <a:p>
            <a:pPr marL="571500" indent="-342900">
              <a:buClr>
                <a:srgbClr val="2BB35D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Clr>
                <a:srgbClr val="2BB35D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Clr>
                <a:srgbClr val="2BB35D"/>
              </a:buClr>
              <a:buFont typeface="Arial" panose="020B0604020202020204" pitchFamily="34" charset="0"/>
              <a:buChar char="•"/>
            </a:pPr>
            <a:r>
              <a:rPr lang="en-US" dirty="0"/>
              <a:t>Foster parents may have heard that older youth are more likely to have behavioral concerns.</a:t>
            </a:r>
          </a:p>
          <a:p>
            <a:pPr marL="571500" indent="-342900">
              <a:buClr>
                <a:srgbClr val="2BB35D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Clr>
                <a:srgbClr val="2BB35D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Clr>
                <a:srgbClr val="2BB35D"/>
              </a:buClr>
              <a:buFont typeface="Arial" panose="020B0604020202020204" pitchFamily="34" charset="0"/>
              <a:buChar char="•"/>
            </a:pPr>
            <a:r>
              <a:rPr lang="en-US" dirty="0"/>
              <a:t>There is no typical foster youth.</a:t>
            </a:r>
            <a:br>
              <a:rPr lang="en-US" dirty="0"/>
            </a:b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330D3C-BFC8-2A4F-B31E-0CB196AD0E5F}"/>
              </a:ext>
            </a:extLst>
          </p:cNvPr>
          <p:cNvSpPr/>
          <p:nvPr/>
        </p:nvSpPr>
        <p:spPr>
          <a:xfrm>
            <a:off x="7402882" y="-12526"/>
            <a:ext cx="4789117" cy="6883052"/>
          </a:xfrm>
          <a:custGeom>
            <a:avLst/>
            <a:gdLst>
              <a:gd name="connsiteX0" fmla="*/ 0 w 2922740"/>
              <a:gd name="connsiteY0" fmla="*/ 0 h 6858000"/>
              <a:gd name="connsiteX1" fmla="*/ 2922740 w 2922740"/>
              <a:gd name="connsiteY1" fmla="*/ 0 h 6858000"/>
              <a:gd name="connsiteX2" fmla="*/ 2922740 w 2922740"/>
              <a:gd name="connsiteY2" fmla="*/ 6858000 h 6858000"/>
              <a:gd name="connsiteX3" fmla="*/ 0 w 2922740"/>
              <a:gd name="connsiteY3" fmla="*/ 6858000 h 6858000"/>
              <a:gd name="connsiteX4" fmla="*/ 0 w 2922740"/>
              <a:gd name="connsiteY4" fmla="*/ 0 h 6858000"/>
              <a:gd name="connsiteX0" fmla="*/ 1615857 w 4538597"/>
              <a:gd name="connsiteY0" fmla="*/ 0 h 6870526"/>
              <a:gd name="connsiteX1" fmla="*/ 4538597 w 4538597"/>
              <a:gd name="connsiteY1" fmla="*/ 0 h 6870526"/>
              <a:gd name="connsiteX2" fmla="*/ 4538597 w 4538597"/>
              <a:gd name="connsiteY2" fmla="*/ 6858000 h 6870526"/>
              <a:gd name="connsiteX3" fmla="*/ 0 w 4538597"/>
              <a:gd name="connsiteY3" fmla="*/ 6870526 h 6870526"/>
              <a:gd name="connsiteX4" fmla="*/ 1615857 w 4538597"/>
              <a:gd name="connsiteY4" fmla="*/ 0 h 6870526"/>
              <a:gd name="connsiteX0" fmla="*/ 2078818 w 4538597"/>
              <a:gd name="connsiteY0" fmla="*/ 0 h 6883052"/>
              <a:gd name="connsiteX1" fmla="*/ 4538597 w 4538597"/>
              <a:gd name="connsiteY1" fmla="*/ 12526 h 6883052"/>
              <a:gd name="connsiteX2" fmla="*/ 4538597 w 4538597"/>
              <a:gd name="connsiteY2" fmla="*/ 6870526 h 6883052"/>
              <a:gd name="connsiteX3" fmla="*/ 0 w 4538597"/>
              <a:gd name="connsiteY3" fmla="*/ 6883052 h 6883052"/>
              <a:gd name="connsiteX4" fmla="*/ 2078818 w 4538597"/>
              <a:gd name="connsiteY4" fmla="*/ 0 h 688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8597" h="6883052">
                <a:moveTo>
                  <a:pt x="2078818" y="0"/>
                </a:moveTo>
                <a:lnTo>
                  <a:pt x="4538597" y="12526"/>
                </a:lnTo>
                <a:lnTo>
                  <a:pt x="4538597" y="6870526"/>
                </a:lnTo>
                <a:lnTo>
                  <a:pt x="0" y="6883052"/>
                </a:lnTo>
                <a:lnTo>
                  <a:pt x="2078818" y="0"/>
                </a:lnTo>
                <a:close/>
              </a:path>
            </a:pathLst>
          </a:custGeom>
          <a:blipFill>
            <a:blip r:embed="rId3"/>
            <a:stretch>
              <a:fillRect l="-13882" t="182" r="-64227" b="-1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1CFE4-BE76-6744-9067-58996ABC5A8E}"/>
              </a:ext>
            </a:extLst>
          </p:cNvPr>
          <p:cNvCxnSpPr>
            <a:cxnSpLocks/>
          </p:cNvCxnSpPr>
          <p:nvPr/>
        </p:nvCxnSpPr>
        <p:spPr>
          <a:xfrm>
            <a:off x="646695" y="3164840"/>
            <a:ext cx="701782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D4983D-B15F-284B-8036-5BFC0B3B6C27}"/>
              </a:ext>
            </a:extLst>
          </p:cNvPr>
          <p:cNvCxnSpPr>
            <a:cxnSpLocks/>
          </p:cNvCxnSpPr>
          <p:nvPr/>
        </p:nvCxnSpPr>
        <p:spPr>
          <a:xfrm>
            <a:off x="646695" y="4607560"/>
            <a:ext cx="64145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859328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/>
            <a:r>
              <a:rPr lang="en-US" sz="4000" dirty="0"/>
              <a:t>The Critical Need of Foster Parents for Older Youth</a:t>
            </a:r>
            <a:endParaRPr lang="en-US" sz="40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19888E-BDB5-F646-806E-E3EF73C55BC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29107" y="4063514"/>
            <a:ext cx="3368899" cy="43598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>
              <a:lnSpc>
                <a:spcPct val="120000"/>
              </a:lnSpc>
              <a:buSzPts val="1850"/>
            </a:pPr>
            <a:r>
              <a:rPr lang="en-US" dirty="0"/>
              <a:t>Without placement, youth are less likely to graduate from high school or attend college. </a:t>
            </a:r>
            <a:endParaRPr lang="en-US" sz="185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54F8AF-8F01-8B4E-9390-314041B88406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128752" y="4063514"/>
            <a:ext cx="3507081" cy="43598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>
              <a:lnSpc>
                <a:spcPct val="120000"/>
              </a:lnSpc>
              <a:buSzPts val="1850"/>
            </a:pPr>
            <a:r>
              <a:rPr lang="en-US" dirty="0"/>
              <a:t>And in Washington State, 33% of youth who aged out of the foster care system experienced homelessness. </a:t>
            </a:r>
            <a:endParaRPr lang="en-US" sz="185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0392FF-89AE-B94A-BD1A-D48833958AD3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7746640" y="4063514"/>
            <a:ext cx="3641795" cy="43598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>
              <a:lnSpc>
                <a:spcPct val="120000"/>
              </a:lnSpc>
              <a:buSzPts val="1850"/>
            </a:pPr>
            <a:r>
              <a:rPr lang="en-US" dirty="0"/>
              <a:t>And 40% of youth in juvenile detention facilities have spent time in foster care.</a:t>
            </a:r>
            <a:endParaRPr lang="en-US" sz="1850" dirty="0"/>
          </a:p>
        </p:txBody>
      </p:sp>
      <p:cxnSp>
        <p:nvCxnSpPr>
          <p:cNvPr id="17" name="Google Shape;54;p19">
            <a:extLst>
              <a:ext uri="{FF2B5EF4-FFF2-40B4-BE49-F238E27FC236}">
                <a16:creationId xmlns:a16="http://schemas.microsoft.com/office/drawing/2014/main" id="{EC22A3B6-CA99-384A-A4B6-F712868EEF20}"/>
              </a:ext>
            </a:extLst>
          </p:cNvPr>
          <p:cNvCxnSpPr/>
          <p:nvPr/>
        </p:nvCxnSpPr>
        <p:spPr>
          <a:xfrm>
            <a:off x="636212" y="4044749"/>
            <a:ext cx="551413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54;p19">
            <a:extLst>
              <a:ext uri="{FF2B5EF4-FFF2-40B4-BE49-F238E27FC236}">
                <a16:creationId xmlns:a16="http://schemas.microsoft.com/office/drawing/2014/main" id="{57BB4008-5A85-B348-A08E-6FD15F11D5A0}"/>
              </a:ext>
            </a:extLst>
          </p:cNvPr>
          <p:cNvCxnSpPr/>
          <p:nvPr/>
        </p:nvCxnSpPr>
        <p:spPr>
          <a:xfrm>
            <a:off x="4246310" y="4044749"/>
            <a:ext cx="551413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54;p19">
            <a:extLst>
              <a:ext uri="{FF2B5EF4-FFF2-40B4-BE49-F238E27FC236}">
                <a16:creationId xmlns:a16="http://schemas.microsoft.com/office/drawing/2014/main" id="{C6BE53CF-A46C-2D4B-84F8-BAA8B7DCE13B}"/>
              </a:ext>
            </a:extLst>
          </p:cNvPr>
          <p:cNvCxnSpPr/>
          <p:nvPr/>
        </p:nvCxnSpPr>
        <p:spPr>
          <a:xfrm>
            <a:off x="7832658" y="4044749"/>
            <a:ext cx="551413" cy="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Picture Placeholder 11" descr="A child smiling at the camera&#10;&#10;Description automatically generated">
            <a:extLst>
              <a:ext uri="{FF2B5EF4-FFF2-40B4-BE49-F238E27FC236}">
                <a16:creationId xmlns:a16="http://schemas.microsoft.com/office/drawing/2014/main" id="{6B983392-2EA8-F646-8A70-B46EA726F51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14344" b="14344"/>
          <a:stretch>
            <a:fillRect/>
          </a:stretch>
        </p:blipFill>
        <p:spPr>
          <a:xfrm>
            <a:off x="528638" y="1981200"/>
            <a:ext cx="3368675" cy="1801813"/>
          </a:xfrm>
        </p:spPr>
      </p:pic>
      <p:pic>
        <p:nvPicPr>
          <p:cNvPr id="23" name="Picture Placeholder 22" descr="A person sitting on a bench&#10;&#10;Description automatically generated">
            <a:extLst>
              <a:ext uri="{FF2B5EF4-FFF2-40B4-BE49-F238E27FC236}">
                <a16:creationId xmlns:a16="http://schemas.microsoft.com/office/drawing/2014/main" id="{86101DCC-525D-9647-BC91-66F690B653B5}"/>
              </a:ext>
            </a:extLst>
          </p:cNvPr>
          <p:cNvPicPr>
            <a:picLocks noGrp="1" noChangeAspect="1"/>
          </p:cNvPicPr>
          <p:nvPr>
            <p:ph type="pic" idx="7"/>
          </p:nvPr>
        </p:nvPicPr>
        <p:blipFill>
          <a:blip r:embed="rId4"/>
          <a:srcRect t="9908" b="9908"/>
          <a:stretch>
            <a:fillRect/>
          </a:stretch>
        </p:blipFill>
        <p:spPr>
          <a:xfrm>
            <a:off x="7745413" y="1981200"/>
            <a:ext cx="3370262" cy="1801813"/>
          </a:xfrm>
        </p:spPr>
      </p:pic>
      <p:pic>
        <p:nvPicPr>
          <p:cNvPr id="29" name="Picture Placeholder 28" descr="A picture containing road, person, outdoor, riding&#10;&#10;Description automatically generated">
            <a:extLst>
              <a:ext uri="{FF2B5EF4-FFF2-40B4-BE49-F238E27FC236}">
                <a16:creationId xmlns:a16="http://schemas.microsoft.com/office/drawing/2014/main" id="{66E5117F-0872-4544-AB8A-C29918FCE0A6}"/>
              </a:ext>
            </a:extLst>
          </p:cNvPr>
          <p:cNvPicPr>
            <a:picLocks noGrp="1" noChangeAspect="1"/>
          </p:cNvPicPr>
          <p:nvPr>
            <p:ph type="pic" idx="5"/>
          </p:nvPr>
        </p:nvPicPr>
        <p:blipFill rotWithShape="1">
          <a:blip r:embed="rId5"/>
          <a:srcRect t="9460" b="55142"/>
          <a:stretch/>
        </p:blipFill>
        <p:spPr>
          <a:xfrm>
            <a:off x="4128284" y="1981200"/>
            <a:ext cx="3369368" cy="1801813"/>
          </a:xfrm>
        </p:spPr>
      </p:pic>
    </p:spTree>
    <p:extLst>
      <p:ext uri="{BB962C8B-B14F-4D97-AF65-F5344CB8AC3E}">
        <p14:creationId xmlns:p14="http://schemas.microsoft.com/office/powerpoint/2010/main" val="23935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92D04E0-B4C5-6A4F-9853-0A7F4880B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Practical Tips For Fostering Older Youth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0C9D95A-39F8-4445-A74D-EE46FFFF9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BB782F-D932-804D-ACC8-F368E644353B}"/>
              </a:ext>
            </a:extLst>
          </p:cNvPr>
          <p:cNvSpPr/>
          <p:nvPr/>
        </p:nvSpPr>
        <p:spPr>
          <a:xfrm>
            <a:off x="736925" y="1811671"/>
            <a:ext cx="5305954" cy="863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Ins="457200" rtlCol="0" anchor="ctr"/>
          <a:lstStyle/>
          <a:p>
            <a:pPr fontAlgn="base">
              <a:buClr>
                <a:srgbClr val="2EB35C"/>
              </a:buClr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an open mind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D880A9-01AE-E742-AA2A-C9B9142B8FC4}"/>
              </a:ext>
            </a:extLst>
          </p:cNvPr>
          <p:cNvSpPr/>
          <p:nvPr/>
        </p:nvSpPr>
        <p:spPr>
          <a:xfrm>
            <a:off x="736925" y="2891420"/>
            <a:ext cx="5305954" cy="863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Ins="457200" rtlCol="0" anchor="ctr"/>
          <a:lstStyle/>
          <a:p>
            <a:pPr fontAlgn="base">
              <a:buClr>
                <a:srgbClr val="2EB35C"/>
              </a:buClr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honest and communicate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FD7B0B-B4B8-1C4C-9735-826C9BB35CDB}"/>
              </a:ext>
            </a:extLst>
          </p:cNvPr>
          <p:cNvSpPr/>
          <p:nvPr/>
        </p:nvSpPr>
        <p:spPr>
          <a:xfrm>
            <a:off x="736924" y="3993625"/>
            <a:ext cx="5305954" cy="863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Ins="457200" rtlCol="0" anchor="ctr"/>
          <a:lstStyle/>
          <a:p>
            <a:pPr fontAlgn="base">
              <a:buClr>
                <a:srgbClr val="2EB35C"/>
              </a:buClr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give up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Google Shape;179;p3">
            <a:extLst>
              <a:ext uri="{FF2B5EF4-FFF2-40B4-BE49-F238E27FC236}">
                <a16:creationId xmlns:a16="http://schemas.microsoft.com/office/drawing/2014/main" id="{F8BA66B7-B63A-C94C-8FC6-28BFD49736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9107" y="560231"/>
            <a:ext cx="10515600" cy="63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Prepare for Fostering Older Youth</a:t>
            </a:r>
            <a:endParaRPr sz="3959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E1D90D-BF7A-6B41-8984-BB4C1253711F}"/>
              </a:ext>
            </a:extLst>
          </p:cNvPr>
          <p:cNvSpPr/>
          <p:nvPr/>
        </p:nvSpPr>
        <p:spPr>
          <a:xfrm>
            <a:off x="6192503" y="1804467"/>
            <a:ext cx="5305954" cy="863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Ins="457200" rtlCol="0" anchor="ctr"/>
          <a:lstStyle/>
          <a:p>
            <a:pPr fontAlgn="base">
              <a:buClr>
                <a:srgbClr val="2EB35C"/>
              </a:buClr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starting with respite care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9B5216-9DDB-6C42-BF09-1B538584EF4D}"/>
              </a:ext>
            </a:extLst>
          </p:cNvPr>
          <p:cNvSpPr/>
          <p:nvPr/>
        </p:nvSpPr>
        <p:spPr>
          <a:xfrm>
            <a:off x="6192502" y="2911577"/>
            <a:ext cx="5305954" cy="863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0" rIns="457200" rtlCol="0" anchor="ctr"/>
          <a:lstStyle/>
          <a:p>
            <a:pPr fontAlgn="base">
              <a:buClr>
                <a:srgbClr val="2EB35C"/>
              </a:buClr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support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399A1B2-933C-254A-95BD-2DC0C3AA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85" y="2876648"/>
            <a:ext cx="919831" cy="919831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D9C3EF6-FA2C-7647-AFB2-C805177D4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83" y="2896943"/>
            <a:ext cx="916166" cy="91616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EDAE77C-88B9-AF42-A67A-2D5B66BA7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85" y="1769630"/>
            <a:ext cx="916166" cy="916166"/>
          </a:xfrm>
          <a:prstGeom prst="rect">
            <a:avLst/>
          </a:prstGeom>
        </p:spPr>
      </p:pic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852CD973-63D7-DC4E-B3F3-E3BB256A6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7" y="3993625"/>
            <a:ext cx="919831" cy="91983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CF593F8-3823-614B-B414-E8394AC02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683" y="1769630"/>
            <a:ext cx="916166" cy="9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wa-fosters">
      <a:dk1>
        <a:srgbClr val="000000"/>
      </a:dk1>
      <a:lt1>
        <a:srgbClr val="FFFFFF"/>
      </a:lt1>
      <a:dk2>
        <a:srgbClr val="1766E6"/>
      </a:dk2>
      <a:lt2>
        <a:srgbClr val="E7E6E6"/>
      </a:lt2>
      <a:accent1>
        <a:srgbClr val="1766E6"/>
      </a:accent1>
      <a:accent2>
        <a:srgbClr val="3EB9E3"/>
      </a:accent2>
      <a:accent3>
        <a:srgbClr val="008FC1"/>
      </a:accent3>
      <a:accent4>
        <a:srgbClr val="0A43AD"/>
      </a:accent4>
      <a:accent5>
        <a:srgbClr val="5AC96B"/>
      </a:accent5>
      <a:accent6>
        <a:srgbClr val="F0F0F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2243</TotalTime>
  <Words>383</Words>
  <Application>Microsoft Macintosh PowerPoint</Application>
  <PresentationFormat>Widescreen</PresentationFormat>
  <Paragraphs>44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Fostering Older Youth</vt:lpstr>
      <vt:lpstr>Introduction</vt:lpstr>
      <vt:lpstr> Determining What Age Child You Should Foster</vt:lpstr>
      <vt:lpstr>What Age Child Do You Imagine Fostering? </vt:lpstr>
      <vt:lpstr> Older Youth Need Foster Parents, Too</vt:lpstr>
      <vt:lpstr>Placement Challenges for Older Youth in Foster Care</vt:lpstr>
      <vt:lpstr>The Critical Need of Foster Parents for Older Youth</vt:lpstr>
      <vt:lpstr> Practical Tips For Fostering Older Youth</vt:lpstr>
      <vt:lpstr>How to Prepare for Fostering Older Youth</vt:lpstr>
      <vt:lpstr>PowerPoint Presentation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Foster Parenting</dc:title>
  <dc:creator>Shea Williamson</dc:creator>
  <cp:lastModifiedBy>Shea Williamson</cp:lastModifiedBy>
  <cp:revision>56</cp:revision>
  <dcterms:created xsi:type="dcterms:W3CDTF">2020-08-14T14:36:57Z</dcterms:created>
  <dcterms:modified xsi:type="dcterms:W3CDTF">2021-01-28T01:54:01Z</dcterms:modified>
</cp:coreProperties>
</file>