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13"/>
  </p:notesMasterIdLst>
  <p:sldIdLst>
    <p:sldId id="256" r:id="rId3"/>
    <p:sldId id="287" r:id="rId4"/>
    <p:sldId id="288" r:id="rId5"/>
    <p:sldId id="289" r:id="rId6"/>
    <p:sldId id="290" r:id="rId7"/>
    <p:sldId id="282" r:id="rId8"/>
    <p:sldId id="293" r:id="rId9"/>
    <p:sldId id="295" r:id="rId10"/>
    <p:sldId id="299" r:id="rId11"/>
    <p:sldId id="298" r:id="rId12"/>
  </p:sldIdLst>
  <p:sldSz cx="12192000" cy="6858000"/>
  <p:notesSz cx="9296400" cy="7010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3D0"/>
    <a:srgbClr val="003768"/>
    <a:srgbClr val="585858"/>
    <a:srgbClr val="4166A9"/>
    <a:srgbClr val="869DC8"/>
    <a:srgbClr val="FFFFFF"/>
    <a:srgbClr val="3159A2"/>
    <a:srgbClr val="375EA5"/>
    <a:srgbClr val="EBEBEB"/>
    <a:srgbClr val="202A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131" autoAdjust="0"/>
    <p:restoredTop sz="88086" autoAdjust="0"/>
  </p:normalViewPr>
  <p:slideViewPr>
    <p:cSldViewPr snapToGrid="0">
      <p:cViewPr varScale="1">
        <p:scale>
          <a:sx n="100" d="100"/>
          <a:sy n="100" d="100"/>
        </p:scale>
        <p:origin x="1326" y="90"/>
      </p:cViewPr>
      <p:guideLst/>
    </p:cSldViewPr>
  </p:slideViewPr>
  <p:outlineViewPr>
    <p:cViewPr>
      <p:scale>
        <a:sx n="33" d="100"/>
        <a:sy n="33" d="100"/>
      </p:scale>
      <p:origin x="0" y="0"/>
    </p:cViewPr>
  </p:outlineViewPr>
  <p:notesTextViewPr>
    <p:cViewPr>
      <p:scale>
        <a:sx n="3" d="2"/>
        <a:sy n="3" d="2"/>
      </p:scale>
      <p:origin x="0" y="-1224"/>
    </p:cViewPr>
  </p:notesTextViewPr>
  <p:sorterViewPr>
    <p:cViewPr>
      <p:scale>
        <a:sx n="100" d="100"/>
        <a:sy n="100" d="100"/>
      </p:scale>
      <p:origin x="0" y="0"/>
    </p:cViewPr>
  </p:sorterViewPr>
  <p:notesViewPr>
    <p:cSldViewPr snapToGrid="0">
      <p:cViewPr varScale="1">
        <p:scale>
          <a:sx n="51" d="100"/>
          <a:sy n="51" d="100"/>
        </p:scale>
        <p:origin x="2692"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1737"/>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5265809" y="0"/>
            <a:ext cx="4028440" cy="351737"/>
          </a:xfrm>
          <a:prstGeom prst="rect">
            <a:avLst/>
          </a:prstGeom>
        </p:spPr>
        <p:txBody>
          <a:bodyPr vert="horz" lIns="93177" tIns="46589" rIns="93177" bIns="46589" rtlCol="0"/>
          <a:lstStyle>
            <a:lvl1pPr algn="r">
              <a:defRPr sz="1200"/>
            </a:lvl1pPr>
          </a:lstStyle>
          <a:p>
            <a:fld id="{D35C0A0E-779C-47FD-BA35-3089A81868A0}" type="datetimeFigureOut">
              <a:rPr lang="en-US" smtClean="0"/>
              <a:t>10/6/2020</a:t>
            </a:fld>
            <a:endParaRPr lang="en-US" dirty="0"/>
          </a:p>
        </p:txBody>
      </p:sp>
      <p:sp>
        <p:nvSpPr>
          <p:cNvPr id="4" name="Slide Image Placeholder 3"/>
          <p:cNvSpPr>
            <a:spLocks noGrp="1" noRot="1" noChangeAspect="1"/>
          </p:cNvSpPr>
          <p:nvPr>
            <p:ph type="sldImg" idx="2"/>
          </p:nvPr>
        </p:nvSpPr>
        <p:spPr>
          <a:xfrm>
            <a:off x="2546350" y="876300"/>
            <a:ext cx="4203700" cy="2365375"/>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929640" y="3373755"/>
            <a:ext cx="7437120" cy="2760345"/>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8664"/>
            <a:ext cx="4028440" cy="351736"/>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5265809" y="6658664"/>
            <a:ext cx="4028440" cy="351736"/>
          </a:xfrm>
          <a:prstGeom prst="rect">
            <a:avLst/>
          </a:prstGeom>
        </p:spPr>
        <p:txBody>
          <a:bodyPr vert="horz" lIns="93177" tIns="46589" rIns="93177" bIns="46589" rtlCol="0" anchor="b"/>
          <a:lstStyle>
            <a:lvl1pPr algn="r">
              <a:defRPr sz="1200"/>
            </a:lvl1pPr>
          </a:lstStyle>
          <a:p>
            <a:fld id="{6C5348ED-0666-4C5C-8BAC-25A128D6612B}" type="slidenum">
              <a:rPr lang="en-US" smtClean="0"/>
              <a:t>‹#›</a:t>
            </a:fld>
            <a:endParaRPr lang="en-US" dirty="0"/>
          </a:p>
        </p:txBody>
      </p:sp>
    </p:spTree>
    <p:extLst>
      <p:ext uri="{BB962C8B-B14F-4D97-AF65-F5344CB8AC3E}">
        <p14:creationId xmlns:p14="http://schemas.microsoft.com/office/powerpoint/2010/main" val="3996339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6350" y="876300"/>
            <a:ext cx="4203700" cy="23653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5348ED-0666-4C5C-8BAC-25A128D6612B}" type="slidenum">
              <a:rPr lang="en-US" smtClean="0"/>
              <a:t>1</a:t>
            </a:fld>
            <a:endParaRPr lang="en-US" dirty="0"/>
          </a:p>
        </p:txBody>
      </p:sp>
    </p:spTree>
    <p:extLst>
      <p:ext uri="{BB962C8B-B14F-4D97-AF65-F5344CB8AC3E}">
        <p14:creationId xmlns:p14="http://schemas.microsoft.com/office/powerpoint/2010/main" val="22262326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lnSpc>
                <a:spcPct val="150000"/>
              </a:lnSpc>
              <a:buFont typeface="Arial" panose="020B0604020202020204" pitchFamily="34" charset="0"/>
              <a:buChar char="•"/>
            </a:pPr>
            <a:r>
              <a:rPr lang="en-US" sz="1400" dirty="0">
                <a:latin typeface="Segoe UI" panose="020B0502040204020203" pitchFamily="34" charset="0"/>
                <a:cs typeface="Segoe UI" panose="020B0502040204020203" pitchFamily="34" charset="0"/>
              </a:rPr>
              <a:t>Embrace the machines?? A resounding YES!</a:t>
            </a:r>
          </a:p>
          <a:p>
            <a:pPr marL="174708" indent="-174708">
              <a:lnSpc>
                <a:spcPct val="150000"/>
              </a:lnSpc>
              <a:buFont typeface="Arial" panose="020B0604020202020204" pitchFamily="34" charset="0"/>
              <a:buChar char="•"/>
            </a:pPr>
            <a:endParaRPr lang="en-US" sz="1400" dirty="0">
              <a:latin typeface="Segoe UI" panose="020B0502040204020203" pitchFamily="34" charset="0"/>
              <a:cs typeface="Segoe UI" panose="020B0502040204020203" pitchFamily="34" charset="0"/>
            </a:endParaRPr>
          </a:p>
          <a:p>
            <a:pPr marL="174708" indent="-174708">
              <a:lnSpc>
                <a:spcPct val="150000"/>
              </a:lnSpc>
              <a:buFont typeface="Arial" panose="020B0604020202020204" pitchFamily="34" charset="0"/>
              <a:buChar char="•"/>
            </a:pPr>
            <a:r>
              <a:rPr lang="en-US" sz="1400" dirty="0">
                <a:latin typeface="Segoe UI" panose="020B0502040204020203" pitchFamily="34" charset="0"/>
                <a:cs typeface="Segoe UI" panose="020B0502040204020203" pitchFamily="34" charset="0"/>
              </a:rPr>
              <a:t>Automation is clearly on the rise to address the trends noted here today</a:t>
            </a:r>
          </a:p>
          <a:p>
            <a:pPr marL="174708" indent="-174708">
              <a:lnSpc>
                <a:spcPct val="150000"/>
              </a:lnSpc>
              <a:buFont typeface="Arial" panose="020B0604020202020204" pitchFamily="34" charset="0"/>
              <a:buChar char="•"/>
            </a:pPr>
            <a:endParaRPr lang="en-US" sz="1400" dirty="0">
              <a:latin typeface="Segoe UI" panose="020B0502040204020203" pitchFamily="34" charset="0"/>
              <a:cs typeface="Segoe UI" panose="020B0502040204020203" pitchFamily="34" charset="0"/>
            </a:endParaRPr>
          </a:p>
          <a:p>
            <a:pPr marL="174708" indent="-174708">
              <a:lnSpc>
                <a:spcPct val="150000"/>
              </a:lnSpc>
              <a:buFont typeface="Arial" panose="020B0604020202020204" pitchFamily="34" charset="0"/>
              <a:buChar char="•"/>
            </a:pPr>
            <a:r>
              <a:rPr lang="en-US" sz="1400" dirty="0">
                <a:latin typeface="Segoe UI" panose="020B0502040204020203" pitchFamily="34" charset="0"/>
                <a:cs typeface="Segoe UI" panose="020B0502040204020203" pitchFamily="34" charset="0"/>
              </a:rPr>
              <a:t>Industry, Academia, and Investment are pouring into this space driving rapid development.</a:t>
            </a:r>
          </a:p>
          <a:p>
            <a:pPr marL="174708" indent="-174708">
              <a:lnSpc>
                <a:spcPct val="150000"/>
              </a:lnSpc>
              <a:buFont typeface="Arial" panose="020B0604020202020204" pitchFamily="34" charset="0"/>
              <a:buChar char="•"/>
            </a:pPr>
            <a:endParaRPr lang="en-US" sz="1400" dirty="0">
              <a:latin typeface="Segoe UI" panose="020B0502040204020203" pitchFamily="34" charset="0"/>
              <a:cs typeface="Segoe UI" panose="020B0502040204020203" pitchFamily="34" charset="0"/>
            </a:endParaRPr>
          </a:p>
          <a:p>
            <a:pPr marL="174708" indent="-174708">
              <a:lnSpc>
                <a:spcPct val="150000"/>
              </a:lnSpc>
              <a:buFont typeface="Arial" panose="020B0604020202020204" pitchFamily="34" charset="0"/>
              <a:buChar char="•"/>
            </a:pPr>
            <a:r>
              <a:rPr lang="en-US" sz="1400" dirty="0">
                <a:latin typeface="Segoe UI" panose="020B0502040204020203" pitchFamily="34" charset="0"/>
                <a:cs typeface="Segoe UI" panose="020B0502040204020203" pitchFamily="34" charset="0"/>
              </a:rPr>
              <a:t>By embracing this technology, companies can see benefits ranging from speed, productivity, safety, quality, and consistency delivering significant value.  But with the added cost that comes with automation, it's important to find the right fit for your company.</a:t>
            </a:r>
          </a:p>
          <a:p>
            <a:pPr marL="174708" indent="-174708">
              <a:lnSpc>
                <a:spcPct val="150000"/>
              </a:lnSpc>
              <a:buFont typeface="Arial" panose="020B0604020202020204" pitchFamily="34" charset="0"/>
              <a:buChar char="•"/>
            </a:pPr>
            <a:r>
              <a:rPr lang="en-US" sz="1400" dirty="0">
                <a:latin typeface="Segoe UI" panose="020B0502040204020203" pitchFamily="34" charset="0"/>
                <a:cs typeface="Segoe UI" panose="020B0502040204020203" pitchFamily="34" charset="0"/>
              </a:rPr>
              <a:t> A lot of exciting things happening with Automation in logistics and it will be something to continue to watch going forward.</a:t>
            </a:r>
          </a:p>
          <a:p>
            <a:pPr>
              <a:lnSpc>
                <a:spcPct val="150000"/>
              </a:lnSpc>
            </a:pPr>
            <a:endParaRPr lang="en-US" sz="1400" dirty="0">
              <a:latin typeface="Segoe UI" panose="020B0502040204020203" pitchFamily="34" charset="0"/>
              <a:cs typeface="Segoe UI" panose="020B0502040204020203" pitchFamily="34" charset="0"/>
            </a:endParaRPr>
          </a:p>
          <a:p>
            <a:endParaRPr lang="en-US" dirty="0"/>
          </a:p>
        </p:txBody>
      </p:sp>
      <p:sp>
        <p:nvSpPr>
          <p:cNvPr id="4" name="Slide Number Placeholder 3"/>
          <p:cNvSpPr>
            <a:spLocks noGrp="1"/>
          </p:cNvSpPr>
          <p:nvPr>
            <p:ph type="sldNum" sz="quarter" idx="5"/>
          </p:nvPr>
        </p:nvSpPr>
        <p:spPr/>
        <p:txBody>
          <a:bodyPr/>
          <a:lstStyle/>
          <a:p>
            <a:pPr defTabSz="931774">
              <a:defRPr/>
            </a:pPr>
            <a:fld id="{31A39F27-829B-4882-B34F-0B60A09C304D}" type="slidenum">
              <a:rPr lang="en-US">
                <a:solidFill>
                  <a:prstClr val="black"/>
                </a:solidFill>
                <a:latin typeface="Calibri" panose="020F0502020204030204"/>
              </a:rPr>
              <a:pPr defTabSz="931774">
                <a:defRPr/>
              </a:pPr>
              <a:t>10</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3514979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lnSpc>
                <a:spcPct val="150000"/>
              </a:lnSpc>
              <a:defRPr/>
            </a:pPr>
            <a:r>
              <a:rPr lang="en-US" sz="1400" dirty="0">
                <a:solidFill>
                  <a:srgbClr val="585858"/>
                </a:solidFill>
                <a:latin typeface="Segoe UI" panose="020B0502040204020203" pitchFamily="34" charset="0"/>
                <a:cs typeface="Segoe UI" panose="020B0502040204020203" pitchFamily="34" charset="0"/>
              </a:rPr>
              <a:t>OUTSOURCING The trend to OUTSOURCE to increase capacity is on the rise….</a:t>
            </a:r>
          </a:p>
          <a:p>
            <a:pPr marL="174708" indent="-174708" defTabSz="931774">
              <a:lnSpc>
                <a:spcPct val="150000"/>
              </a:lnSpc>
              <a:buFont typeface="Arial" panose="020B0604020202020204" pitchFamily="34" charset="0"/>
              <a:buChar char="•"/>
              <a:defRPr/>
            </a:pPr>
            <a:r>
              <a:rPr lang="en-US" sz="1400" dirty="0">
                <a:solidFill>
                  <a:srgbClr val="585858"/>
                </a:solidFill>
                <a:latin typeface="Segoe UI" panose="020B0502040204020203" pitchFamily="34" charset="0"/>
                <a:cs typeface="Segoe UI" panose="020B0502040204020203" pitchFamily="34" charset="0"/>
              </a:rPr>
              <a:t>Companies continue to struggle to meet an increased demand as a result of the virus and changes in consumer behavior </a:t>
            </a:r>
          </a:p>
          <a:p>
            <a:pPr marL="174708" indent="-174708" defTabSz="931774">
              <a:lnSpc>
                <a:spcPct val="150000"/>
              </a:lnSpc>
              <a:buFont typeface="Arial" panose="020B0604020202020204" pitchFamily="34" charset="0"/>
              <a:buChar char="•"/>
              <a:defRPr/>
            </a:pPr>
            <a:r>
              <a:rPr lang="en-US" sz="1400" dirty="0">
                <a:solidFill>
                  <a:srgbClr val="585858"/>
                </a:solidFill>
                <a:latin typeface="Segoe UI" panose="020B0502040204020203" pitchFamily="34" charset="0"/>
                <a:cs typeface="Segoe UI" panose="020B0502040204020203" pitchFamily="34" charset="0"/>
              </a:rPr>
              <a:t>For example General Mills and Hormel have been transparent with reports of their own efforts in the news lately to address this condition.</a:t>
            </a:r>
          </a:p>
          <a:p>
            <a:pPr marL="174708" indent="-174708" defTabSz="931774">
              <a:lnSpc>
                <a:spcPct val="150000"/>
              </a:lnSpc>
              <a:buFont typeface="Arial" panose="020B0604020202020204" pitchFamily="34" charset="0"/>
              <a:buChar char="•"/>
              <a:defRPr/>
            </a:pPr>
            <a:endParaRPr lang="en-US" sz="1400" dirty="0">
              <a:solidFill>
                <a:srgbClr val="585858"/>
              </a:solidFill>
              <a:latin typeface="Segoe UI" panose="020B0502040204020203" pitchFamily="34" charset="0"/>
              <a:cs typeface="Segoe UI" panose="020B0502040204020203" pitchFamily="34" charset="0"/>
            </a:endParaRPr>
          </a:p>
          <a:p>
            <a:pPr marL="174708" indent="-174708" defTabSz="931774">
              <a:lnSpc>
                <a:spcPct val="150000"/>
              </a:lnSpc>
              <a:buFont typeface="Arial" panose="020B0604020202020204" pitchFamily="34" charset="0"/>
              <a:buChar char="•"/>
              <a:defRPr/>
            </a:pPr>
            <a:r>
              <a:rPr lang="en-US" sz="1400" dirty="0">
                <a:solidFill>
                  <a:srgbClr val="585858"/>
                </a:solidFill>
                <a:latin typeface="Segoe UI" panose="020B0502040204020203" pitchFamily="34" charset="0"/>
                <a:cs typeface="Segoe UI" panose="020B0502040204020203" pitchFamily="34" charset="0"/>
              </a:rPr>
              <a:t>All companies in this situation are facing tough decisions as they consider how to respond….. struggling with the questions “Will demand persist?”….“Will they have the labor to get it done?”…….and “Can they acquire the equipment needed in time”</a:t>
            </a:r>
          </a:p>
          <a:p>
            <a:pPr marL="174708" indent="-174708" defTabSz="931774">
              <a:lnSpc>
                <a:spcPct val="150000"/>
              </a:lnSpc>
              <a:buFont typeface="Arial" panose="020B0604020202020204" pitchFamily="34" charset="0"/>
              <a:buChar char="•"/>
              <a:defRPr/>
            </a:pPr>
            <a:endParaRPr lang="en-US" sz="1400" dirty="0">
              <a:solidFill>
                <a:srgbClr val="585858"/>
              </a:solidFill>
              <a:latin typeface="Segoe UI" panose="020B0502040204020203" pitchFamily="34" charset="0"/>
              <a:cs typeface="Segoe UI" panose="020B0502040204020203" pitchFamily="34" charset="0"/>
            </a:endParaRPr>
          </a:p>
          <a:p>
            <a:pPr marL="174708" indent="-174708" defTabSz="931774">
              <a:lnSpc>
                <a:spcPct val="150000"/>
              </a:lnSpc>
              <a:buFont typeface="Arial" panose="020B0604020202020204" pitchFamily="34" charset="0"/>
              <a:buChar char="•"/>
              <a:defRPr/>
            </a:pPr>
            <a:r>
              <a:rPr lang="en-US" sz="1400" dirty="0">
                <a:solidFill>
                  <a:srgbClr val="585858"/>
                </a:solidFill>
                <a:latin typeface="Segoe UI" panose="020B0502040204020203" pitchFamily="34" charset="0"/>
                <a:cs typeface="Segoe UI" panose="020B0502040204020203" pitchFamily="34" charset="0"/>
              </a:rPr>
              <a:t>Both companies noted are taking on new vendor partnerships as well as tasking existing ones to add capacity.  </a:t>
            </a:r>
          </a:p>
          <a:p>
            <a:pPr marL="174708" indent="-174708" defTabSz="931774">
              <a:lnSpc>
                <a:spcPct val="150000"/>
              </a:lnSpc>
              <a:buFont typeface="Arial" panose="020B0604020202020204" pitchFamily="34" charset="0"/>
              <a:buChar char="•"/>
              <a:defRPr/>
            </a:pPr>
            <a:endParaRPr lang="en-US" sz="1400" dirty="0">
              <a:solidFill>
                <a:srgbClr val="585858"/>
              </a:solidFill>
              <a:latin typeface="Segoe UI" panose="020B0502040204020203" pitchFamily="34" charset="0"/>
              <a:cs typeface="Segoe UI" panose="020B0502040204020203" pitchFamily="34" charset="0"/>
            </a:endParaRPr>
          </a:p>
          <a:p>
            <a:pPr marL="174708" indent="-174708" defTabSz="931774">
              <a:lnSpc>
                <a:spcPct val="150000"/>
              </a:lnSpc>
              <a:buFont typeface="Arial" panose="020B0604020202020204" pitchFamily="34" charset="0"/>
              <a:buChar char="•"/>
              <a:defRPr/>
            </a:pPr>
            <a:r>
              <a:rPr lang="en-US" sz="1400" dirty="0">
                <a:solidFill>
                  <a:srgbClr val="585858"/>
                </a:solidFill>
                <a:latin typeface="Segoe UI" panose="020B0502040204020203" pitchFamily="34" charset="0"/>
                <a:cs typeface="Segoe UI" panose="020B0502040204020203" pitchFamily="34" charset="0"/>
              </a:rPr>
              <a:t>This trend is creating tremendous opportunities for co manufacturing and co packaging.  We have been invested in this future for sometime and have moved to expand our capacity with the recent acquisition of a new location in the Cincinnati area.  I can also attest to the extended timeline on equipment purchases as we’re engaged in procuring machines for several locations currently and have seen timelines stretching out to 7-10 months for delivery.</a:t>
            </a:r>
          </a:p>
          <a:p>
            <a:pPr marL="0" lvl="3" defTabSz="931774">
              <a:defRPr/>
            </a:pPr>
            <a:endParaRPr lang="en-US" sz="1500" dirty="0">
              <a:solidFill>
                <a:srgbClr val="585858"/>
              </a:solidFill>
              <a:latin typeface="Segoe UI" panose="020B0502040204020203" pitchFamily="34" charset="0"/>
              <a:cs typeface="Segoe UI" panose="020B0502040204020203" pitchFamily="34" charset="0"/>
            </a:endParaRPr>
          </a:p>
        </p:txBody>
      </p:sp>
      <p:sp>
        <p:nvSpPr>
          <p:cNvPr id="4" name="Slide Number Placeholder 3"/>
          <p:cNvSpPr>
            <a:spLocks noGrp="1"/>
          </p:cNvSpPr>
          <p:nvPr>
            <p:ph type="sldNum" sz="quarter" idx="5"/>
          </p:nvPr>
        </p:nvSpPr>
        <p:spPr/>
        <p:txBody>
          <a:bodyPr/>
          <a:lstStyle/>
          <a:p>
            <a:pPr defTabSz="931774">
              <a:defRPr/>
            </a:pPr>
            <a:fld id="{31A39F27-829B-4882-B34F-0B60A09C304D}" type="slidenum">
              <a:rPr lang="en-US">
                <a:solidFill>
                  <a:prstClr val="black"/>
                </a:solidFill>
                <a:latin typeface="Calibri" panose="020F0502020204030204"/>
              </a:rPr>
              <a:pPr defTabSz="931774">
                <a:defRPr/>
              </a:pPr>
              <a:t>2</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9018236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lnSpc>
                <a:spcPct val="150000"/>
              </a:lnSpc>
              <a:defRPr/>
            </a:pPr>
            <a:r>
              <a:rPr lang="en-US" sz="1400" dirty="0">
                <a:latin typeface="Segoe UI" panose="020B0502040204020203" pitchFamily="34" charset="0"/>
                <a:cs typeface="Segoe UI" panose="020B0502040204020203" pitchFamily="34" charset="0"/>
              </a:rPr>
              <a:t>Next ONSHORING…..</a:t>
            </a:r>
          </a:p>
          <a:p>
            <a:pPr marL="174708" indent="-174708" defTabSz="931774">
              <a:lnSpc>
                <a:spcPct val="150000"/>
              </a:lnSpc>
              <a:buFont typeface="Arial" panose="020B0604020202020204" pitchFamily="34" charset="0"/>
              <a:buChar char="•"/>
              <a:defRPr/>
            </a:pPr>
            <a:r>
              <a:rPr lang="en-US" sz="1400" dirty="0">
                <a:latin typeface="Segoe UI" panose="020B0502040204020203" pitchFamily="34" charset="0"/>
                <a:cs typeface="Segoe UI" panose="020B0502040204020203" pitchFamily="34" charset="0"/>
              </a:rPr>
              <a:t>Some referred to the virus’s effect on the supply chain as a true “Black Swan Event” or a Highly improbable, impossible to predict event with a significant disruptive effect </a:t>
            </a:r>
          </a:p>
          <a:p>
            <a:pPr marL="174708" indent="-174708" defTabSz="931774">
              <a:lnSpc>
                <a:spcPct val="150000"/>
              </a:lnSpc>
              <a:buFont typeface="Arial" panose="020B0604020202020204" pitchFamily="34" charset="0"/>
              <a:buChar char="•"/>
              <a:defRPr/>
            </a:pPr>
            <a:r>
              <a:rPr lang="en-US" sz="1400" dirty="0">
                <a:latin typeface="Segoe UI" panose="020B0502040204020203" pitchFamily="34" charset="0"/>
                <a:cs typeface="Segoe UI" panose="020B0502040204020203" pitchFamily="34" charset="0"/>
              </a:rPr>
              <a:t>For decades companies have worked hard to leverage the benefits of low cost manufacturing from global sources, combined with the concept of “Just in time” inventory positioning that created an environment for the virus to completely disrupt supply chains</a:t>
            </a:r>
          </a:p>
          <a:p>
            <a:pPr marL="174708" indent="-174708" defTabSz="931774">
              <a:lnSpc>
                <a:spcPct val="150000"/>
              </a:lnSpc>
              <a:buFont typeface="Arial" panose="020B0604020202020204" pitchFamily="34" charset="0"/>
              <a:buChar char="•"/>
              <a:defRPr/>
            </a:pPr>
            <a:endParaRPr lang="en-US" sz="1400" dirty="0">
              <a:latin typeface="Segoe UI" panose="020B0502040204020203" pitchFamily="34" charset="0"/>
              <a:cs typeface="Segoe UI" panose="020B0502040204020203" pitchFamily="34" charset="0"/>
            </a:endParaRPr>
          </a:p>
          <a:p>
            <a:pPr marL="174708" indent="-174708">
              <a:lnSpc>
                <a:spcPct val="150000"/>
              </a:lnSpc>
              <a:buFont typeface="Arial" panose="020B0604020202020204" pitchFamily="34" charset="0"/>
              <a:buChar char="•"/>
            </a:pPr>
            <a:r>
              <a:rPr lang="en-US" sz="1400" dirty="0">
                <a:latin typeface="Segoe UI" panose="020B0502040204020203" pitchFamily="34" charset="0"/>
                <a:cs typeface="Segoe UI" panose="020B0502040204020203" pitchFamily="34" charset="0"/>
              </a:rPr>
              <a:t>As noted by CNBC, up to 95% of US companies had their supply chains disrupted by the virus and 64% of those at the time of the report were likely to extremely likely to bring sourcing and production back to the US.</a:t>
            </a:r>
          </a:p>
          <a:p>
            <a:pPr marL="174708" indent="-174708">
              <a:lnSpc>
                <a:spcPct val="150000"/>
              </a:lnSpc>
              <a:buFont typeface="Arial" panose="020B0604020202020204" pitchFamily="34" charset="0"/>
              <a:buChar char="•"/>
            </a:pPr>
            <a:endParaRPr lang="en-US" sz="1400" dirty="0">
              <a:latin typeface="Segoe UI" panose="020B0502040204020203" pitchFamily="34" charset="0"/>
              <a:cs typeface="Segoe UI" panose="020B0502040204020203" pitchFamily="34" charset="0"/>
            </a:endParaRPr>
          </a:p>
          <a:p>
            <a:pPr marL="174708" indent="-174708">
              <a:lnSpc>
                <a:spcPct val="150000"/>
              </a:lnSpc>
              <a:buFont typeface="Arial" panose="020B0604020202020204" pitchFamily="34" charset="0"/>
              <a:buChar char="•"/>
            </a:pPr>
            <a:r>
              <a:rPr lang="en-US" sz="1400" dirty="0">
                <a:latin typeface="Segoe UI" panose="020B0502040204020203" pitchFamily="34" charset="0"/>
                <a:cs typeface="Segoe UI" panose="020B0502040204020203" pitchFamily="34" charset="0"/>
              </a:rPr>
              <a:t>The move to On Shore was already in motion as a result of changes in Trade Policy however when the virus hit it really accelerated that interest.  While the move to </a:t>
            </a:r>
            <a:r>
              <a:rPr lang="en-US" sz="1400" dirty="0" err="1">
                <a:latin typeface="Segoe UI" panose="020B0502040204020203" pitchFamily="34" charset="0"/>
                <a:cs typeface="Segoe UI" panose="020B0502040204020203" pitchFamily="34" charset="0"/>
              </a:rPr>
              <a:t>OnShore</a:t>
            </a:r>
            <a:r>
              <a:rPr lang="en-US" sz="1400" dirty="0">
                <a:latin typeface="Segoe UI" panose="020B0502040204020203" pitchFamily="34" charset="0"/>
                <a:cs typeface="Segoe UI" panose="020B0502040204020203" pitchFamily="34" charset="0"/>
              </a:rPr>
              <a:t> will take sometime to execute, there are clear signs that businesses across all sectors are moving actively to increase inventories and stay ahead of demand.</a:t>
            </a:r>
          </a:p>
          <a:p>
            <a:pPr marL="174708" indent="-174708">
              <a:lnSpc>
                <a:spcPct val="150000"/>
              </a:lnSpc>
              <a:buFont typeface="Arial" panose="020B0604020202020204" pitchFamily="34" charset="0"/>
              <a:buChar char="•"/>
            </a:pPr>
            <a:endParaRPr lang="en-US" sz="1400" dirty="0">
              <a:latin typeface="Segoe UI" panose="020B0502040204020203" pitchFamily="34" charset="0"/>
              <a:cs typeface="Segoe UI" panose="020B0502040204020203" pitchFamily="34" charset="0"/>
            </a:endParaRPr>
          </a:p>
          <a:p>
            <a:pPr marL="174708" indent="-174708">
              <a:lnSpc>
                <a:spcPct val="150000"/>
              </a:lnSpc>
              <a:buFont typeface="Arial" panose="020B0604020202020204" pitchFamily="34" charset="0"/>
              <a:buChar char="•"/>
            </a:pPr>
            <a:r>
              <a:rPr lang="en-US" sz="1400" dirty="0">
                <a:latin typeface="Segoe UI" panose="020B0502040204020203" pitchFamily="34" charset="0"/>
                <a:cs typeface="Segoe UI" panose="020B0502040204020203" pitchFamily="34" charset="0"/>
              </a:rPr>
              <a:t>The simple graphic at the bottom of the slide attempts to illustrate the potential for this to significantly increase the consumption of industrial real estate in the US. In the before example a company might have a single location for HQ and sales, wherein the After they might significantly expand their real estate footprint to include space for manufacturing and related warehousing as well as a potential expansion of real estate for any domestic supply vendors. </a:t>
            </a:r>
          </a:p>
        </p:txBody>
      </p:sp>
      <p:sp>
        <p:nvSpPr>
          <p:cNvPr id="4" name="Slide Number Placeholder 3"/>
          <p:cNvSpPr>
            <a:spLocks noGrp="1"/>
          </p:cNvSpPr>
          <p:nvPr>
            <p:ph type="sldNum" sz="quarter" idx="5"/>
          </p:nvPr>
        </p:nvSpPr>
        <p:spPr/>
        <p:txBody>
          <a:bodyPr/>
          <a:lstStyle/>
          <a:p>
            <a:pPr defTabSz="931774">
              <a:defRPr/>
            </a:pPr>
            <a:fld id="{31A39F27-829B-4882-B34F-0B60A09C304D}" type="slidenum">
              <a:rPr lang="en-US">
                <a:solidFill>
                  <a:prstClr val="black"/>
                </a:solidFill>
                <a:latin typeface="Calibri" panose="020F0502020204030204"/>
              </a:rPr>
              <a:pPr defTabSz="931774">
                <a:defRPr/>
              </a:pPr>
              <a:t>3</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387705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lnSpc>
                <a:spcPct val="150000"/>
              </a:lnSpc>
              <a:defRPr/>
            </a:pPr>
            <a:r>
              <a:rPr lang="en-US" sz="1400" dirty="0">
                <a:solidFill>
                  <a:srgbClr val="585858"/>
                </a:solidFill>
                <a:latin typeface="Segoe UI" panose="020B0502040204020203" pitchFamily="34" charset="0"/>
                <a:cs typeface="Segoe UI" panose="020B0502040204020203" pitchFamily="34" charset="0"/>
              </a:rPr>
              <a:t>Next eCommerce</a:t>
            </a:r>
          </a:p>
          <a:p>
            <a:pPr marL="174708" indent="-174708" defTabSz="931774">
              <a:lnSpc>
                <a:spcPct val="150000"/>
              </a:lnSpc>
              <a:buFont typeface="Arial" panose="020B0604020202020204" pitchFamily="34" charset="0"/>
              <a:buChar char="•"/>
              <a:defRPr/>
            </a:pPr>
            <a:r>
              <a:rPr lang="en-US" sz="1400" dirty="0">
                <a:solidFill>
                  <a:srgbClr val="585858"/>
                </a:solidFill>
                <a:latin typeface="Segoe UI" panose="020B0502040204020203" pitchFamily="34" charset="0"/>
                <a:cs typeface="Segoe UI" panose="020B0502040204020203" pitchFamily="34" charset="0"/>
              </a:rPr>
              <a:t>As the graphic indicates spending through eCommerce is up $65 Billion dollars through the second quarter from 2019, with the busiest 2 quarters for spending yet to be reported</a:t>
            </a:r>
          </a:p>
          <a:p>
            <a:pPr marL="174708" indent="-174708" defTabSz="931774">
              <a:lnSpc>
                <a:spcPct val="150000"/>
              </a:lnSpc>
              <a:buFont typeface="Arial" panose="020B0604020202020204" pitchFamily="34" charset="0"/>
              <a:buChar char="•"/>
              <a:defRPr/>
            </a:pPr>
            <a:endParaRPr lang="en-US" sz="1400" dirty="0">
              <a:solidFill>
                <a:srgbClr val="585858"/>
              </a:solidFill>
              <a:latin typeface="Segoe UI" panose="020B0502040204020203" pitchFamily="34" charset="0"/>
              <a:cs typeface="Segoe UI" panose="020B0502040204020203" pitchFamily="34" charset="0"/>
            </a:endParaRPr>
          </a:p>
          <a:p>
            <a:pPr marL="174708" indent="-174708" defTabSz="931774">
              <a:lnSpc>
                <a:spcPct val="150000"/>
              </a:lnSpc>
              <a:buFont typeface="Arial" panose="020B0604020202020204" pitchFamily="34" charset="0"/>
              <a:buChar char="•"/>
              <a:defRPr/>
            </a:pPr>
            <a:r>
              <a:rPr lang="en-US" sz="1400" dirty="0">
                <a:solidFill>
                  <a:srgbClr val="585858"/>
                </a:solidFill>
                <a:latin typeface="Segoe UI" panose="020B0502040204020203" pitchFamily="34" charset="0"/>
                <a:cs typeface="Segoe UI" panose="020B0502040204020203" pitchFamily="34" charset="0"/>
              </a:rPr>
              <a:t>There is nothing more to be said about this that hasn’t been said today or in countless other research, news pieces or stories from our own lives.  The meteoric rise of eCommerce is the principal manifestation of the noted change in consumer behavior in terms of how and where we acquire consumer goods.</a:t>
            </a:r>
          </a:p>
          <a:p>
            <a:pPr marL="174708" indent="-174708" defTabSz="931774">
              <a:lnSpc>
                <a:spcPct val="150000"/>
              </a:lnSpc>
              <a:buFont typeface="Arial" panose="020B0604020202020204" pitchFamily="34" charset="0"/>
              <a:buChar char="•"/>
              <a:defRPr/>
            </a:pPr>
            <a:endParaRPr lang="en-US" sz="1400" dirty="0">
              <a:solidFill>
                <a:srgbClr val="585858"/>
              </a:solidFill>
              <a:latin typeface="Segoe UI" panose="020B0502040204020203" pitchFamily="34" charset="0"/>
              <a:cs typeface="Segoe UI" panose="020B0502040204020203" pitchFamily="34" charset="0"/>
            </a:endParaRPr>
          </a:p>
          <a:p>
            <a:pPr marL="174708" indent="-174708" defTabSz="931774">
              <a:lnSpc>
                <a:spcPct val="150000"/>
              </a:lnSpc>
              <a:buFont typeface="Arial" panose="020B0604020202020204" pitchFamily="34" charset="0"/>
              <a:buChar char="•"/>
              <a:defRPr/>
            </a:pPr>
            <a:r>
              <a:rPr lang="en-US" sz="1400" dirty="0">
                <a:solidFill>
                  <a:srgbClr val="585858"/>
                </a:solidFill>
                <a:latin typeface="Segoe UI" panose="020B0502040204020203" pitchFamily="34" charset="0"/>
                <a:cs typeface="Segoe UI" panose="020B0502040204020203" pitchFamily="34" charset="0"/>
              </a:rPr>
              <a:t>The reason I do speak of it however… along with onshoring… and outsourcing is their collective effect on industrial real estate.</a:t>
            </a:r>
          </a:p>
          <a:p>
            <a:pPr defTabSz="931774">
              <a:defRPr/>
            </a:pPr>
            <a:endParaRPr lang="en-US" dirty="0">
              <a:solidFill>
                <a:srgbClr val="585858"/>
              </a:solidFill>
              <a:latin typeface="Segoe UI" panose="020B0502040204020203" pitchFamily="34" charset="0"/>
              <a:cs typeface="Segoe UI" panose="020B0502040204020203" pitchFamily="34" charset="0"/>
            </a:endParaRPr>
          </a:p>
        </p:txBody>
      </p:sp>
      <p:sp>
        <p:nvSpPr>
          <p:cNvPr id="4" name="Slide Number Placeholder 3"/>
          <p:cNvSpPr>
            <a:spLocks noGrp="1"/>
          </p:cNvSpPr>
          <p:nvPr>
            <p:ph type="sldNum" sz="quarter" idx="5"/>
          </p:nvPr>
        </p:nvSpPr>
        <p:spPr/>
        <p:txBody>
          <a:bodyPr/>
          <a:lstStyle/>
          <a:p>
            <a:pPr defTabSz="931774">
              <a:defRPr/>
            </a:pPr>
            <a:fld id="{31A39F27-829B-4882-B34F-0B60A09C304D}" type="slidenum">
              <a:rPr lang="en-US">
                <a:solidFill>
                  <a:prstClr val="black"/>
                </a:solidFill>
                <a:latin typeface="Calibri" panose="020F0502020204030204"/>
              </a:rPr>
              <a:pPr defTabSz="931774">
                <a:defRPr/>
              </a:pPr>
              <a:t>4</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0562321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US" sz="1400" dirty="0">
                <a:latin typeface="Segoe UI" panose="020B0502040204020203" pitchFamily="34" charset="0"/>
                <a:cs typeface="Segoe UI" panose="020B0502040204020203" pitchFamily="34" charset="0"/>
              </a:rPr>
              <a:t>So let’s talk about Real Estate</a:t>
            </a:r>
          </a:p>
          <a:p>
            <a:pPr marL="174708" indent="-174708">
              <a:lnSpc>
                <a:spcPct val="150000"/>
              </a:lnSpc>
              <a:buFont typeface="Arial" panose="020B0604020202020204" pitchFamily="34" charset="0"/>
              <a:buChar char="•"/>
            </a:pPr>
            <a:r>
              <a:rPr lang="en-US" sz="1400" dirty="0">
                <a:latin typeface="Segoe UI" panose="020B0502040204020203" pitchFamily="34" charset="0"/>
                <a:cs typeface="Segoe UI" panose="020B0502040204020203" pitchFamily="34" charset="0"/>
              </a:rPr>
              <a:t>As noted here the combined effect on real estate from the previous trends discussed has resulted in an estimated additional 400-500 Million square feet of new demand.</a:t>
            </a:r>
          </a:p>
          <a:p>
            <a:pPr>
              <a:lnSpc>
                <a:spcPct val="150000"/>
              </a:lnSpc>
            </a:pPr>
            <a:endParaRPr lang="en-US" sz="1400" dirty="0">
              <a:latin typeface="Segoe UI" panose="020B0502040204020203" pitchFamily="34" charset="0"/>
              <a:cs typeface="Segoe UI" panose="020B0502040204020203" pitchFamily="34" charset="0"/>
            </a:endParaRPr>
          </a:p>
          <a:p>
            <a:pPr marL="174708" indent="-174708">
              <a:lnSpc>
                <a:spcPct val="150000"/>
              </a:lnSpc>
              <a:buFont typeface="Arial" panose="020B0604020202020204" pitchFamily="34" charset="0"/>
              <a:buChar char="•"/>
            </a:pPr>
            <a:r>
              <a:rPr lang="en-US" sz="1400" dirty="0">
                <a:latin typeface="Segoe UI" panose="020B0502040204020203" pitchFamily="34" charset="0"/>
                <a:cs typeface="Segoe UI" panose="020B0502040204020203" pitchFamily="34" charset="0"/>
              </a:rPr>
              <a:t>Developers are hard at work meeting this demand.  As noted in the left panel there are currently 313 Million square feet under construction and it’s being snatched up as quickly as it becomes available with an absorption rate of 104.5 million sqft as noted in the center panel</a:t>
            </a:r>
          </a:p>
          <a:p>
            <a:pPr marL="174708" indent="-174708">
              <a:lnSpc>
                <a:spcPct val="150000"/>
              </a:lnSpc>
              <a:buFont typeface="Arial" panose="020B0604020202020204" pitchFamily="34" charset="0"/>
              <a:buChar char="•"/>
            </a:pPr>
            <a:endParaRPr lang="en-US" sz="1400" dirty="0">
              <a:latin typeface="Segoe UI" panose="020B0502040204020203" pitchFamily="34" charset="0"/>
              <a:cs typeface="Segoe UI" panose="020B0502040204020203" pitchFamily="34" charset="0"/>
            </a:endParaRPr>
          </a:p>
          <a:p>
            <a:pPr marL="174708" indent="-174708">
              <a:lnSpc>
                <a:spcPct val="150000"/>
              </a:lnSpc>
              <a:buFont typeface="Arial" panose="020B0604020202020204" pitchFamily="34" charset="0"/>
              <a:buChar char="•"/>
            </a:pPr>
            <a:r>
              <a:rPr lang="en-US" sz="1400" dirty="0">
                <a:latin typeface="Segoe UI" panose="020B0502040204020203" pitchFamily="34" charset="0"/>
                <a:cs typeface="Segoe UI" panose="020B0502040204020203" pitchFamily="34" charset="0"/>
              </a:rPr>
              <a:t>The net effect of all this is </a:t>
            </a:r>
          </a:p>
          <a:p>
            <a:pPr marL="640594" lvl="1" indent="-174708">
              <a:lnSpc>
                <a:spcPct val="150000"/>
              </a:lnSpc>
              <a:buFont typeface="Arial" panose="020B0604020202020204" pitchFamily="34" charset="0"/>
              <a:buChar char="•"/>
            </a:pPr>
            <a:r>
              <a:rPr lang="en-US" sz="1400" dirty="0">
                <a:latin typeface="Segoe UI" panose="020B0502040204020203" pitchFamily="34" charset="0"/>
                <a:cs typeface="Segoe UI" panose="020B0502040204020203" pitchFamily="34" charset="0"/>
              </a:rPr>
              <a:t>Vacancies remain low at 5.5% across the US. In fact in some of the areas we are looking to take down space… that number plummets to less than 2%</a:t>
            </a:r>
          </a:p>
          <a:p>
            <a:pPr marL="640594" lvl="1" indent="-174708">
              <a:lnSpc>
                <a:spcPct val="150000"/>
              </a:lnSpc>
              <a:buFont typeface="Arial" panose="020B0604020202020204" pitchFamily="34" charset="0"/>
              <a:buChar char="•"/>
            </a:pPr>
            <a:r>
              <a:rPr lang="en-US" sz="1400" dirty="0">
                <a:latin typeface="Segoe UI" panose="020B0502040204020203" pitchFamily="34" charset="0"/>
                <a:cs typeface="Segoe UI" panose="020B0502040204020203" pitchFamily="34" charset="0"/>
              </a:rPr>
              <a:t>Length of terms demanded by landlords are increasing making deals of 1-2yrs extremely difficult to secure</a:t>
            </a:r>
          </a:p>
          <a:p>
            <a:pPr marL="640594" lvl="1" indent="-174708">
              <a:lnSpc>
                <a:spcPct val="150000"/>
              </a:lnSpc>
              <a:buFont typeface="Arial" panose="020B0604020202020204" pitchFamily="34" charset="0"/>
              <a:buChar char="•"/>
            </a:pPr>
            <a:r>
              <a:rPr lang="en-US" sz="1400" dirty="0">
                <a:latin typeface="Segoe UI" panose="020B0502040204020203" pitchFamily="34" charset="0"/>
                <a:cs typeface="Segoe UI" panose="020B0502040204020203" pitchFamily="34" charset="0"/>
              </a:rPr>
              <a:t>And finally costs per square foot are on the rise noted at $6.29 per square foot triple net currently.</a:t>
            </a:r>
          </a:p>
        </p:txBody>
      </p:sp>
      <p:sp>
        <p:nvSpPr>
          <p:cNvPr id="4" name="Slide Number Placeholder 3"/>
          <p:cNvSpPr>
            <a:spLocks noGrp="1"/>
          </p:cNvSpPr>
          <p:nvPr>
            <p:ph type="sldNum" sz="quarter" idx="5"/>
          </p:nvPr>
        </p:nvSpPr>
        <p:spPr/>
        <p:txBody>
          <a:bodyPr/>
          <a:lstStyle/>
          <a:p>
            <a:pPr defTabSz="931774">
              <a:defRPr/>
            </a:pPr>
            <a:fld id="{31A39F27-829B-4882-B34F-0B60A09C304D}" type="slidenum">
              <a:rPr lang="en-US">
                <a:solidFill>
                  <a:prstClr val="black"/>
                </a:solidFill>
                <a:latin typeface="Calibri" panose="020F0502020204030204"/>
              </a:rPr>
              <a:pPr defTabSz="931774">
                <a:defRPr/>
              </a:pPr>
              <a:t>5</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0671585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65887" lvl="1" defTabSz="931774">
              <a:lnSpc>
                <a:spcPct val="150000"/>
              </a:lnSpc>
              <a:spcBef>
                <a:spcPts val="1019"/>
              </a:spcBef>
              <a:defRPr/>
            </a:pPr>
            <a:r>
              <a:rPr lang="en-US" sz="1400" dirty="0">
                <a:solidFill>
                  <a:srgbClr val="585858"/>
                </a:solidFill>
                <a:latin typeface="Segoe UI" panose="020B0502040204020203" pitchFamily="34" charset="0"/>
                <a:cs typeface="Segoe UI" panose="020B0502040204020203" pitchFamily="34" charset="0"/>
              </a:rPr>
              <a:t>All roads lead to LABOR. </a:t>
            </a:r>
          </a:p>
          <a:p>
            <a:pPr marL="465887" lvl="1" defTabSz="931774">
              <a:lnSpc>
                <a:spcPct val="150000"/>
              </a:lnSpc>
              <a:spcBef>
                <a:spcPts val="1019"/>
              </a:spcBef>
              <a:defRPr/>
            </a:pPr>
            <a:r>
              <a:rPr lang="en-US" sz="1400" dirty="0">
                <a:solidFill>
                  <a:srgbClr val="585858"/>
                </a:solidFill>
                <a:latin typeface="Segoe UI" panose="020B0502040204020203" pitchFamily="34" charset="0"/>
                <a:cs typeface="Segoe UI" panose="020B0502040204020203" pitchFamily="34" charset="0"/>
              </a:rPr>
              <a:t>The demand for Labor is intense and the struggles are well known </a:t>
            </a:r>
          </a:p>
          <a:p>
            <a:pPr marL="815302" lvl="1" indent="-349415" defTabSz="931774">
              <a:lnSpc>
                <a:spcPct val="150000"/>
              </a:lnSpc>
              <a:spcBef>
                <a:spcPts val="1019"/>
              </a:spcBef>
              <a:buFont typeface="Arial" panose="020B0604020202020204" pitchFamily="34" charset="0"/>
              <a:buChar char="•"/>
              <a:defRPr/>
            </a:pPr>
            <a:r>
              <a:rPr lang="en-US" sz="1400" dirty="0">
                <a:solidFill>
                  <a:srgbClr val="585858"/>
                </a:solidFill>
                <a:latin typeface="Segoe UI" panose="020B0502040204020203" pitchFamily="34" charset="0"/>
                <a:cs typeface="Segoe UI" panose="020B0502040204020203" pitchFamily="34" charset="0"/>
              </a:rPr>
              <a:t>Rising wages, Increased demand from </a:t>
            </a:r>
            <a:r>
              <a:rPr lang="en-US" sz="1400" dirty="0" err="1">
                <a:solidFill>
                  <a:srgbClr val="585858"/>
                </a:solidFill>
                <a:latin typeface="Segoe UI" panose="020B0502040204020203" pitchFamily="34" charset="0"/>
                <a:cs typeface="Segoe UI" panose="020B0502040204020203" pitchFamily="34" charset="0"/>
              </a:rPr>
              <a:t>OnShoring</a:t>
            </a:r>
            <a:r>
              <a:rPr lang="en-US" sz="1400" dirty="0">
                <a:solidFill>
                  <a:srgbClr val="585858"/>
                </a:solidFill>
                <a:latin typeface="Segoe UI" panose="020B0502040204020203" pitchFamily="34" charset="0"/>
                <a:cs typeface="Segoe UI" panose="020B0502040204020203" pitchFamily="34" charset="0"/>
              </a:rPr>
              <a:t> and eCommerce and the Virus effect are all hampering the ability to find and Retain quality talent</a:t>
            </a:r>
          </a:p>
          <a:p>
            <a:pPr marL="815302" lvl="1" indent="-349415" defTabSz="931774">
              <a:lnSpc>
                <a:spcPct val="150000"/>
              </a:lnSpc>
              <a:spcBef>
                <a:spcPts val="1019"/>
              </a:spcBef>
              <a:buFont typeface="Arial" panose="020B0604020202020204" pitchFamily="34" charset="0"/>
              <a:buChar char="•"/>
              <a:defRPr/>
            </a:pPr>
            <a:r>
              <a:rPr lang="en-US" sz="1400" dirty="0">
                <a:solidFill>
                  <a:srgbClr val="585858"/>
                </a:solidFill>
                <a:latin typeface="Segoe UI" panose="020B0502040204020203" pitchFamily="34" charset="0"/>
                <a:cs typeface="Segoe UI" panose="020B0502040204020203" pitchFamily="34" charset="0"/>
              </a:rPr>
              <a:t>To make matters worse, with the impending cold and flu season upon us we’re concerned about it becoming even more difficult. </a:t>
            </a:r>
          </a:p>
          <a:p>
            <a:pPr marL="815302" lvl="1" indent="-349415" defTabSz="931774">
              <a:lnSpc>
                <a:spcPct val="150000"/>
              </a:lnSpc>
              <a:spcBef>
                <a:spcPts val="1019"/>
              </a:spcBef>
              <a:buFont typeface="Arial" panose="020B0604020202020204" pitchFamily="34" charset="0"/>
              <a:buChar char="•"/>
              <a:defRPr/>
            </a:pPr>
            <a:r>
              <a:rPr lang="en-US" sz="1400" dirty="0">
                <a:solidFill>
                  <a:srgbClr val="585858"/>
                </a:solidFill>
                <a:latin typeface="Segoe UI" panose="020B0502040204020203" pitchFamily="34" charset="0"/>
                <a:cs typeface="Segoe UI" panose="020B0502040204020203" pitchFamily="34" charset="0"/>
              </a:rPr>
              <a:t>Material handlers and General Labor no longer a plentiful “replaceable resource”</a:t>
            </a:r>
          </a:p>
          <a:p>
            <a:pPr marL="465887" lvl="1" defTabSz="931774">
              <a:lnSpc>
                <a:spcPct val="150000"/>
              </a:lnSpc>
              <a:spcBef>
                <a:spcPts val="1019"/>
              </a:spcBef>
              <a:defRPr/>
            </a:pPr>
            <a:endParaRPr lang="en-US" sz="1400" dirty="0">
              <a:solidFill>
                <a:srgbClr val="585858"/>
              </a:solidFill>
              <a:latin typeface="Segoe UI" panose="020B0502040204020203" pitchFamily="34" charset="0"/>
              <a:cs typeface="Segoe UI" panose="020B0502040204020203" pitchFamily="34" charset="0"/>
            </a:endParaRPr>
          </a:p>
          <a:p>
            <a:pPr marL="465887" lvl="1" defTabSz="931774">
              <a:lnSpc>
                <a:spcPct val="150000"/>
              </a:lnSpc>
              <a:spcBef>
                <a:spcPts val="1019"/>
              </a:spcBef>
              <a:defRPr/>
            </a:pPr>
            <a:r>
              <a:rPr lang="en-US" sz="1400" dirty="0">
                <a:solidFill>
                  <a:srgbClr val="585858"/>
                </a:solidFill>
                <a:latin typeface="Segoe UI" panose="020B0502040204020203" pitchFamily="34" charset="0"/>
                <a:cs typeface="Segoe UI" panose="020B0502040204020203" pitchFamily="34" charset="0"/>
              </a:rPr>
              <a:t>That’s why were intensely focused on become the “employer of choice” by addressing the following: </a:t>
            </a:r>
          </a:p>
          <a:p>
            <a:pPr lvl="1">
              <a:lnSpc>
                <a:spcPct val="150000"/>
              </a:lnSpc>
              <a:defRPr/>
            </a:pPr>
            <a:endParaRPr lang="en-US" sz="1400" dirty="0">
              <a:solidFill>
                <a:srgbClr val="585858"/>
              </a:solidFill>
              <a:latin typeface="Segoe UI" panose="020B0502040204020203" pitchFamily="34" charset="0"/>
              <a:cs typeface="Segoe UI" panose="020B0502040204020203" pitchFamily="34" charset="0"/>
            </a:endParaRPr>
          </a:p>
          <a:p>
            <a:pPr lvl="1">
              <a:lnSpc>
                <a:spcPct val="150000"/>
              </a:lnSpc>
              <a:defRPr/>
            </a:pPr>
            <a:r>
              <a:rPr lang="en-US" sz="1400" dirty="0">
                <a:solidFill>
                  <a:srgbClr val="585858"/>
                </a:solidFill>
                <a:latin typeface="Segoe UI" panose="020B0502040204020203" pitchFamily="34" charset="0"/>
                <a:cs typeface="Segoe UI" panose="020B0502040204020203" pitchFamily="34" charset="0"/>
              </a:rPr>
              <a:t>Competitive wages… we keep a constant eye on data to ensure we remain competitive on pay and have in some areas increased wages by 30+% </a:t>
            </a:r>
          </a:p>
          <a:p>
            <a:pPr lvl="1">
              <a:lnSpc>
                <a:spcPct val="150000"/>
              </a:lnSpc>
              <a:defRPr/>
            </a:pPr>
            <a:endParaRPr lang="en-US" sz="1400" dirty="0">
              <a:solidFill>
                <a:srgbClr val="585858"/>
              </a:solidFill>
              <a:latin typeface="Segoe UI" panose="020B0502040204020203" pitchFamily="34" charset="0"/>
              <a:cs typeface="Segoe UI" panose="020B0502040204020203" pitchFamily="34" charset="0"/>
            </a:endParaRPr>
          </a:p>
          <a:p>
            <a:pPr lvl="1">
              <a:lnSpc>
                <a:spcPct val="150000"/>
              </a:lnSpc>
              <a:defRPr/>
            </a:pPr>
            <a:r>
              <a:rPr lang="en-US" sz="1400" dirty="0">
                <a:solidFill>
                  <a:srgbClr val="585858"/>
                </a:solidFill>
                <a:latin typeface="Segoe UI" panose="020B0502040204020203" pitchFamily="34" charset="0"/>
                <a:cs typeface="Segoe UI" panose="020B0502040204020203" pitchFamily="34" charset="0"/>
              </a:rPr>
              <a:t>Devising Incentives based on productivity, attendance and referrals – we’re keen to put the power for employees to earn more in their own hands</a:t>
            </a:r>
          </a:p>
          <a:p>
            <a:pPr lvl="1">
              <a:lnSpc>
                <a:spcPct val="150000"/>
              </a:lnSpc>
              <a:defRPr/>
            </a:pPr>
            <a:endParaRPr lang="en-US" sz="1400" dirty="0">
              <a:solidFill>
                <a:srgbClr val="585858"/>
              </a:solidFill>
              <a:latin typeface="Segoe UI" panose="020B0502040204020203" pitchFamily="34" charset="0"/>
              <a:cs typeface="Segoe UI" panose="020B0502040204020203" pitchFamily="34" charset="0"/>
            </a:endParaRPr>
          </a:p>
          <a:p>
            <a:pPr lvl="1">
              <a:lnSpc>
                <a:spcPct val="150000"/>
              </a:lnSpc>
              <a:defRPr/>
            </a:pPr>
            <a:r>
              <a:rPr lang="en-US" sz="1400" dirty="0">
                <a:solidFill>
                  <a:srgbClr val="585858"/>
                </a:solidFill>
                <a:latin typeface="Segoe UI" panose="020B0502040204020203" pitchFamily="34" charset="0"/>
                <a:cs typeface="Segoe UI" panose="020B0502040204020203" pitchFamily="34" charset="0"/>
              </a:rPr>
              <a:t>Culture – We take pride in our unique culture and work hard to foster that across the business, we currently have 14 sites in 7 states so its important that remote sites FEEL like family in spite of the geographic separation we face</a:t>
            </a:r>
          </a:p>
          <a:p>
            <a:pPr lvl="1">
              <a:lnSpc>
                <a:spcPct val="150000"/>
              </a:lnSpc>
              <a:defRPr/>
            </a:pPr>
            <a:endParaRPr lang="en-US" sz="1400" dirty="0">
              <a:solidFill>
                <a:srgbClr val="585858"/>
              </a:solidFill>
              <a:latin typeface="Segoe UI" panose="020B0502040204020203" pitchFamily="34" charset="0"/>
              <a:cs typeface="Segoe UI" panose="020B0502040204020203" pitchFamily="34" charset="0"/>
            </a:endParaRPr>
          </a:p>
          <a:p>
            <a:pPr lvl="1">
              <a:lnSpc>
                <a:spcPct val="150000"/>
              </a:lnSpc>
              <a:defRPr/>
            </a:pPr>
            <a:r>
              <a:rPr lang="en-US" sz="1400" dirty="0">
                <a:solidFill>
                  <a:srgbClr val="585858"/>
                </a:solidFill>
                <a:latin typeface="Segoe UI" panose="020B0502040204020203" pitchFamily="34" charset="0"/>
                <a:cs typeface="Segoe UI" panose="020B0502040204020203" pitchFamily="34" charset="0"/>
              </a:rPr>
              <a:t>Environment – we’re focused on providing clean, safe, friendly, and organized work environments for all of our employees, and as part of that we’ve been vigilant with COVID preventative measures in accordance with guidance from the CDC and local governments.</a:t>
            </a:r>
          </a:p>
          <a:p>
            <a:pPr lvl="1">
              <a:lnSpc>
                <a:spcPct val="150000"/>
              </a:lnSpc>
              <a:spcBef>
                <a:spcPts val="1019"/>
              </a:spcBef>
              <a:defRPr/>
            </a:pPr>
            <a:r>
              <a:rPr lang="en-US" sz="2000" dirty="0">
                <a:solidFill>
                  <a:srgbClr val="585858"/>
                </a:solidFill>
                <a:latin typeface="Segoe UI" panose="020B0502040204020203" pitchFamily="34" charset="0"/>
                <a:cs typeface="Segoe UI" panose="020B0502040204020203" pitchFamily="34" charset="0"/>
              </a:rPr>
              <a:t> </a:t>
            </a:r>
          </a:p>
          <a:p>
            <a:pPr>
              <a:lnSpc>
                <a:spcPct val="150000"/>
              </a:lnSpc>
            </a:pPr>
            <a:endParaRPr lang="en-US" dirty="0"/>
          </a:p>
        </p:txBody>
      </p:sp>
      <p:sp>
        <p:nvSpPr>
          <p:cNvPr id="4" name="Slide Number Placeholder 3"/>
          <p:cNvSpPr>
            <a:spLocks noGrp="1"/>
          </p:cNvSpPr>
          <p:nvPr>
            <p:ph type="sldNum" sz="quarter" idx="5"/>
          </p:nvPr>
        </p:nvSpPr>
        <p:spPr/>
        <p:txBody>
          <a:bodyPr/>
          <a:lstStyle/>
          <a:p>
            <a:pPr defTabSz="931774">
              <a:defRPr/>
            </a:pPr>
            <a:fld id="{31A39F27-829B-4882-B34F-0B60A09C304D}" type="slidenum">
              <a:rPr lang="en-US">
                <a:solidFill>
                  <a:prstClr val="black"/>
                </a:solidFill>
                <a:latin typeface="Calibri" panose="020F0502020204030204"/>
              </a:rPr>
              <a:pPr defTabSz="931774">
                <a:defRPr/>
              </a:pPr>
              <a:t>6</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5520145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US" sz="1400" dirty="0">
                <a:latin typeface="Segoe UI" panose="020B0502040204020203" pitchFamily="34" charset="0"/>
                <a:cs typeface="Segoe UI" panose="020B0502040204020203" pitchFamily="34" charset="0"/>
              </a:rPr>
              <a:t>Let’s move into Automation</a:t>
            </a:r>
          </a:p>
          <a:p>
            <a:pPr>
              <a:lnSpc>
                <a:spcPct val="150000"/>
              </a:lnSpc>
            </a:pPr>
            <a:endParaRPr lang="en-US" sz="1400" dirty="0">
              <a:latin typeface="Segoe UI" panose="020B0502040204020203" pitchFamily="34" charset="0"/>
              <a:cs typeface="Segoe UI" panose="020B0502040204020203" pitchFamily="34" charset="0"/>
            </a:endParaRPr>
          </a:p>
          <a:p>
            <a:pPr>
              <a:lnSpc>
                <a:spcPct val="150000"/>
              </a:lnSpc>
            </a:pPr>
            <a:r>
              <a:rPr lang="en-US" sz="1400" dirty="0">
                <a:latin typeface="Segoe UI" panose="020B0502040204020203" pitchFamily="34" charset="0"/>
                <a:cs typeface="Segoe UI" panose="020B0502040204020203" pitchFamily="34" charset="0"/>
              </a:rPr>
              <a:t>All of the trends discussed thus far come together here to paint a picture of a rising interest in the use of automation each for it’s own specific reasons.</a:t>
            </a:r>
          </a:p>
          <a:p>
            <a:pPr>
              <a:lnSpc>
                <a:spcPct val="150000"/>
              </a:lnSpc>
            </a:pPr>
            <a:endParaRPr lang="en-US" sz="1400" dirty="0">
              <a:latin typeface="Segoe UI" panose="020B0502040204020203" pitchFamily="34" charset="0"/>
              <a:cs typeface="Segoe UI" panose="020B0502040204020203" pitchFamily="34" charset="0"/>
            </a:endParaRPr>
          </a:p>
          <a:p>
            <a:pPr marL="174708" indent="-174708">
              <a:lnSpc>
                <a:spcPct val="150000"/>
              </a:lnSpc>
              <a:buFont typeface="Arial" panose="020B0604020202020204" pitchFamily="34" charset="0"/>
              <a:buChar char="•"/>
            </a:pPr>
            <a:r>
              <a:rPr lang="en-US" sz="1400" dirty="0">
                <a:latin typeface="Segoe UI" panose="020B0502040204020203" pitchFamily="34" charset="0"/>
                <a:cs typeface="Segoe UI" panose="020B0502040204020203" pitchFamily="34" charset="0"/>
              </a:rPr>
              <a:t>Out sourcing – in spite of pushing capacity to vendors these businesses are still turning their attention to driving efficiencies in their own processes as they struggle to adjust to new demand patterns</a:t>
            </a:r>
          </a:p>
          <a:p>
            <a:pPr>
              <a:lnSpc>
                <a:spcPct val="150000"/>
              </a:lnSpc>
            </a:pPr>
            <a:endParaRPr lang="en-US" sz="1400" dirty="0">
              <a:latin typeface="Segoe UI" panose="020B0502040204020203" pitchFamily="34" charset="0"/>
              <a:cs typeface="Segoe UI" panose="020B0502040204020203" pitchFamily="34" charset="0"/>
            </a:endParaRPr>
          </a:p>
          <a:p>
            <a:pPr marL="174708" indent="-174708">
              <a:lnSpc>
                <a:spcPct val="150000"/>
              </a:lnSpc>
              <a:buFont typeface="Arial" panose="020B0604020202020204" pitchFamily="34" charset="0"/>
              <a:buChar char="•"/>
            </a:pPr>
            <a:r>
              <a:rPr lang="en-US" sz="1400" dirty="0">
                <a:latin typeface="Segoe UI" panose="020B0502040204020203" pitchFamily="34" charset="0"/>
                <a:cs typeface="Segoe UI" panose="020B0502040204020203" pitchFamily="34" charset="0"/>
              </a:rPr>
              <a:t>Onshoring  - to mitigate the increased cost of labor when bringing manufacturing back to the US</a:t>
            </a:r>
            <a:endParaRPr lang="en-US" sz="1400" strike="sngStrike" dirty="0">
              <a:latin typeface="Segoe UI" panose="020B0502040204020203" pitchFamily="34" charset="0"/>
              <a:cs typeface="Segoe UI" panose="020B0502040204020203" pitchFamily="34" charset="0"/>
            </a:endParaRPr>
          </a:p>
          <a:p>
            <a:pPr>
              <a:lnSpc>
                <a:spcPct val="150000"/>
              </a:lnSpc>
            </a:pPr>
            <a:endParaRPr lang="en-US" sz="1400" dirty="0">
              <a:latin typeface="Segoe UI" panose="020B0502040204020203" pitchFamily="34" charset="0"/>
              <a:cs typeface="Segoe UI" panose="020B0502040204020203" pitchFamily="34" charset="0"/>
            </a:endParaRPr>
          </a:p>
          <a:p>
            <a:pPr marL="174708" indent="-174708">
              <a:lnSpc>
                <a:spcPct val="150000"/>
              </a:lnSpc>
              <a:buFont typeface="Arial" panose="020B0604020202020204" pitchFamily="34" charset="0"/>
              <a:buChar char="•"/>
            </a:pPr>
            <a:r>
              <a:rPr lang="en-US" sz="1400" dirty="0">
                <a:latin typeface="Segoe UI" panose="020B0502040204020203" pitchFamily="34" charset="0"/>
                <a:cs typeface="Segoe UI" panose="020B0502040204020203" pitchFamily="34" charset="0"/>
              </a:rPr>
              <a:t>eCommerce – to increase their capacities and lower labor cost to handle the incredible increase in volume. </a:t>
            </a:r>
            <a:endParaRPr lang="en-US" sz="1400" strike="sngStrike" dirty="0">
              <a:latin typeface="Segoe UI" panose="020B0502040204020203" pitchFamily="34" charset="0"/>
              <a:cs typeface="Segoe UI" panose="020B0502040204020203" pitchFamily="34" charset="0"/>
            </a:endParaRPr>
          </a:p>
          <a:p>
            <a:pPr>
              <a:lnSpc>
                <a:spcPct val="150000"/>
              </a:lnSpc>
            </a:pPr>
            <a:endParaRPr lang="en-US" sz="1400" dirty="0">
              <a:latin typeface="Segoe UI" panose="020B0502040204020203" pitchFamily="34" charset="0"/>
              <a:cs typeface="Segoe UI" panose="020B0502040204020203" pitchFamily="34" charset="0"/>
            </a:endParaRPr>
          </a:p>
          <a:p>
            <a:pPr marL="174708" indent="-174708">
              <a:lnSpc>
                <a:spcPct val="150000"/>
              </a:lnSpc>
              <a:buFont typeface="Arial" panose="020B0604020202020204" pitchFamily="34" charset="0"/>
              <a:buChar char="•"/>
            </a:pPr>
            <a:r>
              <a:rPr lang="en-US" sz="1400" dirty="0">
                <a:latin typeface="Segoe UI" panose="020B0502040204020203" pitchFamily="34" charset="0"/>
                <a:cs typeface="Segoe UI" panose="020B0502040204020203" pitchFamily="34" charset="0"/>
              </a:rPr>
              <a:t>Labor – as a general topic companies are struggling to find enough labor, and as labor costs rise, they are turning to automation for solutions.  </a:t>
            </a:r>
          </a:p>
          <a:p>
            <a:pPr marL="174708" indent="-174708">
              <a:lnSpc>
                <a:spcPct val="150000"/>
              </a:lnSpc>
              <a:buFont typeface="Arial" panose="020B0604020202020204" pitchFamily="34" charset="0"/>
              <a:buChar char="•"/>
            </a:pPr>
            <a:endParaRPr lang="en-US" sz="1400" dirty="0">
              <a:latin typeface="Segoe UI" panose="020B0502040204020203" pitchFamily="34" charset="0"/>
              <a:cs typeface="Segoe UI" panose="020B0502040204020203" pitchFamily="34" charset="0"/>
            </a:endParaRPr>
          </a:p>
          <a:p>
            <a:pPr marL="174708" indent="-174708">
              <a:lnSpc>
                <a:spcPct val="150000"/>
              </a:lnSpc>
              <a:buFont typeface="Arial" panose="020B0604020202020204" pitchFamily="34" charset="0"/>
              <a:buChar char="•"/>
            </a:pPr>
            <a:r>
              <a:rPr lang="en-US" sz="1400" dirty="0">
                <a:latin typeface="Segoe UI" panose="020B0502040204020203" pitchFamily="34" charset="0"/>
                <a:cs typeface="Segoe UI" panose="020B0502040204020203" pitchFamily="34" charset="0"/>
              </a:rPr>
              <a:t>Even the virus and the difficulty addressing social distancing is causing some companies to look in this direction </a:t>
            </a:r>
          </a:p>
        </p:txBody>
      </p:sp>
      <p:sp>
        <p:nvSpPr>
          <p:cNvPr id="4" name="Slide Number Placeholder 3"/>
          <p:cNvSpPr>
            <a:spLocks noGrp="1"/>
          </p:cNvSpPr>
          <p:nvPr>
            <p:ph type="sldNum" sz="quarter" idx="5"/>
          </p:nvPr>
        </p:nvSpPr>
        <p:spPr/>
        <p:txBody>
          <a:bodyPr/>
          <a:lstStyle/>
          <a:p>
            <a:pPr defTabSz="931774">
              <a:defRPr/>
            </a:pPr>
            <a:fld id="{31A39F27-829B-4882-B34F-0B60A09C304D}" type="slidenum">
              <a:rPr lang="en-US">
                <a:solidFill>
                  <a:prstClr val="black"/>
                </a:solidFill>
                <a:latin typeface="Calibri" panose="020F0502020204030204"/>
              </a:rPr>
              <a:pPr defTabSz="931774">
                <a:defRPr/>
              </a:pPr>
              <a:t>7</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4675085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Segoe UI" panose="020B0502040204020203" pitchFamily="34" charset="0"/>
                <a:cs typeface="Segoe UI" panose="020B0502040204020203" pitchFamily="34" charset="0"/>
              </a:rPr>
              <a:t>Here are a few recent news clips that confirm the investment and movement to higher levels of automation happening in the logistics industry.  This is clearly here to stay.</a:t>
            </a:r>
          </a:p>
        </p:txBody>
      </p:sp>
      <p:sp>
        <p:nvSpPr>
          <p:cNvPr id="4" name="Slide Number Placeholder 3"/>
          <p:cNvSpPr>
            <a:spLocks noGrp="1"/>
          </p:cNvSpPr>
          <p:nvPr>
            <p:ph type="sldNum" sz="quarter" idx="5"/>
          </p:nvPr>
        </p:nvSpPr>
        <p:spPr/>
        <p:txBody>
          <a:bodyPr/>
          <a:lstStyle/>
          <a:p>
            <a:pPr defTabSz="931774">
              <a:defRPr/>
            </a:pPr>
            <a:fld id="{31A39F27-829B-4882-B34F-0B60A09C304D}" type="slidenum">
              <a:rPr lang="en-US">
                <a:solidFill>
                  <a:prstClr val="black"/>
                </a:solidFill>
                <a:latin typeface="Calibri" panose="020F0502020204030204"/>
              </a:rPr>
              <a:pPr defTabSz="931774">
                <a:defRPr/>
              </a:pPr>
              <a:t>8</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4873724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US" sz="1400" dirty="0">
                <a:latin typeface="Segoe UI" panose="020B0502040204020203" pitchFamily="34" charset="0"/>
                <a:cs typeface="Segoe UI" panose="020B0502040204020203" pitchFamily="34" charset="0"/>
              </a:rPr>
              <a:t>How are we moving in this direction?</a:t>
            </a:r>
          </a:p>
          <a:p>
            <a:pPr marL="174708" indent="-174708">
              <a:lnSpc>
                <a:spcPct val="150000"/>
              </a:lnSpc>
              <a:buFont typeface="Arial" panose="020B0604020202020204" pitchFamily="34" charset="0"/>
              <a:buChar char="•"/>
            </a:pPr>
            <a:r>
              <a:rPr lang="en-US" sz="1400" dirty="0">
                <a:latin typeface="Segoe UI" panose="020B0502040204020203" pitchFamily="34" charset="0"/>
                <a:cs typeface="Segoe UI" panose="020B0502040204020203" pitchFamily="34" charset="0"/>
              </a:rPr>
              <a:t>Automation in Co-Packing</a:t>
            </a:r>
          </a:p>
          <a:p>
            <a:pPr marL="640594" lvl="1" indent="-174708">
              <a:lnSpc>
                <a:spcPct val="150000"/>
              </a:lnSpc>
              <a:buFont typeface="Arial" panose="020B0604020202020204" pitchFamily="34" charset="0"/>
              <a:buChar char="•"/>
            </a:pPr>
            <a:r>
              <a:rPr lang="en-US" sz="1400" dirty="0">
                <a:latin typeface="Segoe UI" panose="020B0502040204020203" pitchFamily="34" charset="0"/>
                <a:cs typeface="Segoe UI" panose="020B0502040204020203" pitchFamily="34" charset="0"/>
              </a:rPr>
              <a:t>Given the nature and characteristics of our business portfolio heretofore we’ve only kept a close eye on developments as each time we looked into it the ROI didn’t make sense.  However we continue to look at it and have become more serious about moving on it due to the trends as noted in this presentation and the recent expansion of our Co-Packing operations.  </a:t>
            </a:r>
          </a:p>
          <a:p>
            <a:pPr marL="640594" lvl="1" indent="-174708">
              <a:lnSpc>
                <a:spcPct val="150000"/>
              </a:lnSpc>
              <a:buFont typeface="Arial" panose="020B0604020202020204" pitchFamily="34" charset="0"/>
              <a:buChar char="•"/>
            </a:pPr>
            <a:r>
              <a:rPr lang="en-US" sz="1400" dirty="0">
                <a:latin typeface="Segoe UI" panose="020B0502040204020203" pitchFamily="34" charset="0"/>
                <a:cs typeface="Segoe UI" panose="020B0502040204020203" pitchFamily="34" charset="0"/>
              </a:rPr>
              <a:t>Our focus would be to automate with robots the loading and unloading of the packaging machines both retrofitting existing equipment to some extent and ensuring all new equipment is specified with automation in mind.</a:t>
            </a:r>
          </a:p>
          <a:p>
            <a:pPr marL="174708" indent="-174708">
              <a:lnSpc>
                <a:spcPct val="150000"/>
              </a:lnSpc>
              <a:buFont typeface="Arial" panose="020B0604020202020204" pitchFamily="34" charset="0"/>
              <a:buChar char="•"/>
            </a:pPr>
            <a:endParaRPr lang="en-US" sz="1400" dirty="0">
              <a:latin typeface="Segoe UI" panose="020B0502040204020203" pitchFamily="34" charset="0"/>
              <a:cs typeface="Segoe UI" panose="020B0502040204020203" pitchFamily="34" charset="0"/>
            </a:endParaRPr>
          </a:p>
          <a:p>
            <a:pPr marL="174708" indent="-174708">
              <a:lnSpc>
                <a:spcPct val="150000"/>
              </a:lnSpc>
              <a:buFont typeface="Arial" panose="020B0604020202020204" pitchFamily="34" charset="0"/>
              <a:buChar char="•"/>
            </a:pPr>
            <a:r>
              <a:rPr lang="en-US" sz="1400" dirty="0">
                <a:latin typeface="Segoe UI" panose="020B0502040204020203" pitchFamily="34" charset="0"/>
                <a:cs typeface="Segoe UI" panose="020B0502040204020203" pitchFamily="34" charset="0"/>
              </a:rPr>
              <a:t>Robotic Process Automation (RPA)</a:t>
            </a:r>
          </a:p>
          <a:p>
            <a:pPr marL="640594" lvl="1" indent="-174708">
              <a:lnSpc>
                <a:spcPct val="150000"/>
              </a:lnSpc>
              <a:buFont typeface="Arial" panose="020B0604020202020204" pitchFamily="34" charset="0"/>
              <a:buChar char="•"/>
            </a:pPr>
            <a:r>
              <a:rPr lang="en-US" sz="1400" dirty="0">
                <a:latin typeface="Segoe UI" panose="020B0502040204020203" pitchFamily="34" charset="0"/>
                <a:cs typeface="Segoe UI" panose="020B0502040204020203" pitchFamily="34" charset="0"/>
              </a:rPr>
              <a:t>We’ve seen a great benefit on a few projects to implement RPA this year and this has become a strategic push for us in the 4</a:t>
            </a:r>
            <a:r>
              <a:rPr lang="en-US" sz="1400" baseline="30000" dirty="0">
                <a:latin typeface="Segoe UI" panose="020B0502040204020203" pitchFamily="34" charset="0"/>
                <a:cs typeface="Segoe UI" panose="020B0502040204020203" pitchFamily="34" charset="0"/>
              </a:rPr>
              <a:t>th</a:t>
            </a:r>
            <a:r>
              <a:rPr lang="en-US" sz="1400" dirty="0">
                <a:latin typeface="Segoe UI" panose="020B0502040204020203" pitchFamily="34" charset="0"/>
                <a:cs typeface="Segoe UI" panose="020B0502040204020203" pitchFamily="34" charset="0"/>
              </a:rPr>
              <a:t> </a:t>
            </a:r>
            <a:r>
              <a:rPr lang="en-US" sz="1400" dirty="0" err="1">
                <a:latin typeface="Segoe UI" panose="020B0502040204020203" pitchFamily="34" charset="0"/>
                <a:cs typeface="Segoe UI" panose="020B0502040204020203" pitchFamily="34" charset="0"/>
              </a:rPr>
              <a:t>qtr</a:t>
            </a:r>
            <a:r>
              <a:rPr lang="en-US" sz="1400" dirty="0">
                <a:latin typeface="Segoe UI" panose="020B0502040204020203" pitchFamily="34" charset="0"/>
                <a:cs typeface="Segoe UI" panose="020B0502040204020203" pitchFamily="34" charset="0"/>
              </a:rPr>
              <a:t> and beyond to find other ways to leverage this technology.</a:t>
            </a:r>
          </a:p>
        </p:txBody>
      </p:sp>
      <p:sp>
        <p:nvSpPr>
          <p:cNvPr id="4" name="Slide Number Placeholder 3"/>
          <p:cNvSpPr>
            <a:spLocks noGrp="1"/>
          </p:cNvSpPr>
          <p:nvPr>
            <p:ph type="sldNum" sz="quarter" idx="5"/>
          </p:nvPr>
        </p:nvSpPr>
        <p:spPr/>
        <p:txBody>
          <a:bodyPr/>
          <a:lstStyle/>
          <a:p>
            <a:pPr defTabSz="931774">
              <a:defRPr/>
            </a:pPr>
            <a:fld id="{31A39F27-829B-4882-B34F-0B60A09C304D}" type="slidenum">
              <a:rPr lang="en-US">
                <a:solidFill>
                  <a:prstClr val="black"/>
                </a:solidFill>
                <a:latin typeface="Calibri" panose="020F0502020204030204"/>
              </a:rPr>
              <a:pPr defTabSz="931774">
                <a:defRPr/>
              </a:pPr>
              <a:t>9</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8479824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3CE9840-456A-4B29-BDE5-335CB4C0A573}" type="datetimeFigureOut">
              <a:rPr lang="en-US" smtClean="0"/>
              <a:t>10/6/2020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298B831-DD66-4D44-85B3-88484D19E1A0}" type="slidenum">
              <a:rPr lang="en-US" smtClean="0"/>
              <a:t>‹#›</a:t>
            </a:fld>
            <a:endParaRPr lang="en-US" dirty="0"/>
          </a:p>
        </p:txBody>
      </p:sp>
    </p:spTree>
    <p:extLst>
      <p:ext uri="{BB962C8B-B14F-4D97-AF65-F5344CB8AC3E}">
        <p14:creationId xmlns:p14="http://schemas.microsoft.com/office/powerpoint/2010/main" val="38932221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3CE9840-456A-4B29-BDE5-335CB4C0A573}" type="datetimeFigureOut">
              <a:rPr lang="en-US" smtClean="0"/>
              <a:t>10/6/2020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298B831-DD66-4D44-85B3-88484D19E1A0}" type="slidenum">
              <a:rPr lang="en-US" smtClean="0"/>
              <a:t>‹#›</a:t>
            </a:fld>
            <a:endParaRPr lang="en-US" dirty="0"/>
          </a:p>
        </p:txBody>
      </p:sp>
    </p:spTree>
    <p:extLst>
      <p:ext uri="{BB962C8B-B14F-4D97-AF65-F5344CB8AC3E}">
        <p14:creationId xmlns:p14="http://schemas.microsoft.com/office/powerpoint/2010/main" val="30365579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3CE9840-456A-4B29-BDE5-335CB4C0A573}" type="datetimeFigureOut">
              <a:rPr lang="en-US" smtClean="0"/>
              <a:t>10/6/2020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298B831-DD66-4D44-85B3-88484D19E1A0}" type="slidenum">
              <a:rPr lang="en-US" smtClean="0"/>
              <a:t>‹#›</a:t>
            </a:fld>
            <a:endParaRPr lang="en-US" dirty="0"/>
          </a:p>
        </p:txBody>
      </p:sp>
    </p:spTree>
    <p:extLst>
      <p:ext uri="{BB962C8B-B14F-4D97-AF65-F5344CB8AC3E}">
        <p14:creationId xmlns:p14="http://schemas.microsoft.com/office/powerpoint/2010/main" val="31700229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208DD-E67F-440C-B638-F4585782EEF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13B39ED9-B0FD-4302-8608-9974ADAA509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395FF15E-BB0B-4337-B0DF-56D8DB1CCDF8}"/>
              </a:ext>
            </a:extLst>
          </p:cNvPr>
          <p:cNvSpPr>
            <a:spLocks noGrp="1"/>
          </p:cNvSpPr>
          <p:nvPr>
            <p:ph type="dt" sz="half" idx="10"/>
          </p:nvPr>
        </p:nvSpPr>
        <p:spPr/>
        <p:txBody>
          <a:bodyPr/>
          <a:lstStyle/>
          <a:p>
            <a:fld id="{3AD462B4-B644-47A5-B6CC-2EFD1AF8039A}" type="datetimeFigureOut">
              <a:rPr lang="en-CA" smtClean="0"/>
              <a:t>2020-10-06</a:t>
            </a:fld>
            <a:endParaRPr lang="en-CA" dirty="0"/>
          </a:p>
        </p:txBody>
      </p:sp>
      <p:sp>
        <p:nvSpPr>
          <p:cNvPr id="5" name="Footer Placeholder 4">
            <a:extLst>
              <a:ext uri="{FF2B5EF4-FFF2-40B4-BE49-F238E27FC236}">
                <a16:creationId xmlns:a16="http://schemas.microsoft.com/office/drawing/2014/main" id="{FEA20A3D-9DBB-4F22-9999-882FA60D64EE}"/>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CD387A10-47AF-4087-BC5E-3AB2CB82C5C9}"/>
              </a:ext>
            </a:extLst>
          </p:cNvPr>
          <p:cNvSpPr>
            <a:spLocks noGrp="1"/>
          </p:cNvSpPr>
          <p:nvPr>
            <p:ph type="sldNum" sz="quarter" idx="12"/>
          </p:nvPr>
        </p:nvSpPr>
        <p:spPr/>
        <p:txBody>
          <a:bodyPr/>
          <a:lstStyle/>
          <a:p>
            <a:fld id="{13068FD2-4AB3-4890-B376-21CFDE44C974}" type="slidenum">
              <a:rPr lang="en-CA" smtClean="0"/>
              <a:t>‹#›</a:t>
            </a:fld>
            <a:endParaRPr lang="en-CA" dirty="0"/>
          </a:p>
        </p:txBody>
      </p:sp>
    </p:spTree>
    <p:extLst>
      <p:ext uri="{BB962C8B-B14F-4D97-AF65-F5344CB8AC3E}">
        <p14:creationId xmlns:p14="http://schemas.microsoft.com/office/powerpoint/2010/main" val="36490078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CA4C5-CBF4-404A-90AE-80BC52F7EE01}"/>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720A0FF6-CE06-4E70-A2BD-2965AE9B278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4C25FF28-505F-44B0-B320-A497FA83A9C0}"/>
              </a:ext>
            </a:extLst>
          </p:cNvPr>
          <p:cNvSpPr>
            <a:spLocks noGrp="1"/>
          </p:cNvSpPr>
          <p:nvPr>
            <p:ph type="dt" sz="half" idx="10"/>
          </p:nvPr>
        </p:nvSpPr>
        <p:spPr/>
        <p:txBody>
          <a:bodyPr/>
          <a:lstStyle/>
          <a:p>
            <a:fld id="{3AD462B4-B644-47A5-B6CC-2EFD1AF8039A}" type="datetimeFigureOut">
              <a:rPr lang="en-CA" smtClean="0"/>
              <a:t>2020-10-06</a:t>
            </a:fld>
            <a:endParaRPr lang="en-CA" dirty="0"/>
          </a:p>
        </p:txBody>
      </p:sp>
      <p:sp>
        <p:nvSpPr>
          <p:cNvPr id="5" name="Footer Placeholder 4">
            <a:extLst>
              <a:ext uri="{FF2B5EF4-FFF2-40B4-BE49-F238E27FC236}">
                <a16:creationId xmlns:a16="http://schemas.microsoft.com/office/drawing/2014/main" id="{9A379C1B-D1B1-43E3-8BF7-79336FCAB3A4}"/>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ADECECEC-2AD9-4818-849B-C8D40DD12563}"/>
              </a:ext>
            </a:extLst>
          </p:cNvPr>
          <p:cNvSpPr>
            <a:spLocks noGrp="1"/>
          </p:cNvSpPr>
          <p:nvPr>
            <p:ph type="sldNum" sz="quarter" idx="12"/>
          </p:nvPr>
        </p:nvSpPr>
        <p:spPr/>
        <p:txBody>
          <a:bodyPr/>
          <a:lstStyle/>
          <a:p>
            <a:fld id="{13068FD2-4AB3-4890-B376-21CFDE44C974}" type="slidenum">
              <a:rPr lang="en-CA" smtClean="0"/>
              <a:t>‹#›</a:t>
            </a:fld>
            <a:endParaRPr lang="en-CA" dirty="0"/>
          </a:p>
        </p:txBody>
      </p:sp>
    </p:spTree>
    <p:extLst>
      <p:ext uri="{BB962C8B-B14F-4D97-AF65-F5344CB8AC3E}">
        <p14:creationId xmlns:p14="http://schemas.microsoft.com/office/powerpoint/2010/main" val="12431907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6399B-A689-47F3-AE9D-13E89F2AC77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03E3AF3A-CE13-40DD-8074-A45D5E5E1DB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871CA5C-0B30-4484-B442-A34F140A1FAD}"/>
              </a:ext>
            </a:extLst>
          </p:cNvPr>
          <p:cNvSpPr>
            <a:spLocks noGrp="1"/>
          </p:cNvSpPr>
          <p:nvPr>
            <p:ph type="dt" sz="half" idx="10"/>
          </p:nvPr>
        </p:nvSpPr>
        <p:spPr/>
        <p:txBody>
          <a:bodyPr/>
          <a:lstStyle/>
          <a:p>
            <a:fld id="{3AD462B4-B644-47A5-B6CC-2EFD1AF8039A}" type="datetimeFigureOut">
              <a:rPr lang="en-CA" smtClean="0"/>
              <a:t>2020-10-06</a:t>
            </a:fld>
            <a:endParaRPr lang="en-CA" dirty="0"/>
          </a:p>
        </p:txBody>
      </p:sp>
      <p:sp>
        <p:nvSpPr>
          <p:cNvPr id="5" name="Footer Placeholder 4">
            <a:extLst>
              <a:ext uri="{FF2B5EF4-FFF2-40B4-BE49-F238E27FC236}">
                <a16:creationId xmlns:a16="http://schemas.microsoft.com/office/drawing/2014/main" id="{3AA6D454-AB6B-4481-9E17-D2017A557411}"/>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919C34C4-4430-4F6B-9F21-E0889CCDE6D7}"/>
              </a:ext>
            </a:extLst>
          </p:cNvPr>
          <p:cNvSpPr>
            <a:spLocks noGrp="1"/>
          </p:cNvSpPr>
          <p:nvPr>
            <p:ph type="sldNum" sz="quarter" idx="12"/>
          </p:nvPr>
        </p:nvSpPr>
        <p:spPr/>
        <p:txBody>
          <a:bodyPr/>
          <a:lstStyle/>
          <a:p>
            <a:fld id="{13068FD2-4AB3-4890-B376-21CFDE44C974}" type="slidenum">
              <a:rPr lang="en-CA" smtClean="0"/>
              <a:t>‹#›</a:t>
            </a:fld>
            <a:endParaRPr lang="en-CA" dirty="0"/>
          </a:p>
        </p:txBody>
      </p:sp>
    </p:spTree>
    <p:extLst>
      <p:ext uri="{BB962C8B-B14F-4D97-AF65-F5344CB8AC3E}">
        <p14:creationId xmlns:p14="http://schemas.microsoft.com/office/powerpoint/2010/main" val="8013585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352AD-070A-4E96-8ACC-39994B40535A}"/>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5D0C875A-3834-47B4-A17A-FAC8FBABD99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B19A8725-EDA0-420B-A758-ABA7C689B14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08EE4B02-6B89-4A00-9965-42A3F6B0980D}"/>
              </a:ext>
            </a:extLst>
          </p:cNvPr>
          <p:cNvSpPr>
            <a:spLocks noGrp="1"/>
          </p:cNvSpPr>
          <p:nvPr>
            <p:ph type="dt" sz="half" idx="10"/>
          </p:nvPr>
        </p:nvSpPr>
        <p:spPr/>
        <p:txBody>
          <a:bodyPr/>
          <a:lstStyle/>
          <a:p>
            <a:fld id="{3AD462B4-B644-47A5-B6CC-2EFD1AF8039A}" type="datetimeFigureOut">
              <a:rPr lang="en-CA" smtClean="0"/>
              <a:t>2020-10-06</a:t>
            </a:fld>
            <a:endParaRPr lang="en-CA" dirty="0"/>
          </a:p>
        </p:txBody>
      </p:sp>
      <p:sp>
        <p:nvSpPr>
          <p:cNvPr id="6" name="Footer Placeholder 5">
            <a:extLst>
              <a:ext uri="{FF2B5EF4-FFF2-40B4-BE49-F238E27FC236}">
                <a16:creationId xmlns:a16="http://schemas.microsoft.com/office/drawing/2014/main" id="{94DBB918-4F73-499B-8E6D-00154A224329}"/>
              </a:ext>
            </a:extLst>
          </p:cNvPr>
          <p:cNvSpPr>
            <a:spLocks noGrp="1"/>
          </p:cNvSpPr>
          <p:nvPr>
            <p:ph type="ftr" sz="quarter" idx="11"/>
          </p:nvPr>
        </p:nvSpPr>
        <p:spPr/>
        <p:txBody>
          <a:bodyPr/>
          <a:lstStyle/>
          <a:p>
            <a:endParaRPr lang="en-CA" dirty="0"/>
          </a:p>
        </p:txBody>
      </p:sp>
      <p:sp>
        <p:nvSpPr>
          <p:cNvPr id="7" name="Slide Number Placeholder 6">
            <a:extLst>
              <a:ext uri="{FF2B5EF4-FFF2-40B4-BE49-F238E27FC236}">
                <a16:creationId xmlns:a16="http://schemas.microsoft.com/office/drawing/2014/main" id="{C533C82F-5232-4290-880D-FE5945AE9EAA}"/>
              </a:ext>
            </a:extLst>
          </p:cNvPr>
          <p:cNvSpPr>
            <a:spLocks noGrp="1"/>
          </p:cNvSpPr>
          <p:nvPr>
            <p:ph type="sldNum" sz="quarter" idx="12"/>
          </p:nvPr>
        </p:nvSpPr>
        <p:spPr/>
        <p:txBody>
          <a:bodyPr/>
          <a:lstStyle/>
          <a:p>
            <a:fld id="{13068FD2-4AB3-4890-B376-21CFDE44C974}" type="slidenum">
              <a:rPr lang="en-CA" smtClean="0"/>
              <a:t>‹#›</a:t>
            </a:fld>
            <a:endParaRPr lang="en-CA" dirty="0"/>
          </a:p>
        </p:txBody>
      </p:sp>
    </p:spTree>
    <p:extLst>
      <p:ext uri="{BB962C8B-B14F-4D97-AF65-F5344CB8AC3E}">
        <p14:creationId xmlns:p14="http://schemas.microsoft.com/office/powerpoint/2010/main" val="39850369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31DE9-EDC5-4CB5-95D0-8F2F6818C067}"/>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58280D5B-8FE7-49BC-97E7-E87615AF392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7BE2119-B206-4B5F-ADD0-FDFAB9153E3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56E00677-BE2A-46DE-8BE0-404776AF0F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45B5929-A15E-4EF4-AA79-6E7F5629858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0E5F3BF6-D8D2-465A-B3FE-DA738FD9ADB4}"/>
              </a:ext>
            </a:extLst>
          </p:cNvPr>
          <p:cNvSpPr>
            <a:spLocks noGrp="1"/>
          </p:cNvSpPr>
          <p:nvPr>
            <p:ph type="dt" sz="half" idx="10"/>
          </p:nvPr>
        </p:nvSpPr>
        <p:spPr/>
        <p:txBody>
          <a:bodyPr/>
          <a:lstStyle/>
          <a:p>
            <a:fld id="{3AD462B4-B644-47A5-B6CC-2EFD1AF8039A}" type="datetimeFigureOut">
              <a:rPr lang="en-CA" smtClean="0"/>
              <a:t>2020-10-06</a:t>
            </a:fld>
            <a:endParaRPr lang="en-CA" dirty="0"/>
          </a:p>
        </p:txBody>
      </p:sp>
      <p:sp>
        <p:nvSpPr>
          <p:cNvPr id="8" name="Footer Placeholder 7">
            <a:extLst>
              <a:ext uri="{FF2B5EF4-FFF2-40B4-BE49-F238E27FC236}">
                <a16:creationId xmlns:a16="http://schemas.microsoft.com/office/drawing/2014/main" id="{4E317BEC-CACE-4509-92C8-3FB698491295}"/>
              </a:ext>
            </a:extLst>
          </p:cNvPr>
          <p:cNvSpPr>
            <a:spLocks noGrp="1"/>
          </p:cNvSpPr>
          <p:nvPr>
            <p:ph type="ftr" sz="quarter" idx="11"/>
          </p:nvPr>
        </p:nvSpPr>
        <p:spPr/>
        <p:txBody>
          <a:bodyPr/>
          <a:lstStyle/>
          <a:p>
            <a:endParaRPr lang="en-CA" dirty="0"/>
          </a:p>
        </p:txBody>
      </p:sp>
      <p:sp>
        <p:nvSpPr>
          <p:cNvPr id="9" name="Slide Number Placeholder 8">
            <a:extLst>
              <a:ext uri="{FF2B5EF4-FFF2-40B4-BE49-F238E27FC236}">
                <a16:creationId xmlns:a16="http://schemas.microsoft.com/office/drawing/2014/main" id="{5FC711E3-3D4A-4A45-9D04-77DF2C892DF6}"/>
              </a:ext>
            </a:extLst>
          </p:cNvPr>
          <p:cNvSpPr>
            <a:spLocks noGrp="1"/>
          </p:cNvSpPr>
          <p:nvPr>
            <p:ph type="sldNum" sz="quarter" idx="12"/>
          </p:nvPr>
        </p:nvSpPr>
        <p:spPr/>
        <p:txBody>
          <a:bodyPr/>
          <a:lstStyle/>
          <a:p>
            <a:fld id="{13068FD2-4AB3-4890-B376-21CFDE44C974}" type="slidenum">
              <a:rPr lang="en-CA" smtClean="0"/>
              <a:t>‹#›</a:t>
            </a:fld>
            <a:endParaRPr lang="en-CA" dirty="0"/>
          </a:p>
        </p:txBody>
      </p:sp>
    </p:spTree>
    <p:extLst>
      <p:ext uri="{BB962C8B-B14F-4D97-AF65-F5344CB8AC3E}">
        <p14:creationId xmlns:p14="http://schemas.microsoft.com/office/powerpoint/2010/main" val="2221249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A5AF0-6843-4B08-AA81-1454133DC206}"/>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61C198B2-1F31-40E0-A672-2D3550CABD6A}"/>
              </a:ext>
            </a:extLst>
          </p:cNvPr>
          <p:cNvSpPr>
            <a:spLocks noGrp="1"/>
          </p:cNvSpPr>
          <p:nvPr>
            <p:ph type="dt" sz="half" idx="10"/>
          </p:nvPr>
        </p:nvSpPr>
        <p:spPr/>
        <p:txBody>
          <a:bodyPr/>
          <a:lstStyle/>
          <a:p>
            <a:fld id="{3AD462B4-B644-47A5-B6CC-2EFD1AF8039A}" type="datetimeFigureOut">
              <a:rPr lang="en-CA" smtClean="0"/>
              <a:t>2020-10-06</a:t>
            </a:fld>
            <a:endParaRPr lang="en-CA" dirty="0"/>
          </a:p>
        </p:txBody>
      </p:sp>
      <p:sp>
        <p:nvSpPr>
          <p:cNvPr id="4" name="Footer Placeholder 3">
            <a:extLst>
              <a:ext uri="{FF2B5EF4-FFF2-40B4-BE49-F238E27FC236}">
                <a16:creationId xmlns:a16="http://schemas.microsoft.com/office/drawing/2014/main" id="{BB55AC42-169F-4762-ADFB-35CE3C81925E}"/>
              </a:ext>
            </a:extLst>
          </p:cNvPr>
          <p:cNvSpPr>
            <a:spLocks noGrp="1"/>
          </p:cNvSpPr>
          <p:nvPr>
            <p:ph type="ftr" sz="quarter" idx="11"/>
          </p:nvPr>
        </p:nvSpPr>
        <p:spPr/>
        <p:txBody>
          <a:bodyPr/>
          <a:lstStyle/>
          <a:p>
            <a:endParaRPr lang="en-CA" dirty="0"/>
          </a:p>
        </p:txBody>
      </p:sp>
      <p:sp>
        <p:nvSpPr>
          <p:cNvPr id="5" name="Slide Number Placeholder 4">
            <a:extLst>
              <a:ext uri="{FF2B5EF4-FFF2-40B4-BE49-F238E27FC236}">
                <a16:creationId xmlns:a16="http://schemas.microsoft.com/office/drawing/2014/main" id="{33ECD401-B276-4011-9416-91D287A143D5}"/>
              </a:ext>
            </a:extLst>
          </p:cNvPr>
          <p:cNvSpPr>
            <a:spLocks noGrp="1"/>
          </p:cNvSpPr>
          <p:nvPr>
            <p:ph type="sldNum" sz="quarter" idx="12"/>
          </p:nvPr>
        </p:nvSpPr>
        <p:spPr/>
        <p:txBody>
          <a:bodyPr/>
          <a:lstStyle/>
          <a:p>
            <a:fld id="{13068FD2-4AB3-4890-B376-21CFDE44C974}" type="slidenum">
              <a:rPr lang="en-CA" smtClean="0"/>
              <a:t>‹#›</a:t>
            </a:fld>
            <a:endParaRPr lang="en-CA" dirty="0"/>
          </a:p>
        </p:txBody>
      </p:sp>
    </p:spTree>
    <p:extLst>
      <p:ext uri="{BB962C8B-B14F-4D97-AF65-F5344CB8AC3E}">
        <p14:creationId xmlns:p14="http://schemas.microsoft.com/office/powerpoint/2010/main" val="36756638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8E25F27-5448-4060-8F9A-3521662F2057}"/>
              </a:ext>
            </a:extLst>
          </p:cNvPr>
          <p:cNvSpPr>
            <a:spLocks noGrp="1"/>
          </p:cNvSpPr>
          <p:nvPr>
            <p:ph type="dt" sz="half" idx="10"/>
          </p:nvPr>
        </p:nvSpPr>
        <p:spPr/>
        <p:txBody>
          <a:bodyPr/>
          <a:lstStyle/>
          <a:p>
            <a:fld id="{3AD462B4-B644-47A5-B6CC-2EFD1AF8039A}" type="datetimeFigureOut">
              <a:rPr lang="en-CA" smtClean="0"/>
              <a:t>2020-10-06</a:t>
            </a:fld>
            <a:endParaRPr lang="en-CA" dirty="0"/>
          </a:p>
        </p:txBody>
      </p:sp>
      <p:sp>
        <p:nvSpPr>
          <p:cNvPr id="3" name="Footer Placeholder 2">
            <a:extLst>
              <a:ext uri="{FF2B5EF4-FFF2-40B4-BE49-F238E27FC236}">
                <a16:creationId xmlns:a16="http://schemas.microsoft.com/office/drawing/2014/main" id="{B7DA92C4-D550-413D-AF8C-746C75DD658B}"/>
              </a:ext>
            </a:extLst>
          </p:cNvPr>
          <p:cNvSpPr>
            <a:spLocks noGrp="1"/>
          </p:cNvSpPr>
          <p:nvPr>
            <p:ph type="ftr" sz="quarter" idx="11"/>
          </p:nvPr>
        </p:nvSpPr>
        <p:spPr/>
        <p:txBody>
          <a:bodyPr/>
          <a:lstStyle/>
          <a:p>
            <a:endParaRPr lang="en-CA" dirty="0"/>
          </a:p>
        </p:txBody>
      </p:sp>
      <p:sp>
        <p:nvSpPr>
          <p:cNvPr id="4" name="Slide Number Placeholder 3">
            <a:extLst>
              <a:ext uri="{FF2B5EF4-FFF2-40B4-BE49-F238E27FC236}">
                <a16:creationId xmlns:a16="http://schemas.microsoft.com/office/drawing/2014/main" id="{39EBBF0D-0E6E-4397-936D-30F3DFBEF890}"/>
              </a:ext>
            </a:extLst>
          </p:cNvPr>
          <p:cNvSpPr>
            <a:spLocks noGrp="1"/>
          </p:cNvSpPr>
          <p:nvPr>
            <p:ph type="sldNum" sz="quarter" idx="12"/>
          </p:nvPr>
        </p:nvSpPr>
        <p:spPr/>
        <p:txBody>
          <a:bodyPr/>
          <a:lstStyle/>
          <a:p>
            <a:fld id="{13068FD2-4AB3-4890-B376-21CFDE44C974}" type="slidenum">
              <a:rPr lang="en-CA" smtClean="0"/>
              <a:t>‹#›</a:t>
            </a:fld>
            <a:endParaRPr lang="en-CA" dirty="0"/>
          </a:p>
        </p:txBody>
      </p:sp>
    </p:spTree>
    <p:extLst>
      <p:ext uri="{BB962C8B-B14F-4D97-AF65-F5344CB8AC3E}">
        <p14:creationId xmlns:p14="http://schemas.microsoft.com/office/powerpoint/2010/main" val="35027927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F35AB9-EC08-4BFB-A21E-7E055551C9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AC9F4315-D643-4C18-A74F-F97AD246ABA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B747FF7A-E593-417D-AAED-03BD49D593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7A8C41-4CAE-4385-844A-7E00DADD2C1D}"/>
              </a:ext>
            </a:extLst>
          </p:cNvPr>
          <p:cNvSpPr>
            <a:spLocks noGrp="1"/>
          </p:cNvSpPr>
          <p:nvPr>
            <p:ph type="dt" sz="half" idx="10"/>
          </p:nvPr>
        </p:nvSpPr>
        <p:spPr/>
        <p:txBody>
          <a:bodyPr/>
          <a:lstStyle/>
          <a:p>
            <a:fld id="{3AD462B4-B644-47A5-B6CC-2EFD1AF8039A}" type="datetimeFigureOut">
              <a:rPr lang="en-CA" smtClean="0"/>
              <a:t>2020-10-06</a:t>
            </a:fld>
            <a:endParaRPr lang="en-CA" dirty="0"/>
          </a:p>
        </p:txBody>
      </p:sp>
      <p:sp>
        <p:nvSpPr>
          <p:cNvPr id="6" name="Footer Placeholder 5">
            <a:extLst>
              <a:ext uri="{FF2B5EF4-FFF2-40B4-BE49-F238E27FC236}">
                <a16:creationId xmlns:a16="http://schemas.microsoft.com/office/drawing/2014/main" id="{625A0D99-6658-4803-AC2A-C77BF23D4EEA}"/>
              </a:ext>
            </a:extLst>
          </p:cNvPr>
          <p:cNvSpPr>
            <a:spLocks noGrp="1"/>
          </p:cNvSpPr>
          <p:nvPr>
            <p:ph type="ftr" sz="quarter" idx="11"/>
          </p:nvPr>
        </p:nvSpPr>
        <p:spPr/>
        <p:txBody>
          <a:bodyPr/>
          <a:lstStyle/>
          <a:p>
            <a:endParaRPr lang="en-CA" dirty="0"/>
          </a:p>
        </p:txBody>
      </p:sp>
      <p:sp>
        <p:nvSpPr>
          <p:cNvPr id="7" name="Slide Number Placeholder 6">
            <a:extLst>
              <a:ext uri="{FF2B5EF4-FFF2-40B4-BE49-F238E27FC236}">
                <a16:creationId xmlns:a16="http://schemas.microsoft.com/office/drawing/2014/main" id="{A9D51069-2147-4580-970D-F13B4BF4347B}"/>
              </a:ext>
            </a:extLst>
          </p:cNvPr>
          <p:cNvSpPr>
            <a:spLocks noGrp="1"/>
          </p:cNvSpPr>
          <p:nvPr>
            <p:ph type="sldNum" sz="quarter" idx="12"/>
          </p:nvPr>
        </p:nvSpPr>
        <p:spPr/>
        <p:txBody>
          <a:bodyPr/>
          <a:lstStyle/>
          <a:p>
            <a:fld id="{13068FD2-4AB3-4890-B376-21CFDE44C974}" type="slidenum">
              <a:rPr lang="en-CA" smtClean="0"/>
              <a:t>‹#›</a:t>
            </a:fld>
            <a:endParaRPr lang="en-CA" dirty="0"/>
          </a:p>
        </p:txBody>
      </p:sp>
    </p:spTree>
    <p:extLst>
      <p:ext uri="{BB962C8B-B14F-4D97-AF65-F5344CB8AC3E}">
        <p14:creationId xmlns:p14="http://schemas.microsoft.com/office/powerpoint/2010/main" val="799899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3CE9840-456A-4B29-BDE5-335CB4C0A573}" type="datetimeFigureOut">
              <a:rPr lang="en-US" smtClean="0"/>
              <a:t>10/6/2020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298B831-DD66-4D44-85B3-88484D19E1A0}" type="slidenum">
              <a:rPr lang="en-US" smtClean="0"/>
              <a:t>‹#›</a:t>
            </a:fld>
            <a:endParaRPr lang="en-US" dirty="0"/>
          </a:p>
        </p:txBody>
      </p:sp>
    </p:spTree>
    <p:extLst>
      <p:ext uri="{BB962C8B-B14F-4D97-AF65-F5344CB8AC3E}">
        <p14:creationId xmlns:p14="http://schemas.microsoft.com/office/powerpoint/2010/main" val="18627207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D9EDD-4ABF-4125-BCFE-8971B6F79FA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A8E6B0EC-E455-4382-B67E-02099E0AE67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a:extLst>
              <a:ext uri="{FF2B5EF4-FFF2-40B4-BE49-F238E27FC236}">
                <a16:creationId xmlns:a16="http://schemas.microsoft.com/office/drawing/2014/main" id="{8A8E2FBC-25FE-4EA7-B1F6-22DD9D0FC9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E750B0-3648-4550-9B81-011447C72BAA}"/>
              </a:ext>
            </a:extLst>
          </p:cNvPr>
          <p:cNvSpPr>
            <a:spLocks noGrp="1"/>
          </p:cNvSpPr>
          <p:nvPr>
            <p:ph type="dt" sz="half" idx="10"/>
          </p:nvPr>
        </p:nvSpPr>
        <p:spPr/>
        <p:txBody>
          <a:bodyPr/>
          <a:lstStyle/>
          <a:p>
            <a:fld id="{3AD462B4-B644-47A5-B6CC-2EFD1AF8039A}" type="datetimeFigureOut">
              <a:rPr lang="en-CA" smtClean="0"/>
              <a:t>2020-10-06</a:t>
            </a:fld>
            <a:endParaRPr lang="en-CA" dirty="0"/>
          </a:p>
        </p:txBody>
      </p:sp>
      <p:sp>
        <p:nvSpPr>
          <p:cNvPr id="6" name="Footer Placeholder 5">
            <a:extLst>
              <a:ext uri="{FF2B5EF4-FFF2-40B4-BE49-F238E27FC236}">
                <a16:creationId xmlns:a16="http://schemas.microsoft.com/office/drawing/2014/main" id="{E9C02DED-AE16-4968-B048-53708BF7BF2D}"/>
              </a:ext>
            </a:extLst>
          </p:cNvPr>
          <p:cNvSpPr>
            <a:spLocks noGrp="1"/>
          </p:cNvSpPr>
          <p:nvPr>
            <p:ph type="ftr" sz="quarter" idx="11"/>
          </p:nvPr>
        </p:nvSpPr>
        <p:spPr/>
        <p:txBody>
          <a:bodyPr/>
          <a:lstStyle/>
          <a:p>
            <a:endParaRPr lang="en-CA" dirty="0"/>
          </a:p>
        </p:txBody>
      </p:sp>
      <p:sp>
        <p:nvSpPr>
          <p:cNvPr id="7" name="Slide Number Placeholder 6">
            <a:extLst>
              <a:ext uri="{FF2B5EF4-FFF2-40B4-BE49-F238E27FC236}">
                <a16:creationId xmlns:a16="http://schemas.microsoft.com/office/drawing/2014/main" id="{244553C2-63F5-4F72-85AD-BAD9CD4FB0AB}"/>
              </a:ext>
            </a:extLst>
          </p:cNvPr>
          <p:cNvSpPr>
            <a:spLocks noGrp="1"/>
          </p:cNvSpPr>
          <p:nvPr>
            <p:ph type="sldNum" sz="quarter" idx="12"/>
          </p:nvPr>
        </p:nvSpPr>
        <p:spPr/>
        <p:txBody>
          <a:bodyPr/>
          <a:lstStyle/>
          <a:p>
            <a:fld id="{13068FD2-4AB3-4890-B376-21CFDE44C974}" type="slidenum">
              <a:rPr lang="en-CA" smtClean="0"/>
              <a:t>‹#›</a:t>
            </a:fld>
            <a:endParaRPr lang="en-CA" dirty="0"/>
          </a:p>
        </p:txBody>
      </p:sp>
    </p:spTree>
    <p:extLst>
      <p:ext uri="{BB962C8B-B14F-4D97-AF65-F5344CB8AC3E}">
        <p14:creationId xmlns:p14="http://schemas.microsoft.com/office/powerpoint/2010/main" val="223768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31EB6-3EEF-4C5F-80D9-AD3E8D05DC0F}"/>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8049EE63-35F2-490C-B13E-521D4C472AF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B4C5A285-BF07-4801-AA49-5A971BCC47AE}"/>
              </a:ext>
            </a:extLst>
          </p:cNvPr>
          <p:cNvSpPr>
            <a:spLocks noGrp="1"/>
          </p:cNvSpPr>
          <p:nvPr>
            <p:ph type="dt" sz="half" idx="10"/>
          </p:nvPr>
        </p:nvSpPr>
        <p:spPr/>
        <p:txBody>
          <a:bodyPr/>
          <a:lstStyle/>
          <a:p>
            <a:fld id="{3AD462B4-B644-47A5-B6CC-2EFD1AF8039A}" type="datetimeFigureOut">
              <a:rPr lang="en-CA" smtClean="0"/>
              <a:t>2020-10-06</a:t>
            </a:fld>
            <a:endParaRPr lang="en-CA" dirty="0"/>
          </a:p>
        </p:txBody>
      </p:sp>
      <p:sp>
        <p:nvSpPr>
          <p:cNvPr id="5" name="Footer Placeholder 4">
            <a:extLst>
              <a:ext uri="{FF2B5EF4-FFF2-40B4-BE49-F238E27FC236}">
                <a16:creationId xmlns:a16="http://schemas.microsoft.com/office/drawing/2014/main" id="{80BBC424-E092-493C-9B02-0AACF8A714CE}"/>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5186BA00-8E60-4100-8741-C54E46536EA8}"/>
              </a:ext>
            </a:extLst>
          </p:cNvPr>
          <p:cNvSpPr>
            <a:spLocks noGrp="1"/>
          </p:cNvSpPr>
          <p:nvPr>
            <p:ph type="sldNum" sz="quarter" idx="12"/>
          </p:nvPr>
        </p:nvSpPr>
        <p:spPr/>
        <p:txBody>
          <a:bodyPr/>
          <a:lstStyle/>
          <a:p>
            <a:fld id="{13068FD2-4AB3-4890-B376-21CFDE44C974}" type="slidenum">
              <a:rPr lang="en-CA" smtClean="0"/>
              <a:t>‹#›</a:t>
            </a:fld>
            <a:endParaRPr lang="en-CA" dirty="0"/>
          </a:p>
        </p:txBody>
      </p:sp>
    </p:spTree>
    <p:extLst>
      <p:ext uri="{BB962C8B-B14F-4D97-AF65-F5344CB8AC3E}">
        <p14:creationId xmlns:p14="http://schemas.microsoft.com/office/powerpoint/2010/main" val="40320173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3C9543B-F552-4697-851B-001B117806C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D20AC8AE-E9E2-447F-BE38-1BF649B68DE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3C5DD532-A1F8-4433-B24A-D1A1A9BB06DB}"/>
              </a:ext>
            </a:extLst>
          </p:cNvPr>
          <p:cNvSpPr>
            <a:spLocks noGrp="1"/>
          </p:cNvSpPr>
          <p:nvPr>
            <p:ph type="dt" sz="half" idx="10"/>
          </p:nvPr>
        </p:nvSpPr>
        <p:spPr/>
        <p:txBody>
          <a:bodyPr/>
          <a:lstStyle/>
          <a:p>
            <a:fld id="{3AD462B4-B644-47A5-B6CC-2EFD1AF8039A}" type="datetimeFigureOut">
              <a:rPr lang="en-CA" smtClean="0"/>
              <a:t>2020-10-06</a:t>
            </a:fld>
            <a:endParaRPr lang="en-CA" dirty="0"/>
          </a:p>
        </p:txBody>
      </p:sp>
      <p:sp>
        <p:nvSpPr>
          <p:cNvPr id="5" name="Footer Placeholder 4">
            <a:extLst>
              <a:ext uri="{FF2B5EF4-FFF2-40B4-BE49-F238E27FC236}">
                <a16:creationId xmlns:a16="http://schemas.microsoft.com/office/drawing/2014/main" id="{A25EACB7-97F5-4338-BD63-D6773E95230D}"/>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142F50CB-A83B-4B70-AB80-D2586EB0CE2B}"/>
              </a:ext>
            </a:extLst>
          </p:cNvPr>
          <p:cNvSpPr>
            <a:spLocks noGrp="1"/>
          </p:cNvSpPr>
          <p:nvPr>
            <p:ph type="sldNum" sz="quarter" idx="12"/>
          </p:nvPr>
        </p:nvSpPr>
        <p:spPr/>
        <p:txBody>
          <a:bodyPr/>
          <a:lstStyle/>
          <a:p>
            <a:fld id="{13068FD2-4AB3-4890-B376-21CFDE44C974}" type="slidenum">
              <a:rPr lang="en-CA" smtClean="0"/>
              <a:t>‹#›</a:t>
            </a:fld>
            <a:endParaRPr lang="en-CA" dirty="0"/>
          </a:p>
        </p:txBody>
      </p:sp>
    </p:spTree>
    <p:extLst>
      <p:ext uri="{BB962C8B-B14F-4D97-AF65-F5344CB8AC3E}">
        <p14:creationId xmlns:p14="http://schemas.microsoft.com/office/powerpoint/2010/main" val="1105155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3CE9840-456A-4B29-BDE5-335CB4C0A573}" type="datetimeFigureOut">
              <a:rPr lang="en-US" smtClean="0"/>
              <a:t>10/6/2020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298B831-DD66-4D44-85B3-88484D19E1A0}" type="slidenum">
              <a:rPr lang="en-US" smtClean="0"/>
              <a:t>‹#›</a:t>
            </a:fld>
            <a:endParaRPr lang="en-US" dirty="0"/>
          </a:p>
        </p:txBody>
      </p:sp>
    </p:spTree>
    <p:extLst>
      <p:ext uri="{BB962C8B-B14F-4D97-AF65-F5344CB8AC3E}">
        <p14:creationId xmlns:p14="http://schemas.microsoft.com/office/powerpoint/2010/main" val="27947000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3CE9840-456A-4B29-BDE5-335CB4C0A573}" type="datetimeFigureOut">
              <a:rPr lang="en-US" smtClean="0"/>
              <a:t>10/6/2020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298B831-DD66-4D44-85B3-88484D19E1A0}" type="slidenum">
              <a:rPr lang="en-US" smtClean="0"/>
              <a:t>‹#›</a:t>
            </a:fld>
            <a:endParaRPr lang="en-US" dirty="0"/>
          </a:p>
        </p:txBody>
      </p:sp>
    </p:spTree>
    <p:extLst>
      <p:ext uri="{BB962C8B-B14F-4D97-AF65-F5344CB8AC3E}">
        <p14:creationId xmlns:p14="http://schemas.microsoft.com/office/powerpoint/2010/main" val="11524140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3CE9840-456A-4B29-BDE5-335CB4C0A573}" type="datetimeFigureOut">
              <a:rPr lang="en-US" smtClean="0"/>
              <a:t>10/6/2020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298B831-DD66-4D44-85B3-88484D19E1A0}" type="slidenum">
              <a:rPr lang="en-US" smtClean="0"/>
              <a:t>‹#›</a:t>
            </a:fld>
            <a:endParaRPr lang="en-US" dirty="0"/>
          </a:p>
        </p:txBody>
      </p:sp>
    </p:spTree>
    <p:extLst>
      <p:ext uri="{BB962C8B-B14F-4D97-AF65-F5344CB8AC3E}">
        <p14:creationId xmlns:p14="http://schemas.microsoft.com/office/powerpoint/2010/main" val="33990968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3CE9840-456A-4B29-BDE5-335CB4C0A573}" type="datetimeFigureOut">
              <a:rPr lang="en-US" smtClean="0"/>
              <a:t>10/6/2020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298B831-DD66-4D44-85B3-88484D19E1A0}" type="slidenum">
              <a:rPr lang="en-US" smtClean="0"/>
              <a:t>‹#›</a:t>
            </a:fld>
            <a:endParaRPr lang="en-US" dirty="0"/>
          </a:p>
        </p:txBody>
      </p:sp>
    </p:spTree>
    <p:extLst>
      <p:ext uri="{BB962C8B-B14F-4D97-AF65-F5344CB8AC3E}">
        <p14:creationId xmlns:p14="http://schemas.microsoft.com/office/powerpoint/2010/main" val="16694923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CE9840-456A-4B29-BDE5-335CB4C0A573}" type="datetimeFigureOut">
              <a:rPr lang="en-US" smtClean="0"/>
              <a:t>10/6/2020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298B831-DD66-4D44-85B3-88484D19E1A0}" type="slidenum">
              <a:rPr lang="en-US" smtClean="0"/>
              <a:t>‹#›</a:t>
            </a:fld>
            <a:endParaRPr lang="en-US" dirty="0"/>
          </a:p>
        </p:txBody>
      </p:sp>
    </p:spTree>
    <p:extLst>
      <p:ext uri="{BB962C8B-B14F-4D97-AF65-F5344CB8AC3E}">
        <p14:creationId xmlns:p14="http://schemas.microsoft.com/office/powerpoint/2010/main" val="20707188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3CE9840-456A-4B29-BDE5-335CB4C0A573}" type="datetimeFigureOut">
              <a:rPr lang="en-US" smtClean="0"/>
              <a:t>10/6/2020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298B831-DD66-4D44-85B3-88484D19E1A0}" type="slidenum">
              <a:rPr lang="en-US" smtClean="0"/>
              <a:t>‹#›</a:t>
            </a:fld>
            <a:endParaRPr lang="en-US" dirty="0"/>
          </a:p>
        </p:txBody>
      </p:sp>
    </p:spTree>
    <p:extLst>
      <p:ext uri="{BB962C8B-B14F-4D97-AF65-F5344CB8AC3E}">
        <p14:creationId xmlns:p14="http://schemas.microsoft.com/office/powerpoint/2010/main" val="2235740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3CE9840-456A-4B29-BDE5-335CB4C0A573}" type="datetimeFigureOut">
              <a:rPr lang="en-US" smtClean="0"/>
              <a:t>10/6/2020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298B831-DD66-4D44-85B3-88484D19E1A0}" type="slidenum">
              <a:rPr lang="en-US" smtClean="0"/>
              <a:t>‹#›</a:t>
            </a:fld>
            <a:endParaRPr lang="en-US" dirty="0"/>
          </a:p>
        </p:txBody>
      </p:sp>
    </p:spTree>
    <p:extLst>
      <p:ext uri="{BB962C8B-B14F-4D97-AF65-F5344CB8AC3E}">
        <p14:creationId xmlns:p14="http://schemas.microsoft.com/office/powerpoint/2010/main" val="669782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CE9840-456A-4B29-BDE5-335CB4C0A573}" type="datetimeFigureOut">
              <a:rPr lang="en-US" smtClean="0"/>
              <a:t>10/6/2020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98B831-DD66-4D44-85B3-88484D19E1A0}" type="slidenum">
              <a:rPr lang="en-US" smtClean="0"/>
              <a:t>‹#›</a:t>
            </a:fld>
            <a:endParaRPr lang="en-US" dirty="0"/>
          </a:p>
        </p:txBody>
      </p:sp>
    </p:spTree>
    <p:extLst>
      <p:ext uri="{BB962C8B-B14F-4D97-AF65-F5344CB8AC3E}">
        <p14:creationId xmlns:p14="http://schemas.microsoft.com/office/powerpoint/2010/main" val="234140317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7D5D3C5-8C6F-46A8-A238-8E6D56995D3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21EF15A3-7221-4E56-96DA-E6C4F6ACC48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22615EAF-A5AD-4EE7-BF15-E41A1B24E8C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D462B4-B644-47A5-B6CC-2EFD1AF8039A}" type="datetimeFigureOut">
              <a:rPr lang="en-CA" smtClean="0"/>
              <a:t>2020-10-06</a:t>
            </a:fld>
            <a:endParaRPr lang="en-CA" dirty="0"/>
          </a:p>
        </p:txBody>
      </p:sp>
      <p:sp>
        <p:nvSpPr>
          <p:cNvPr id="5" name="Footer Placeholder 4">
            <a:extLst>
              <a:ext uri="{FF2B5EF4-FFF2-40B4-BE49-F238E27FC236}">
                <a16:creationId xmlns:a16="http://schemas.microsoft.com/office/drawing/2014/main" id="{E903E7A2-3879-44B9-AAE5-B4DD414E452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p>
        </p:txBody>
      </p:sp>
      <p:sp>
        <p:nvSpPr>
          <p:cNvPr id="6" name="Slide Number Placeholder 5">
            <a:extLst>
              <a:ext uri="{FF2B5EF4-FFF2-40B4-BE49-F238E27FC236}">
                <a16:creationId xmlns:a16="http://schemas.microsoft.com/office/drawing/2014/main" id="{09DF26E3-E3A3-4DE6-BE63-A1265D97BE6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068FD2-4AB3-4890-B376-21CFDE44C974}" type="slidenum">
              <a:rPr lang="en-CA" smtClean="0"/>
              <a:t>‹#›</a:t>
            </a:fld>
            <a:endParaRPr lang="en-CA" dirty="0"/>
          </a:p>
        </p:txBody>
      </p:sp>
    </p:spTree>
    <p:extLst>
      <p:ext uri="{BB962C8B-B14F-4D97-AF65-F5344CB8AC3E}">
        <p14:creationId xmlns:p14="http://schemas.microsoft.com/office/powerpoint/2010/main" val="76690935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svg"/><Relationship Id="rId3" Type="http://schemas.openxmlformats.org/officeDocument/2006/relationships/image" Target="../media/image7.jpeg"/><Relationship Id="rId7" Type="http://schemas.openxmlformats.org/officeDocument/2006/relationships/image" Target="../media/image11.svg"/><Relationship Id="rId12"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10.png"/><Relationship Id="rId11" Type="http://schemas.openxmlformats.org/officeDocument/2006/relationships/image" Target="../media/image15.svg"/><Relationship Id="rId5" Type="http://schemas.openxmlformats.org/officeDocument/2006/relationships/image" Target="../media/image9.sv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sv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585858">
              <a:alpha val="89804"/>
            </a:srgb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395AA00-62D8-4949-B7CB-989894C7A3E3}"/>
              </a:ext>
            </a:extLst>
          </p:cNvPr>
          <p:cNvSpPr>
            <a:spLocks noGrp="1"/>
          </p:cNvSpPr>
          <p:nvPr>
            <p:ph type="title"/>
          </p:nvPr>
        </p:nvSpPr>
        <p:spPr>
          <a:xfrm>
            <a:off x="674237" y="752809"/>
            <a:ext cx="3657600" cy="2676185"/>
          </a:xfrm>
        </p:spPr>
        <p:txBody>
          <a:bodyPr vert="horz" lIns="91440" tIns="45720" rIns="91440" bIns="45720" rtlCol="0" anchor="b">
            <a:noAutofit/>
          </a:bodyPr>
          <a:lstStyle/>
          <a:p>
            <a:pPr algn="ctr"/>
            <a:r>
              <a:rPr lang="en-US" sz="2400" b="1" kern="1200" dirty="0">
                <a:solidFill>
                  <a:srgbClr val="FFFFFF"/>
                </a:solidFill>
                <a:latin typeface="Segoe UI" panose="020B0502040204020203" pitchFamily="34" charset="0"/>
                <a:cs typeface="Segoe UI" panose="020B0502040204020203" pitchFamily="34" charset="0"/>
              </a:rPr>
              <a:t>Trends to Expect </a:t>
            </a:r>
            <a:br>
              <a:rPr lang="en-US" sz="2400" b="1" kern="1200" dirty="0">
                <a:solidFill>
                  <a:srgbClr val="FFFFFF"/>
                </a:solidFill>
                <a:latin typeface="Segoe UI" panose="020B0502040204020203" pitchFamily="34" charset="0"/>
                <a:cs typeface="Segoe UI" panose="020B0502040204020203" pitchFamily="34" charset="0"/>
              </a:rPr>
            </a:br>
            <a:br>
              <a:rPr lang="en-US" sz="2400" b="1" kern="1200" dirty="0">
                <a:solidFill>
                  <a:srgbClr val="FFFFFF"/>
                </a:solidFill>
                <a:latin typeface="Segoe UI" panose="020B0502040204020203" pitchFamily="34" charset="0"/>
                <a:cs typeface="Segoe UI" panose="020B0502040204020203" pitchFamily="34" charset="0"/>
              </a:rPr>
            </a:br>
            <a:r>
              <a:rPr lang="en-US" sz="2400" b="1" kern="1200" dirty="0">
                <a:solidFill>
                  <a:srgbClr val="FFFFFF"/>
                </a:solidFill>
                <a:latin typeface="Segoe UI" panose="020B0502040204020203" pitchFamily="34" charset="0"/>
                <a:cs typeface="Segoe UI" panose="020B0502040204020203" pitchFamily="34" charset="0"/>
              </a:rPr>
              <a:t>and </a:t>
            </a:r>
            <a:br>
              <a:rPr lang="en-US" sz="2400" b="1" kern="1200" dirty="0">
                <a:solidFill>
                  <a:srgbClr val="FFFFFF"/>
                </a:solidFill>
                <a:latin typeface="Segoe UI" panose="020B0502040204020203" pitchFamily="34" charset="0"/>
                <a:cs typeface="Segoe UI" panose="020B0502040204020203" pitchFamily="34" charset="0"/>
              </a:rPr>
            </a:br>
            <a:br>
              <a:rPr lang="en-US" sz="2400" b="1" kern="1200" dirty="0">
                <a:solidFill>
                  <a:srgbClr val="FFFFFF"/>
                </a:solidFill>
                <a:latin typeface="Segoe UI" panose="020B0502040204020203" pitchFamily="34" charset="0"/>
                <a:cs typeface="Segoe UI" panose="020B0502040204020203" pitchFamily="34" charset="0"/>
              </a:rPr>
            </a:br>
            <a:r>
              <a:rPr lang="en-US" sz="2400" b="1" kern="1200" dirty="0">
                <a:solidFill>
                  <a:srgbClr val="FFFFFF"/>
                </a:solidFill>
                <a:latin typeface="Segoe UI" panose="020B0502040204020203" pitchFamily="34" charset="0"/>
                <a:cs typeface="Segoe UI" panose="020B0502040204020203" pitchFamily="34" charset="0"/>
              </a:rPr>
              <a:t>What </a:t>
            </a:r>
            <a:r>
              <a:rPr lang="en-US" sz="2400" b="1" dirty="0">
                <a:solidFill>
                  <a:srgbClr val="FFFFFF"/>
                </a:solidFill>
                <a:latin typeface="Segoe UI" panose="020B0502040204020203" pitchFamily="34" charset="0"/>
                <a:cs typeface="Segoe UI" panose="020B0502040204020203" pitchFamily="34" charset="0"/>
              </a:rPr>
              <a:t>T</a:t>
            </a:r>
            <a:r>
              <a:rPr lang="en-US" sz="2400" b="1" kern="1200" dirty="0">
                <a:solidFill>
                  <a:srgbClr val="FFFFFF"/>
                </a:solidFill>
                <a:latin typeface="Segoe UI" panose="020B0502040204020203" pitchFamily="34" charset="0"/>
                <a:cs typeface="Segoe UI" panose="020B0502040204020203" pitchFamily="34" charset="0"/>
              </a:rPr>
              <a:t>he Future of </a:t>
            </a:r>
            <a:br>
              <a:rPr lang="en-US" sz="2400" b="1" kern="1200" dirty="0">
                <a:solidFill>
                  <a:srgbClr val="FFFFFF"/>
                </a:solidFill>
                <a:latin typeface="Segoe UI" panose="020B0502040204020203" pitchFamily="34" charset="0"/>
                <a:cs typeface="Segoe UI" panose="020B0502040204020203" pitchFamily="34" charset="0"/>
              </a:rPr>
            </a:br>
            <a:r>
              <a:rPr lang="en-US" sz="2400" b="1" kern="1200" dirty="0">
                <a:solidFill>
                  <a:srgbClr val="FFFFFF"/>
                </a:solidFill>
                <a:latin typeface="Segoe UI" panose="020B0502040204020203" pitchFamily="34" charset="0"/>
                <a:cs typeface="Segoe UI" panose="020B0502040204020203" pitchFamily="34" charset="0"/>
              </a:rPr>
              <a:t>Warehousing </a:t>
            </a:r>
            <a:r>
              <a:rPr lang="en-US" sz="2400" b="1" dirty="0">
                <a:solidFill>
                  <a:srgbClr val="FFFFFF"/>
                </a:solidFill>
                <a:latin typeface="Segoe UI" panose="020B0502040204020203" pitchFamily="34" charset="0"/>
                <a:cs typeface="Segoe UI" panose="020B0502040204020203" pitchFamily="34" charset="0"/>
              </a:rPr>
              <a:t>H</a:t>
            </a:r>
            <a:r>
              <a:rPr lang="en-US" sz="2400" b="1" kern="1200" dirty="0">
                <a:solidFill>
                  <a:srgbClr val="FFFFFF"/>
                </a:solidFill>
                <a:latin typeface="Segoe UI" panose="020B0502040204020203" pitchFamily="34" charset="0"/>
                <a:cs typeface="Segoe UI" panose="020B0502040204020203" pitchFamily="34" charset="0"/>
              </a:rPr>
              <a:t>olds in </a:t>
            </a:r>
            <a:r>
              <a:rPr lang="en-US" sz="2400" b="1" dirty="0">
                <a:solidFill>
                  <a:srgbClr val="FFFFFF"/>
                </a:solidFill>
                <a:latin typeface="Segoe UI" panose="020B0502040204020203" pitchFamily="34" charset="0"/>
                <a:cs typeface="Segoe UI" panose="020B0502040204020203" pitchFamily="34" charset="0"/>
              </a:rPr>
              <a:t>T</a:t>
            </a:r>
            <a:r>
              <a:rPr lang="en-US" sz="2400" b="1" kern="1200" dirty="0">
                <a:solidFill>
                  <a:srgbClr val="FFFFFF"/>
                </a:solidFill>
                <a:latin typeface="Segoe UI" panose="020B0502040204020203" pitchFamily="34" charset="0"/>
                <a:cs typeface="Segoe UI" panose="020B0502040204020203" pitchFamily="34" charset="0"/>
              </a:rPr>
              <a:t>he Age of Automation</a:t>
            </a:r>
            <a:endParaRPr lang="en-US" sz="3600" kern="1200" dirty="0">
              <a:solidFill>
                <a:srgbClr val="FFFFFF"/>
              </a:solidFill>
              <a:latin typeface="Segoe UI" panose="020B0502040204020203" pitchFamily="34" charset="0"/>
              <a:cs typeface="Segoe UI" panose="020B0502040204020203" pitchFamily="34" charset="0"/>
            </a:endParaRPr>
          </a:p>
        </p:txBody>
      </p:sp>
      <p:sp>
        <p:nvSpPr>
          <p:cNvPr id="3" name="Subtitle 2">
            <a:extLst>
              <a:ext uri="{FF2B5EF4-FFF2-40B4-BE49-F238E27FC236}">
                <a16:creationId xmlns:a16="http://schemas.microsoft.com/office/drawing/2014/main" id="{FDD8EF22-7079-4AE7-9CA8-517B09CB6893}"/>
              </a:ext>
            </a:extLst>
          </p:cNvPr>
          <p:cNvSpPr>
            <a:spLocks noGrp="1"/>
          </p:cNvSpPr>
          <p:nvPr>
            <p:ph idx="1"/>
          </p:nvPr>
        </p:nvSpPr>
        <p:spPr>
          <a:xfrm>
            <a:off x="674237" y="4170501"/>
            <a:ext cx="3657600" cy="1525597"/>
          </a:xfrm>
        </p:spPr>
        <p:txBody>
          <a:bodyPr vert="horz" lIns="91440" tIns="45720" rIns="91440" bIns="45720" rtlCol="0">
            <a:normAutofit/>
          </a:bodyPr>
          <a:lstStyle/>
          <a:p>
            <a:pPr marL="0" indent="0" algn="ctr">
              <a:buNone/>
            </a:pPr>
            <a:r>
              <a:rPr lang="en-US" sz="2000" kern="1200" dirty="0">
                <a:solidFill>
                  <a:srgbClr val="FFFFFF"/>
                </a:solidFill>
                <a:latin typeface="Segoe UI Light" panose="020B0502040204020203" pitchFamily="34" charset="0"/>
                <a:cs typeface="Segoe UI Light" panose="020B0502040204020203" pitchFamily="34" charset="0"/>
              </a:rPr>
              <a:t>Darryl Logan</a:t>
            </a:r>
          </a:p>
          <a:p>
            <a:pPr marL="0" indent="0" algn="ctr">
              <a:buNone/>
            </a:pPr>
            <a:r>
              <a:rPr lang="en-US" sz="2000" kern="1200" dirty="0">
                <a:solidFill>
                  <a:srgbClr val="FFFFFF"/>
                </a:solidFill>
                <a:latin typeface="Segoe UI Light" panose="020B0502040204020203" pitchFamily="34" charset="0"/>
                <a:cs typeface="Segoe UI Light" panose="020B0502040204020203" pitchFamily="34" charset="0"/>
              </a:rPr>
              <a:t>President Warehousing &amp; Co-Packing</a:t>
            </a:r>
          </a:p>
        </p:txBody>
      </p:sp>
      <p:cxnSp>
        <p:nvCxnSpPr>
          <p:cNvPr id="24" name="Straight Connector 23">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6" name="Picture 5" descr="A close up of a sign&#10;&#10;Description generated with very high confidence">
            <a:extLst>
              <a:ext uri="{FF2B5EF4-FFF2-40B4-BE49-F238E27FC236}">
                <a16:creationId xmlns:a16="http://schemas.microsoft.com/office/drawing/2014/main" id="{142C641C-95AA-40ED-9692-D44B01B3B9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56963" y="484873"/>
            <a:ext cx="5960800" cy="5852160"/>
          </a:xfrm>
          <a:prstGeom prst="rect">
            <a:avLst/>
          </a:prstGeom>
        </p:spPr>
      </p:pic>
    </p:spTree>
    <p:extLst>
      <p:ext uri="{BB962C8B-B14F-4D97-AF65-F5344CB8AC3E}">
        <p14:creationId xmlns:p14="http://schemas.microsoft.com/office/powerpoint/2010/main" val="24224515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5858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F3D86C0-3236-4465-92C6-113374E6F38D}"/>
              </a:ext>
            </a:extLst>
          </p:cNvPr>
          <p:cNvSpPr>
            <a:spLocks noGrp="1"/>
          </p:cNvSpPr>
          <p:nvPr>
            <p:ph type="title"/>
          </p:nvPr>
        </p:nvSpPr>
        <p:spPr>
          <a:xfrm>
            <a:off x="640080" y="2074363"/>
            <a:ext cx="2752354" cy="2709275"/>
          </a:xfrm>
          <a:prstGeom prst="ellipse">
            <a:avLst/>
          </a:prstGeom>
          <a:solidFill>
            <a:srgbClr val="003768"/>
          </a:solidFill>
          <a:ln w="174625" cmpd="thinThick">
            <a:solidFill>
              <a:srgbClr val="DD4F05"/>
            </a:solidFill>
          </a:ln>
        </p:spPr>
        <p:txBody>
          <a:bodyPr vert="horz" lIns="91440" tIns="45720" rIns="91440" bIns="45720" rtlCol="0" anchor="ctr">
            <a:normAutofit/>
          </a:bodyPr>
          <a:lstStyle/>
          <a:p>
            <a:pPr algn="ctr"/>
            <a:r>
              <a:rPr lang="en-US" sz="2400" b="1" dirty="0">
                <a:solidFill>
                  <a:srgbClr val="FFFFFF"/>
                </a:solidFill>
                <a:latin typeface="Segoe UI" panose="020B0502040204020203" pitchFamily="34" charset="0"/>
                <a:cs typeface="Segoe UI" panose="020B0502040204020203" pitchFamily="34" charset="0"/>
              </a:rPr>
              <a:t>Age of Automation</a:t>
            </a:r>
            <a:endParaRPr lang="en-US" sz="2400" b="1" kern="1200" dirty="0">
              <a:solidFill>
                <a:srgbClr val="FFFFFF"/>
              </a:solidFill>
              <a:latin typeface="Segoe UI" panose="020B0502040204020203" pitchFamily="34" charset="0"/>
              <a:cs typeface="Segoe UI" panose="020B0502040204020203" pitchFamily="34" charset="0"/>
            </a:endParaRPr>
          </a:p>
        </p:txBody>
      </p:sp>
      <p:sp>
        <p:nvSpPr>
          <p:cNvPr id="8" name="TextBox 7">
            <a:extLst>
              <a:ext uri="{FF2B5EF4-FFF2-40B4-BE49-F238E27FC236}">
                <a16:creationId xmlns:a16="http://schemas.microsoft.com/office/drawing/2014/main" id="{CE5D91E1-95AB-4B6F-BCFF-ADB922DF8F13}"/>
              </a:ext>
            </a:extLst>
          </p:cNvPr>
          <p:cNvSpPr txBox="1"/>
          <p:nvPr/>
        </p:nvSpPr>
        <p:spPr>
          <a:xfrm>
            <a:off x="3756628" y="4273647"/>
            <a:ext cx="8071178" cy="2062103"/>
          </a:xfrm>
          <a:prstGeom prst="rect">
            <a:avLst/>
          </a:prstGeom>
          <a:noFill/>
        </p:spPr>
        <p:txBody>
          <a:bodyPr wrap="square" rtlCol="0">
            <a:spAutoFit/>
          </a:bodyPr>
          <a:lstStyle/>
          <a:p>
            <a:pPr marL="285750" indent="-285750">
              <a:buFont typeface="Arial" panose="020B0604020202020204" pitchFamily="34" charset="0"/>
              <a:buChar char="•"/>
            </a:pPr>
            <a:r>
              <a:rPr lang="en-US" sz="2800" dirty="0">
                <a:solidFill>
                  <a:srgbClr val="003768"/>
                </a:solidFill>
                <a:latin typeface="Segoe UI" panose="020B0502040204020203" pitchFamily="34" charset="0"/>
                <a:cs typeface="Segoe UI" panose="020B0502040204020203" pitchFamily="34" charset="0"/>
              </a:rPr>
              <a:t>YES!</a:t>
            </a:r>
          </a:p>
          <a:p>
            <a:pPr marL="285750" indent="-285750">
              <a:buFont typeface="Arial" panose="020B0604020202020204" pitchFamily="34" charset="0"/>
              <a:buChar char="•"/>
            </a:pPr>
            <a:r>
              <a:rPr lang="en-US" sz="2000" dirty="0">
                <a:latin typeface="Segoe UI" panose="020B0502040204020203" pitchFamily="34" charset="0"/>
                <a:cs typeface="Segoe UI" panose="020B0502040204020203" pitchFamily="34" charset="0"/>
              </a:rPr>
              <a:t>Automation is clearly on the rise to address the trends noted today</a:t>
            </a:r>
          </a:p>
          <a:p>
            <a:pPr marL="285750" indent="-285750">
              <a:buFont typeface="Arial" panose="020B0604020202020204" pitchFamily="34" charset="0"/>
              <a:buChar char="•"/>
            </a:pPr>
            <a:r>
              <a:rPr lang="en-US" sz="2000" dirty="0">
                <a:latin typeface="Segoe UI" panose="020B0502040204020203" pitchFamily="34" charset="0"/>
                <a:cs typeface="Segoe UI" panose="020B0502040204020203" pitchFamily="34" charset="0"/>
              </a:rPr>
              <a:t>Industry, Academia, and Investment are pouring into this space</a:t>
            </a:r>
          </a:p>
          <a:p>
            <a:pPr marL="285750" indent="-285750">
              <a:buFont typeface="Arial" panose="020B0604020202020204" pitchFamily="34" charset="0"/>
              <a:buChar char="•"/>
            </a:pPr>
            <a:r>
              <a:rPr lang="en-US" sz="2000" dirty="0">
                <a:latin typeface="Segoe UI" panose="020B0502040204020203" pitchFamily="34" charset="0"/>
                <a:cs typeface="Segoe UI" panose="020B0502040204020203" pitchFamily="34" charset="0"/>
              </a:rPr>
              <a:t>Finding the right technology to address</a:t>
            </a:r>
          </a:p>
          <a:p>
            <a:pPr marL="742950" lvl="1" indent="-285750">
              <a:buFont typeface="Arial" panose="020B0604020202020204" pitchFamily="34" charset="0"/>
              <a:buChar char="•"/>
            </a:pPr>
            <a:r>
              <a:rPr lang="en-US" dirty="0">
                <a:latin typeface="Segoe UI" panose="020B0502040204020203" pitchFamily="34" charset="0"/>
                <a:cs typeface="Segoe UI" panose="020B0502040204020203" pitchFamily="34" charset="0"/>
              </a:rPr>
              <a:t>Safety, Productivity, Quality, Consistency, Speed</a:t>
            </a:r>
          </a:p>
          <a:p>
            <a:endParaRPr lang="en-US" sz="2000" dirty="0"/>
          </a:p>
        </p:txBody>
      </p:sp>
      <p:pic>
        <p:nvPicPr>
          <p:cNvPr id="3" name="Picture 2">
            <a:extLst>
              <a:ext uri="{FF2B5EF4-FFF2-40B4-BE49-F238E27FC236}">
                <a16:creationId xmlns:a16="http://schemas.microsoft.com/office/drawing/2014/main" id="{C5870688-4AE7-46FF-9441-36908F1880EB}"/>
              </a:ext>
            </a:extLst>
          </p:cNvPr>
          <p:cNvPicPr>
            <a:picLocks noChangeAspect="1"/>
          </p:cNvPicPr>
          <p:nvPr/>
        </p:nvPicPr>
        <p:blipFill>
          <a:blip r:embed="rId3"/>
          <a:stretch>
            <a:fillRect/>
          </a:stretch>
        </p:blipFill>
        <p:spPr>
          <a:xfrm>
            <a:off x="6183784" y="298055"/>
            <a:ext cx="5296518" cy="3552615"/>
          </a:xfrm>
          <a:prstGeom prst="rect">
            <a:avLst/>
          </a:prstGeom>
          <a:ln>
            <a:noFill/>
          </a:ln>
          <a:effectLst>
            <a:softEdge rad="112500"/>
          </a:effectLst>
        </p:spPr>
      </p:pic>
      <p:sp>
        <p:nvSpPr>
          <p:cNvPr id="4" name="TextBox 3">
            <a:extLst>
              <a:ext uri="{FF2B5EF4-FFF2-40B4-BE49-F238E27FC236}">
                <a16:creationId xmlns:a16="http://schemas.microsoft.com/office/drawing/2014/main" id="{634825B4-08AD-4563-852C-090A71ED0897}"/>
              </a:ext>
            </a:extLst>
          </p:cNvPr>
          <p:cNvSpPr txBox="1"/>
          <p:nvPr/>
        </p:nvSpPr>
        <p:spPr>
          <a:xfrm>
            <a:off x="3660782" y="1289533"/>
            <a:ext cx="2197152" cy="1569660"/>
          </a:xfrm>
          <a:prstGeom prst="rect">
            <a:avLst/>
          </a:prstGeom>
          <a:noFill/>
        </p:spPr>
        <p:txBody>
          <a:bodyPr wrap="square" rtlCol="0">
            <a:spAutoFit/>
          </a:bodyPr>
          <a:lstStyle/>
          <a:p>
            <a:pPr algn="ctr"/>
            <a:r>
              <a:rPr lang="en-US" sz="3200" dirty="0"/>
              <a:t>Embrace the Machines?</a:t>
            </a:r>
          </a:p>
        </p:txBody>
      </p:sp>
    </p:spTree>
    <p:extLst>
      <p:ext uri="{BB962C8B-B14F-4D97-AF65-F5344CB8AC3E}">
        <p14:creationId xmlns:p14="http://schemas.microsoft.com/office/powerpoint/2010/main" val="35128507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5858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F3D86C0-3236-4465-92C6-113374E6F38D}"/>
              </a:ext>
            </a:extLst>
          </p:cNvPr>
          <p:cNvSpPr>
            <a:spLocks noGrp="1"/>
          </p:cNvSpPr>
          <p:nvPr>
            <p:ph type="title"/>
          </p:nvPr>
        </p:nvSpPr>
        <p:spPr>
          <a:xfrm>
            <a:off x="640079" y="2074363"/>
            <a:ext cx="2825015" cy="2709275"/>
          </a:xfrm>
          <a:prstGeom prst="ellipse">
            <a:avLst/>
          </a:prstGeom>
          <a:solidFill>
            <a:srgbClr val="003768"/>
          </a:solidFill>
          <a:ln w="174625" cmpd="thinThick">
            <a:solidFill>
              <a:srgbClr val="DD4F05"/>
            </a:solidFill>
          </a:ln>
        </p:spPr>
        <p:txBody>
          <a:bodyPr vert="horz" lIns="91440" tIns="45720" rIns="91440" bIns="45720" rtlCol="0" anchor="ctr">
            <a:normAutofit/>
          </a:bodyPr>
          <a:lstStyle/>
          <a:p>
            <a:pPr algn="ctr"/>
            <a:r>
              <a:rPr lang="en-US" sz="2400" b="1" kern="1200">
                <a:solidFill>
                  <a:srgbClr val="FFFFFF"/>
                </a:solidFill>
                <a:latin typeface="Segoe UI" panose="020B0502040204020203" pitchFamily="34" charset="0"/>
                <a:cs typeface="Segoe UI" panose="020B0502040204020203" pitchFamily="34" charset="0"/>
              </a:rPr>
              <a:t>Macro Trends</a:t>
            </a:r>
            <a:br>
              <a:rPr lang="en-US" sz="2400" b="1" kern="1200">
                <a:solidFill>
                  <a:srgbClr val="FFFFFF"/>
                </a:solidFill>
                <a:latin typeface="Segoe UI" panose="020B0502040204020203" pitchFamily="34" charset="0"/>
                <a:cs typeface="Segoe UI" panose="020B0502040204020203" pitchFamily="34" charset="0"/>
              </a:rPr>
            </a:br>
            <a:br>
              <a:rPr lang="en-US" sz="2400" b="1" kern="1200">
                <a:solidFill>
                  <a:srgbClr val="FFFFFF"/>
                </a:solidFill>
                <a:latin typeface="Segoe UI" panose="020B0502040204020203" pitchFamily="34" charset="0"/>
                <a:cs typeface="Segoe UI" panose="020B0502040204020203" pitchFamily="34" charset="0"/>
              </a:rPr>
            </a:br>
            <a:r>
              <a:rPr lang="en-US" sz="2400" b="1" kern="1200">
                <a:solidFill>
                  <a:srgbClr val="FFFFFF"/>
                </a:solidFill>
                <a:latin typeface="Segoe UI" panose="020B0502040204020203" pitchFamily="34" charset="0"/>
                <a:cs typeface="Segoe UI" panose="020B0502040204020203" pitchFamily="34" charset="0"/>
              </a:rPr>
              <a:t>Outsourcing</a:t>
            </a:r>
            <a:endParaRPr lang="en-US" sz="2400" b="1" kern="1200" dirty="0">
              <a:solidFill>
                <a:srgbClr val="FFFFFF"/>
              </a:solidFill>
              <a:latin typeface="Segoe UI" panose="020B0502040204020203" pitchFamily="34" charset="0"/>
              <a:cs typeface="Segoe UI" panose="020B0502040204020203" pitchFamily="34" charset="0"/>
            </a:endParaRPr>
          </a:p>
        </p:txBody>
      </p:sp>
      <p:sp>
        <p:nvSpPr>
          <p:cNvPr id="8" name="Content Placeholder 4">
            <a:extLst>
              <a:ext uri="{FF2B5EF4-FFF2-40B4-BE49-F238E27FC236}">
                <a16:creationId xmlns:a16="http://schemas.microsoft.com/office/drawing/2014/main" id="{523B9CE0-71E5-4713-B5E8-20AAAF25D2DE}"/>
              </a:ext>
            </a:extLst>
          </p:cNvPr>
          <p:cNvSpPr txBox="1">
            <a:spLocks/>
          </p:cNvSpPr>
          <p:nvPr/>
        </p:nvSpPr>
        <p:spPr>
          <a:xfrm>
            <a:off x="3465094" y="888030"/>
            <a:ext cx="8176892" cy="386357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defRPr/>
            </a:pPr>
            <a:r>
              <a:rPr lang="en-US" sz="2400" dirty="0">
                <a:solidFill>
                  <a:srgbClr val="585858"/>
                </a:solidFill>
                <a:latin typeface="Segoe UI" panose="020B0502040204020203" pitchFamily="34" charset="0"/>
                <a:cs typeface="Segoe UI" panose="020B0502040204020203" pitchFamily="34" charset="0"/>
              </a:rPr>
              <a:t>Companies struggling to meet increased demand as a result of the virus and changes in consumer behavior</a:t>
            </a:r>
          </a:p>
          <a:p>
            <a:pPr lvl="1">
              <a:lnSpc>
                <a:spcPct val="200000"/>
              </a:lnSpc>
              <a:defRPr/>
            </a:pPr>
            <a:r>
              <a:rPr lang="en-US" sz="2200" i="1" dirty="0">
                <a:solidFill>
                  <a:srgbClr val="003768"/>
                </a:solidFill>
                <a:latin typeface="Segoe UI" panose="020B0502040204020203" pitchFamily="34" charset="0"/>
                <a:cs typeface="Segoe UI" panose="020B0502040204020203" pitchFamily="34" charset="0"/>
              </a:rPr>
              <a:t>Tough decisions to make…</a:t>
            </a:r>
          </a:p>
          <a:p>
            <a:pPr lvl="2">
              <a:lnSpc>
                <a:spcPct val="100000"/>
              </a:lnSpc>
              <a:defRPr/>
            </a:pPr>
            <a:r>
              <a:rPr lang="en-US" dirty="0">
                <a:solidFill>
                  <a:srgbClr val="585858"/>
                </a:solidFill>
                <a:latin typeface="Segoe UI" panose="020B0502040204020203" pitchFamily="34" charset="0"/>
                <a:cs typeface="Segoe UI" panose="020B0502040204020203" pitchFamily="34" charset="0"/>
              </a:rPr>
              <a:t>Will demand persist?</a:t>
            </a:r>
          </a:p>
          <a:p>
            <a:pPr lvl="2">
              <a:lnSpc>
                <a:spcPct val="100000"/>
              </a:lnSpc>
              <a:defRPr/>
            </a:pPr>
            <a:r>
              <a:rPr lang="en-US" dirty="0">
                <a:solidFill>
                  <a:srgbClr val="585858"/>
                </a:solidFill>
                <a:latin typeface="Segoe UI" panose="020B0502040204020203" pitchFamily="34" charset="0"/>
                <a:cs typeface="Segoe UI" panose="020B0502040204020203" pitchFamily="34" charset="0"/>
              </a:rPr>
              <a:t>Ability to get the equipment in time? </a:t>
            </a:r>
          </a:p>
          <a:p>
            <a:pPr lvl="2">
              <a:lnSpc>
                <a:spcPct val="100000"/>
              </a:lnSpc>
              <a:defRPr/>
            </a:pPr>
            <a:r>
              <a:rPr lang="en-US" dirty="0">
                <a:solidFill>
                  <a:srgbClr val="585858"/>
                </a:solidFill>
                <a:latin typeface="Segoe UI" panose="020B0502040204020203" pitchFamily="34" charset="0"/>
                <a:cs typeface="Segoe UI" panose="020B0502040204020203" pitchFamily="34" charset="0"/>
              </a:rPr>
              <a:t>Labor to get it done?</a:t>
            </a:r>
          </a:p>
          <a:p>
            <a:pPr lvl="3">
              <a:lnSpc>
                <a:spcPct val="200000"/>
              </a:lnSpc>
              <a:defRPr/>
            </a:pPr>
            <a:endParaRPr lang="en-US" sz="1500" dirty="0">
              <a:solidFill>
                <a:srgbClr val="585858"/>
              </a:solidFill>
              <a:latin typeface="Segoe UI" panose="020B0502040204020203" pitchFamily="34" charset="0"/>
              <a:cs typeface="Segoe UI" panose="020B0502040204020203" pitchFamily="34" charset="0"/>
            </a:endParaRPr>
          </a:p>
          <a:p>
            <a:pPr lvl="3">
              <a:lnSpc>
                <a:spcPct val="200000"/>
              </a:lnSpc>
              <a:defRPr/>
            </a:pPr>
            <a:endParaRPr lang="en-US" sz="1500" dirty="0">
              <a:solidFill>
                <a:srgbClr val="585858"/>
              </a:solidFill>
              <a:latin typeface="Segoe UI" panose="020B0502040204020203" pitchFamily="34" charset="0"/>
              <a:cs typeface="Segoe UI" panose="020B0502040204020203" pitchFamily="34" charset="0"/>
            </a:endParaRPr>
          </a:p>
          <a:p>
            <a:pPr lvl="3">
              <a:lnSpc>
                <a:spcPct val="200000"/>
              </a:lnSpc>
              <a:defRPr/>
            </a:pPr>
            <a:endParaRPr lang="en-US" sz="1500" dirty="0">
              <a:solidFill>
                <a:srgbClr val="585858"/>
              </a:solidFill>
              <a:latin typeface="Segoe UI" panose="020B0502040204020203" pitchFamily="34" charset="0"/>
              <a:cs typeface="Segoe UI" panose="020B0502040204020203"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9298" y="5030048"/>
            <a:ext cx="5239396" cy="1200298"/>
          </a:xfrm>
          <a:prstGeom prst="rect">
            <a:avLst/>
          </a:prstGeom>
          <a:noFill/>
          <a:ln>
            <a:solidFill>
              <a:schemeClr val="accent1"/>
            </a:solidFill>
          </a:ln>
        </p:spPr>
      </p:pic>
      <p:pic>
        <p:nvPicPr>
          <p:cNvPr id="6" name="Picture 5">
            <a:extLst>
              <a:ext uri="{FF2B5EF4-FFF2-40B4-BE49-F238E27FC236}">
                <a16:creationId xmlns:a16="http://schemas.microsoft.com/office/drawing/2014/main" id="{61C2B1F1-70E1-43A4-ACC8-0829BF913064}"/>
              </a:ext>
            </a:extLst>
          </p:cNvPr>
          <p:cNvPicPr>
            <a:picLocks noChangeAspect="1"/>
          </p:cNvPicPr>
          <p:nvPr/>
        </p:nvPicPr>
        <p:blipFill>
          <a:blip r:embed="rId4"/>
          <a:stretch>
            <a:fillRect/>
          </a:stretch>
        </p:blipFill>
        <p:spPr>
          <a:xfrm>
            <a:off x="8114480" y="3429000"/>
            <a:ext cx="3437441" cy="3079788"/>
          </a:xfrm>
          <a:prstGeom prst="rect">
            <a:avLst/>
          </a:prstGeom>
          <a:ln>
            <a:solidFill>
              <a:schemeClr val="accent1">
                <a:shade val="50000"/>
              </a:schemeClr>
            </a:solidFill>
          </a:ln>
        </p:spPr>
      </p:pic>
    </p:spTree>
    <p:extLst>
      <p:ext uri="{BB962C8B-B14F-4D97-AF65-F5344CB8AC3E}">
        <p14:creationId xmlns:p14="http://schemas.microsoft.com/office/powerpoint/2010/main" val="874976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5858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F3D86C0-3236-4465-92C6-113374E6F38D}"/>
              </a:ext>
            </a:extLst>
          </p:cNvPr>
          <p:cNvSpPr>
            <a:spLocks noGrp="1"/>
          </p:cNvSpPr>
          <p:nvPr>
            <p:ph type="title"/>
          </p:nvPr>
        </p:nvSpPr>
        <p:spPr>
          <a:xfrm>
            <a:off x="640080" y="2074363"/>
            <a:ext cx="2752354" cy="2709275"/>
          </a:xfrm>
          <a:prstGeom prst="ellipse">
            <a:avLst/>
          </a:prstGeom>
          <a:solidFill>
            <a:srgbClr val="003768"/>
          </a:solidFill>
          <a:ln w="174625" cmpd="thinThick">
            <a:solidFill>
              <a:srgbClr val="DD4F05"/>
            </a:solidFill>
          </a:ln>
        </p:spPr>
        <p:txBody>
          <a:bodyPr vert="horz" lIns="91440" tIns="45720" rIns="91440" bIns="45720" rtlCol="0" anchor="ctr">
            <a:normAutofit/>
          </a:bodyPr>
          <a:lstStyle/>
          <a:p>
            <a:pPr algn="ctr"/>
            <a:r>
              <a:rPr lang="en-US" sz="2400" b="1" kern="1200" dirty="0">
                <a:solidFill>
                  <a:srgbClr val="FFFFFF"/>
                </a:solidFill>
                <a:latin typeface="Segoe UI" panose="020B0502040204020203" pitchFamily="34" charset="0"/>
                <a:cs typeface="Segoe UI" panose="020B0502040204020203" pitchFamily="34" charset="0"/>
              </a:rPr>
              <a:t>Macro Trends</a:t>
            </a:r>
            <a:br>
              <a:rPr lang="en-US" sz="2400" b="1" kern="1200" dirty="0">
                <a:solidFill>
                  <a:srgbClr val="FFFFFF"/>
                </a:solidFill>
                <a:latin typeface="Segoe UI" panose="020B0502040204020203" pitchFamily="34" charset="0"/>
                <a:cs typeface="Segoe UI" panose="020B0502040204020203" pitchFamily="34" charset="0"/>
              </a:rPr>
            </a:br>
            <a:br>
              <a:rPr lang="en-US" sz="2400" b="1" kern="1200" dirty="0">
                <a:solidFill>
                  <a:srgbClr val="FFFFFF"/>
                </a:solidFill>
                <a:latin typeface="Segoe UI" panose="020B0502040204020203" pitchFamily="34" charset="0"/>
                <a:cs typeface="Segoe UI" panose="020B0502040204020203" pitchFamily="34" charset="0"/>
              </a:rPr>
            </a:br>
            <a:r>
              <a:rPr lang="en-US" sz="2400" b="1" kern="1200" dirty="0">
                <a:solidFill>
                  <a:srgbClr val="FFFFFF"/>
                </a:solidFill>
                <a:latin typeface="Segoe UI" panose="020B0502040204020203" pitchFamily="34" charset="0"/>
                <a:cs typeface="Segoe UI" panose="020B0502040204020203" pitchFamily="34" charset="0"/>
              </a:rPr>
              <a:t>On Shoring</a:t>
            </a:r>
          </a:p>
        </p:txBody>
      </p:sp>
      <p:sp>
        <p:nvSpPr>
          <p:cNvPr id="8" name="Content Placeholder 4">
            <a:extLst>
              <a:ext uri="{FF2B5EF4-FFF2-40B4-BE49-F238E27FC236}">
                <a16:creationId xmlns:a16="http://schemas.microsoft.com/office/drawing/2014/main" id="{523B9CE0-71E5-4713-B5E8-20AAAF25D2DE}"/>
              </a:ext>
            </a:extLst>
          </p:cNvPr>
          <p:cNvSpPr txBox="1">
            <a:spLocks/>
          </p:cNvSpPr>
          <p:nvPr/>
        </p:nvSpPr>
        <p:spPr>
          <a:xfrm>
            <a:off x="3224464" y="1020191"/>
            <a:ext cx="8166763" cy="22152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nSpc>
                <a:spcPct val="100000"/>
              </a:lnSpc>
              <a:defRPr/>
            </a:pPr>
            <a:r>
              <a:rPr lang="en-US" sz="2000" dirty="0">
                <a:solidFill>
                  <a:srgbClr val="585858"/>
                </a:solidFill>
                <a:latin typeface="Segoe UI" panose="020B0502040204020203" pitchFamily="34" charset="0"/>
                <a:cs typeface="Segoe UI" panose="020B0502040204020203" pitchFamily="34" charset="0"/>
              </a:rPr>
              <a:t>A true </a:t>
            </a:r>
            <a:r>
              <a:rPr lang="en-US" sz="2000" b="1" dirty="0">
                <a:solidFill>
                  <a:srgbClr val="585858"/>
                </a:solidFill>
                <a:latin typeface="Segoe UI" panose="020B0502040204020203" pitchFamily="34" charset="0"/>
                <a:cs typeface="Segoe UI" panose="020B0502040204020203" pitchFamily="34" charset="0"/>
              </a:rPr>
              <a:t>“Black Swan Event” - </a:t>
            </a:r>
            <a:r>
              <a:rPr lang="en-US" sz="2000" dirty="0">
                <a:solidFill>
                  <a:srgbClr val="585858"/>
                </a:solidFill>
                <a:latin typeface="Segoe UI" panose="020B0502040204020203" pitchFamily="34" charset="0"/>
                <a:cs typeface="Segoe UI" panose="020B0502040204020203" pitchFamily="34" charset="0"/>
              </a:rPr>
              <a:t>Up to 95% of US companies had their supply chains disrupted by the virus</a:t>
            </a:r>
          </a:p>
          <a:p>
            <a:pPr lvl="1">
              <a:lnSpc>
                <a:spcPct val="100000"/>
              </a:lnSpc>
              <a:defRPr/>
            </a:pPr>
            <a:r>
              <a:rPr lang="en-US" sz="2000" dirty="0">
                <a:solidFill>
                  <a:srgbClr val="585858"/>
                </a:solidFill>
                <a:latin typeface="Segoe UI" panose="020B0502040204020203" pitchFamily="34" charset="0"/>
                <a:cs typeface="Segoe UI" panose="020B0502040204020203" pitchFamily="34" charset="0"/>
              </a:rPr>
              <a:t>64% of companies are likely/extremely likely to bring sourcing/production back to the USA</a:t>
            </a:r>
            <a:endParaRPr lang="en-US" sz="2100" dirty="0">
              <a:solidFill>
                <a:srgbClr val="585858"/>
              </a:solidFill>
              <a:latin typeface="Segoe UI" panose="020B0502040204020203" pitchFamily="34" charset="0"/>
              <a:cs typeface="Segoe UI" panose="020B0502040204020203" pitchFamily="34" charset="0"/>
            </a:endParaRPr>
          </a:p>
          <a:p>
            <a:pPr lvl="1">
              <a:lnSpc>
                <a:spcPct val="100000"/>
              </a:lnSpc>
              <a:defRPr/>
            </a:pPr>
            <a:r>
              <a:rPr lang="en-US" sz="2100" dirty="0">
                <a:solidFill>
                  <a:srgbClr val="585858"/>
                </a:solidFill>
                <a:latin typeface="Segoe UI" panose="020B0502040204020203" pitchFamily="34" charset="0"/>
                <a:cs typeface="Segoe UI" panose="020B0502040204020203" pitchFamily="34" charset="0"/>
              </a:rPr>
              <a:t>An overall increase in business inventories in process</a:t>
            </a:r>
            <a:endParaRPr lang="en-US" sz="2000" dirty="0">
              <a:solidFill>
                <a:srgbClr val="585858"/>
              </a:solidFill>
              <a:latin typeface="Segoe UI" panose="020B0502040204020203" pitchFamily="34" charset="0"/>
              <a:cs typeface="Segoe UI" panose="020B0502040204020203" pitchFamily="34" charset="0"/>
            </a:endParaRPr>
          </a:p>
        </p:txBody>
      </p:sp>
      <p:grpSp>
        <p:nvGrpSpPr>
          <p:cNvPr id="4" name="Group 3">
            <a:extLst>
              <a:ext uri="{FF2B5EF4-FFF2-40B4-BE49-F238E27FC236}">
                <a16:creationId xmlns:a16="http://schemas.microsoft.com/office/drawing/2014/main" id="{428D73DD-3174-45B7-AADA-720E52DAE799}"/>
              </a:ext>
            </a:extLst>
          </p:cNvPr>
          <p:cNvGrpSpPr/>
          <p:nvPr/>
        </p:nvGrpSpPr>
        <p:grpSpPr>
          <a:xfrm>
            <a:off x="3836114" y="3461857"/>
            <a:ext cx="7833744" cy="2594451"/>
            <a:chOff x="3836114" y="3461857"/>
            <a:chExt cx="7833744" cy="2594451"/>
          </a:xfrm>
        </p:grpSpPr>
        <p:sp>
          <p:nvSpPr>
            <p:cNvPr id="16" name="Oval 15">
              <a:extLst>
                <a:ext uri="{FF2B5EF4-FFF2-40B4-BE49-F238E27FC236}">
                  <a16:creationId xmlns:a16="http://schemas.microsoft.com/office/drawing/2014/main" id="{D6FBE3F4-E3E1-491A-9FF1-F7D38FEBDEB2}"/>
                </a:ext>
              </a:extLst>
            </p:cNvPr>
            <p:cNvSpPr/>
            <p:nvPr/>
          </p:nvSpPr>
          <p:spPr>
            <a:xfrm>
              <a:off x="9866764" y="4481931"/>
              <a:ext cx="1803094" cy="1173480"/>
            </a:xfrm>
            <a:prstGeom prst="ellipse">
              <a:avLst/>
            </a:prstGeom>
            <a:noFill/>
            <a:ln>
              <a:solidFill>
                <a:schemeClr val="accent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Oval 2">
              <a:extLst>
                <a:ext uri="{FF2B5EF4-FFF2-40B4-BE49-F238E27FC236}">
                  <a16:creationId xmlns:a16="http://schemas.microsoft.com/office/drawing/2014/main" id="{5D9660CE-0DFD-4DB3-9196-D892DB04DCB3}"/>
                </a:ext>
              </a:extLst>
            </p:cNvPr>
            <p:cNvSpPr/>
            <p:nvPr/>
          </p:nvSpPr>
          <p:spPr>
            <a:xfrm>
              <a:off x="3995520" y="4592345"/>
              <a:ext cx="1499616" cy="950976"/>
            </a:xfrm>
            <a:prstGeom prst="ellipse">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Segoe UI Semibold" panose="020B0702040204020203" pitchFamily="34" charset="0"/>
                  <a:cs typeface="Segoe UI Semibold" panose="020B0702040204020203" pitchFamily="34" charset="0"/>
                </a:rPr>
                <a:t>HQ</a:t>
              </a:r>
            </a:p>
          </p:txBody>
        </p:sp>
        <p:sp>
          <p:nvSpPr>
            <p:cNvPr id="10" name="Oval 9">
              <a:extLst>
                <a:ext uri="{FF2B5EF4-FFF2-40B4-BE49-F238E27FC236}">
                  <a16:creationId xmlns:a16="http://schemas.microsoft.com/office/drawing/2014/main" id="{D34F4986-AA7F-407E-9AE7-01F8F4B70281}"/>
                </a:ext>
              </a:extLst>
            </p:cNvPr>
            <p:cNvSpPr/>
            <p:nvPr/>
          </p:nvSpPr>
          <p:spPr>
            <a:xfrm>
              <a:off x="8153139" y="5103407"/>
              <a:ext cx="1472184" cy="952901"/>
            </a:xfrm>
            <a:prstGeom prst="ellipse">
              <a:avLst/>
            </a:prstGeom>
            <a:solidFill>
              <a:srgbClr val="003768"/>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Segoe UI Semibold" panose="020B0702040204020203" pitchFamily="34" charset="0"/>
                  <a:cs typeface="Segoe UI Semibold" panose="020B0702040204020203" pitchFamily="34" charset="0"/>
                </a:rPr>
                <a:t>Raw </a:t>
              </a:r>
              <a:r>
                <a:rPr lang="en-US" dirty="0" err="1">
                  <a:latin typeface="Segoe UI Semibold" panose="020B0702040204020203" pitchFamily="34" charset="0"/>
                  <a:cs typeface="Segoe UI Semibold" panose="020B0702040204020203" pitchFamily="34" charset="0"/>
                </a:rPr>
                <a:t>Whse</a:t>
              </a:r>
              <a:endParaRPr lang="en-US" dirty="0">
                <a:latin typeface="Segoe UI Semibold" panose="020B0702040204020203" pitchFamily="34" charset="0"/>
                <a:cs typeface="Segoe UI Semibold" panose="020B0702040204020203" pitchFamily="34" charset="0"/>
              </a:endParaRPr>
            </a:p>
          </p:txBody>
        </p:sp>
        <p:sp>
          <p:nvSpPr>
            <p:cNvPr id="12" name="Oval 11">
              <a:extLst>
                <a:ext uri="{FF2B5EF4-FFF2-40B4-BE49-F238E27FC236}">
                  <a16:creationId xmlns:a16="http://schemas.microsoft.com/office/drawing/2014/main" id="{7D2A6E44-6F62-4BC0-B769-A4F6ADC608CA}"/>
                </a:ext>
              </a:extLst>
            </p:cNvPr>
            <p:cNvSpPr/>
            <p:nvPr/>
          </p:nvSpPr>
          <p:spPr>
            <a:xfrm>
              <a:off x="8153139" y="4074851"/>
              <a:ext cx="1472184" cy="950976"/>
            </a:xfrm>
            <a:prstGeom prst="ellipse">
              <a:avLst/>
            </a:prstGeom>
            <a:solidFill>
              <a:srgbClr val="869DC8"/>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latin typeface="Segoe UI Semibold" panose="020B0702040204020203" pitchFamily="34" charset="0"/>
                  <a:cs typeface="Segoe UI Semibold" panose="020B0702040204020203" pitchFamily="34" charset="0"/>
                </a:rPr>
                <a:t>Mfg</a:t>
              </a:r>
              <a:endParaRPr lang="en-US" dirty="0">
                <a:latin typeface="Segoe UI Semibold" panose="020B0702040204020203" pitchFamily="34" charset="0"/>
                <a:cs typeface="Segoe UI Semibold" panose="020B0702040204020203" pitchFamily="34" charset="0"/>
              </a:endParaRPr>
            </a:p>
          </p:txBody>
        </p:sp>
        <p:sp>
          <p:nvSpPr>
            <p:cNvPr id="13" name="Oval 12">
              <a:extLst>
                <a:ext uri="{FF2B5EF4-FFF2-40B4-BE49-F238E27FC236}">
                  <a16:creationId xmlns:a16="http://schemas.microsoft.com/office/drawing/2014/main" id="{AA616AC7-2EC0-4BB5-B853-B7F6B362C0B8}"/>
                </a:ext>
              </a:extLst>
            </p:cNvPr>
            <p:cNvSpPr/>
            <p:nvPr/>
          </p:nvSpPr>
          <p:spPr>
            <a:xfrm>
              <a:off x="6491287" y="4074851"/>
              <a:ext cx="1472184" cy="950976"/>
            </a:xfrm>
            <a:prstGeom prst="ellipse">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Segoe UI Semibold" panose="020B0702040204020203" pitchFamily="34" charset="0"/>
                  <a:cs typeface="Segoe UI Semibold" panose="020B0702040204020203" pitchFamily="34" charset="0"/>
                </a:rPr>
                <a:t>HQ</a:t>
              </a:r>
            </a:p>
          </p:txBody>
        </p:sp>
        <p:sp>
          <p:nvSpPr>
            <p:cNvPr id="14" name="Oval 13">
              <a:extLst>
                <a:ext uri="{FF2B5EF4-FFF2-40B4-BE49-F238E27FC236}">
                  <a16:creationId xmlns:a16="http://schemas.microsoft.com/office/drawing/2014/main" id="{9D9A4916-C965-45E6-A3B6-034CDB5BD19D}"/>
                </a:ext>
              </a:extLst>
            </p:cNvPr>
            <p:cNvSpPr/>
            <p:nvPr/>
          </p:nvSpPr>
          <p:spPr>
            <a:xfrm>
              <a:off x="6489632" y="5098520"/>
              <a:ext cx="1475494" cy="952901"/>
            </a:xfrm>
            <a:prstGeom prst="ellipse">
              <a:avLst/>
            </a:prstGeom>
            <a:solidFill>
              <a:srgbClr val="585858"/>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Segoe UI Semibold" panose="020B0702040204020203" pitchFamily="34" charset="0"/>
                  <a:cs typeface="Segoe UI Semibold" panose="020B0702040204020203" pitchFamily="34" charset="0"/>
                </a:rPr>
                <a:t>Finished Goods </a:t>
              </a:r>
              <a:r>
                <a:rPr lang="en-US" sz="1600" dirty="0" err="1">
                  <a:latin typeface="Segoe UI Semibold" panose="020B0702040204020203" pitchFamily="34" charset="0"/>
                  <a:cs typeface="Segoe UI Semibold" panose="020B0702040204020203" pitchFamily="34" charset="0"/>
                </a:rPr>
                <a:t>Whse</a:t>
              </a:r>
              <a:endParaRPr lang="en-US" sz="1600" dirty="0">
                <a:latin typeface="Segoe UI Semibold" panose="020B0702040204020203" pitchFamily="34" charset="0"/>
                <a:cs typeface="Segoe UI Semibold" panose="020B0702040204020203" pitchFamily="34" charset="0"/>
              </a:endParaRPr>
            </a:p>
          </p:txBody>
        </p:sp>
        <p:sp>
          <p:nvSpPr>
            <p:cNvPr id="15" name="Oval 14">
              <a:extLst>
                <a:ext uri="{FF2B5EF4-FFF2-40B4-BE49-F238E27FC236}">
                  <a16:creationId xmlns:a16="http://schemas.microsoft.com/office/drawing/2014/main" id="{30601103-E3C8-4C88-AB2C-C18E775F529E}"/>
                </a:ext>
              </a:extLst>
            </p:cNvPr>
            <p:cNvSpPr/>
            <p:nvPr/>
          </p:nvSpPr>
          <p:spPr>
            <a:xfrm>
              <a:off x="10028484" y="4591784"/>
              <a:ext cx="1501419" cy="952099"/>
            </a:xfrm>
            <a:prstGeom prst="ellipse">
              <a:avLst/>
            </a:prstGeom>
            <a:solidFill>
              <a:schemeClr val="accent2"/>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Segoe UI Semibold" panose="020B0702040204020203" pitchFamily="34" charset="0"/>
                  <a:cs typeface="Segoe UI Semibold" panose="020B0702040204020203" pitchFamily="34" charset="0"/>
                </a:rPr>
                <a:t>Domestic supply</a:t>
              </a:r>
            </a:p>
          </p:txBody>
        </p:sp>
        <p:sp>
          <p:nvSpPr>
            <p:cNvPr id="5" name="Rectangle 4">
              <a:extLst>
                <a:ext uri="{FF2B5EF4-FFF2-40B4-BE49-F238E27FC236}">
                  <a16:creationId xmlns:a16="http://schemas.microsoft.com/office/drawing/2014/main" id="{E5B69B91-3A25-4BDA-BEB0-65E119D2A168}"/>
                </a:ext>
              </a:extLst>
            </p:cNvPr>
            <p:cNvSpPr/>
            <p:nvPr/>
          </p:nvSpPr>
          <p:spPr>
            <a:xfrm>
              <a:off x="3836114" y="3494716"/>
              <a:ext cx="1818429" cy="432491"/>
            </a:xfrm>
            <a:prstGeom prst="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2400" i="1" dirty="0">
                  <a:solidFill>
                    <a:srgbClr val="003768"/>
                  </a:solidFill>
                  <a:latin typeface="Segoe UI Semibold" panose="020B0702040204020203" pitchFamily="34" charset="0"/>
                  <a:cs typeface="Segoe UI Semibold" panose="020B0702040204020203" pitchFamily="34" charset="0"/>
                </a:rPr>
                <a:t>Before</a:t>
              </a:r>
            </a:p>
          </p:txBody>
        </p:sp>
        <p:sp>
          <p:nvSpPr>
            <p:cNvPr id="17" name="Rectangle 16">
              <a:extLst>
                <a:ext uri="{FF2B5EF4-FFF2-40B4-BE49-F238E27FC236}">
                  <a16:creationId xmlns:a16="http://schemas.microsoft.com/office/drawing/2014/main" id="{0DD0D82B-4C76-43F2-A9A8-DBA8B5DEBDBB}"/>
                </a:ext>
              </a:extLst>
            </p:cNvPr>
            <p:cNvSpPr/>
            <p:nvPr/>
          </p:nvSpPr>
          <p:spPr>
            <a:xfrm>
              <a:off x="6489632" y="3461857"/>
              <a:ext cx="5180226" cy="498207"/>
            </a:xfrm>
            <a:prstGeom prst="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2400" b="1" i="1" dirty="0">
                  <a:solidFill>
                    <a:srgbClr val="003768"/>
                  </a:solidFill>
                  <a:latin typeface="Segoe UI Semibold" panose="020B0702040204020203" pitchFamily="34" charset="0"/>
                  <a:cs typeface="Segoe UI Semibold" panose="020B0702040204020203" pitchFamily="34" charset="0"/>
                </a:rPr>
                <a:t>After</a:t>
              </a:r>
            </a:p>
          </p:txBody>
        </p:sp>
      </p:grpSp>
    </p:spTree>
    <p:extLst>
      <p:ext uri="{BB962C8B-B14F-4D97-AF65-F5344CB8AC3E}">
        <p14:creationId xmlns:p14="http://schemas.microsoft.com/office/powerpoint/2010/main" val="363017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5858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F3D86C0-3236-4465-92C6-113374E6F38D}"/>
              </a:ext>
            </a:extLst>
          </p:cNvPr>
          <p:cNvSpPr>
            <a:spLocks noGrp="1"/>
          </p:cNvSpPr>
          <p:nvPr>
            <p:ph type="title"/>
          </p:nvPr>
        </p:nvSpPr>
        <p:spPr>
          <a:xfrm>
            <a:off x="640080" y="2074363"/>
            <a:ext cx="2752354" cy="2709275"/>
          </a:xfrm>
          <a:prstGeom prst="ellipse">
            <a:avLst/>
          </a:prstGeom>
          <a:solidFill>
            <a:srgbClr val="003768"/>
          </a:solidFill>
          <a:ln w="174625" cmpd="thinThick">
            <a:solidFill>
              <a:srgbClr val="DD4F05"/>
            </a:solidFill>
          </a:ln>
        </p:spPr>
        <p:txBody>
          <a:bodyPr vert="horz" lIns="91440" tIns="45720" rIns="91440" bIns="45720" rtlCol="0" anchor="ctr">
            <a:normAutofit/>
          </a:bodyPr>
          <a:lstStyle/>
          <a:p>
            <a:pPr algn="ctr"/>
            <a:r>
              <a:rPr lang="en-US" sz="2400" b="1" kern="1200" dirty="0">
                <a:solidFill>
                  <a:srgbClr val="FFFFFF"/>
                </a:solidFill>
                <a:latin typeface="Segoe UI" panose="020B0502040204020203" pitchFamily="34" charset="0"/>
                <a:cs typeface="Segoe UI" panose="020B0502040204020203" pitchFamily="34" charset="0"/>
              </a:rPr>
              <a:t>Macro Trends</a:t>
            </a:r>
            <a:br>
              <a:rPr lang="en-US" sz="2400" b="1" kern="1200" dirty="0">
                <a:solidFill>
                  <a:srgbClr val="FFFFFF"/>
                </a:solidFill>
                <a:latin typeface="Segoe UI" panose="020B0502040204020203" pitchFamily="34" charset="0"/>
                <a:cs typeface="Segoe UI" panose="020B0502040204020203" pitchFamily="34" charset="0"/>
              </a:rPr>
            </a:br>
            <a:br>
              <a:rPr lang="en-US" sz="2400" b="1" kern="1200" dirty="0">
                <a:solidFill>
                  <a:srgbClr val="FFFFFF"/>
                </a:solidFill>
                <a:latin typeface="Segoe UI" panose="020B0502040204020203" pitchFamily="34" charset="0"/>
                <a:cs typeface="Segoe UI" panose="020B0502040204020203" pitchFamily="34" charset="0"/>
              </a:rPr>
            </a:br>
            <a:r>
              <a:rPr lang="en-US" sz="2400" b="1" kern="1200" dirty="0">
                <a:solidFill>
                  <a:srgbClr val="FFFFFF"/>
                </a:solidFill>
                <a:latin typeface="Segoe UI" panose="020B0502040204020203" pitchFamily="34" charset="0"/>
                <a:cs typeface="Segoe UI" panose="020B0502040204020203" pitchFamily="34" charset="0"/>
              </a:rPr>
              <a:t>eCommerce</a:t>
            </a:r>
          </a:p>
        </p:txBody>
      </p:sp>
      <p:grpSp>
        <p:nvGrpSpPr>
          <p:cNvPr id="22" name="Group 21">
            <a:extLst>
              <a:ext uri="{FF2B5EF4-FFF2-40B4-BE49-F238E27FC236}">
                <a16:creationId xmlns:a16="http://schemas.microsoft.com/office/drawing/2014/main" id="{48E252EA-CCC9-4580-BB76-FD22739F4C65}"/>
              </a:ext>
            </a:extLst>
          </p:cNvPr>
          <p:cNvGrpSpPr/>
          <p:nvPr/>
        </p:nvGrpSpPr>
        <p:grpSpPr>
          <a:xfrm>
            <a:off x="2245116" y="334501"/>
            <a:ext cx="9564445" cy="6188998"/>
            <a:chOff x="2245116" y="334501"/>
            <a:chExt cx="9564445" cy="6188998"/>
          </a:xfrm>
        </p:grpSpPr>
        <p:sp>
          <p:nvSpPr>
            <p:cNvPr id="8" name="Content Placeholder 4">
              <a:extLst>
                <a:ext uri="{FF2B5EF4-FFF2-40B4-BE49-F238E27FC236}">
                  <a16:creationId xmlns:a16="http://schemas.microsoft.com/office/drawing/2014/main" id="{523B9CE0-71E5-4713-B5E8-20AAAF25D2DE}"/>
                </a:ext>
              </a:extLst>
            </p:cNvPr>
            <p:cNvSpPr txBox="1">
              <a:spLocks/>
            </p:cNvSpPr>
            <p:nvPr/>
          </p:nvSpPr>
          <p:spPr>
            <a:xfrm>
              <a:off x="2245116" y="334501"/>
              <a:ext cx="9564445" cy="107113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200000"/>
                </a:lnSpc>
                <a:buNone/>
                <a:defRPr/>
              </a:pPr>
              <a:r>
                <a:rPr lang="en-US" sz="2900" dirty="0">
                  <a:solidFill>
                    <a:srgbClr val="585858"/>
                  </a:solidFill>
                  <a:latin typeface="Segoe UI" panose="020B0502040204020203" pitchFamily="34" charset="0"/>
                  <a:cs typeface="Segoe UI" panose="020B0502040204020203" pitchFamily="34" charset="0"/>
                </a:rPr>
                <a:t>eCommerce sales up over 2019 by 44% through Q2 2020</a:t>
              </a:r>
            </a:p>
          </p:txBody>
        </p:sp>
        <p:sp>
          <p:nvSpPr>
            <p:cNvPr id="20" name="TextBox 19">
              <a:extLst>
                <a:ext uri="{FF2B5EF4-FFF2-40B4-BE49-F238E27FC236}">
                  <a16:creationId xmlns:a16="http://schemas.microsoft.com/office/drawing/2014/main" id="{81FE8638-C6A6-447C-AB97-974E58128E5B}"/>
                </a:ext>
              </a:extLst>
            </p:cNvPr>
            <p:cNvSpPr txBox="1"/>
            <p:nvPr/>
          </p:nvSpPr>
          <p:spPr>
            <a:xfrm>
              <a:off x="4330559" y="1524444"/>
              <a:ext cx="6923315" cy="4999055"/>
            </a:xfrm>
            <a:prstGeom prst="rect">
              <a:avLst/>
            </a:prstGeom>
            <a:solidFill>
              <a:schemeClr val="bg1">
                <a:lumMod val="95000"/>
              </a:schemeClr>
            </a:solidFill>
            <a:effectLst>
              <a:softEdge rad="31750"/>
            </a:effectLst>
          </p:spPr>
          <p:txBody>
            <a:bodyPr wrap="square" rtlCol="0">
              <a:spAutoFit/>
            </a:bodyPr>
            <a:lstStyle/>
            <a:p>
              <a:endParaRPr lang="en-US" dirty="0"/>
            </a:p>
          </p:txBody>
        </p:sp>
      </p:grpSp>
      <p:sp>
        <p:nvSpPr>
          <p:cNvPr id="4" name="Flowchart: Connector 3">
            <a:extLst>
              <a:ext uri="{FF2B5EF4-FFF2-40B4-BE49-F238E27FC236}">
                <a16:creationId xmlns:a16="http://schemas.microsoft.com/office/drawing/2014/main" id="{527B374E-2A55-4F7D-B191-0AEEBD3D964A}"/>
              </a:ext>
            </a:extLst>
          </p:cNvPr>
          <p:cNvSpPr/>
          <p:nvPr/>
        </p:nvSpPr>
        <p:spPr>
          <a:xfrm>
            <a:off x="5311637" y="3281102"/>
            <a:ext cx="1914129" cy="1909111"/>
          </a:xfrm>
          <a:prstGeom prst="flowChartConnector">
            <a:avLst/>
          </a:prstGeom>
          <a:effectLst>
            <a:outerShdw blurRad="50800" dist="38100" dir="5400000" algn="t"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lowchart: Connector 13">
            <a:extLst>
              <a:ext uri="{FF2B5EF4-FFF2-40B4-BE49-F238E27FC236}">
                <a16:creationId xmlns:a16="http://schemas.microsoft.com/office/drawing/2014/main" id="{6B72F570-5890-41B4-810D-1593502575B8}"/>
              </a:ext>
            </a:extLst>
          </p:cNvPr>
          <p:cNvSpPr/>
          <p:nvPr/>
        </p:nvSpPr>
        <p:spPr>
          <a:xfrm>
            <a:off x="8076793" y="3144737"/>
            <a:ext cx="2187575" cy="2181842"/>
          </a:xfrm>
          <a:prstGeom prst="flowChartConnector">
            <a:avLst/>
          </a:prstGeom>
          <a:effectLst>
            <a:outerShdw blurRad="50800" dist="38100" dir="5400000" algn="t"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 name="Straight Arrow Connector 6">
            <a:extLst>
              <a:ext uri="{FF2B5EF4-FFF2-40B4-BE49-F238E27FC236}">
                <a16:creationId xmlns:a16="http://schemas.microsoft.com/office/drawing/2014/main" id="{48263A4F-58F9-4C9F-84EE-9FE784E6C84C}"/>
              </a:ext>
            </a:extLst>
          </p:cNvPr>
          <p:cNvCxnSpPr/>
          <p:nvPr/>
        </p:nvCxnSpPr>
        <p:spPr>
          <a:xfrm>
            <a:off x="6268701" y="4235658"/>
            <a:ext cx="2748605" cy="0"/>
          </a:xfrm>
          <a:prstGeom prst="straightConnector1">
            <a:avLst/>
          </a:prstGeom>
          <a:ln w="571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grpSp>
        <p:nvGrpSpPr>
          <p:cNvPr id="16" name="Group 15">
            <a:extLst>
              <a:ext uri="{FF2B5EF4-FFF2-40B4-BE49-F238E27FC236}">
                <a16:creationId xmlns:a16="http://schemas.microsoft.com/office/drawing/2014/main" id="{F302A465-8BF4-4E78-8302-DF4B2BCCD3DE}"/>
              </a:ext>
            </a:extLst>
          </p:cNvPr>
          <p:cNvGrpSpPr/>
          <p:nvPr/>
        </p:nvGrpSpPr>
        <p:grpSpPr>
          <a:xfrm>
            <a:off x="5162868" y="2507560"/>
            <a:ext cx="5089455" cy="624225"/>
            <a:chOff x="5498940" y="2445384"/>
            <a:chExt cx="4254754" cy="523220"/>
          </a:xfrm>
        </p:grpSpPr>
        <p:sp>
          <p:nvSpPr>
            <p:cNvPr id="12" name="TextBox 11">
              <a:extLst>
                <a:ext uri="{FF2B5EF4-FFF2-40B4-BE49-F238E27FC236}">
                  <a16:creationId xmlns:a16="http://schemas.microsoft.com/office/drawing/2014/main" id="{50FE7610-AA5C-446D-AF75-40454E63E1B5}"/>
                </a:ext>
              </a:extLst>
            </p:cNvPr>
            <p:cNvSpPr txBox="1"/>
            <p:nvPr/>
          </p:nvSpPr>
          <p:spPr>
            <a:xfrm>
              <a:off x="5498940" y="2445384"/>
              <a:ext cx="1828800" cy="523220"/>
            </a:xfrm>
            <a:prstGeom prst="rect">
              <a:avLst/>
            </a:prstGeom>
            <a:noFill/>
          </p:spPr>
          <p:txBody>
            <a:bodyPr wrap="square" rtlCol="0">
              <a:spAutoFit/>
            </a:bodyPr>
            <a:lstStyle/>
            <a:p>
              <a:pPr algn="ctr"/>
              <a:r>
                <a:rPr lang="en-US" sz="2800" dirty="0">
                  <a:latin typeface="Segoe UI Semibold" panose="020B0702040204020203" pitchFamily="34" charset="0"/>
                  <a:cs typeface="Segoe UI Semibold" panose="020B0702040204020203" pitchFamily="34" charset="0"/>
                </a:rPr>
                <a:t>2019</a:t>
              </a:r>
            </a:p>
          </p:txBody>
        </p:sp>
        <p:sp>
          <p:nvSpPr>
            <p:cNvPr id="13" name="TextBox 12">
              <a:extLst>
                <a:ext uri="{FF2B5EF4-FFF2-40B4-BE49-F238E27FC236}">
                  <a16:creationId xmlns:a16="http://schemas.microsoft.com/office/drawing/2014/main" id="{D69FC7CA-1721-472B-90DF-9F5D0A06EB69}"/>
                </a:ext>
              </a:extLst>
            </p:cNvPr>
            <p:cNvSpPr txBox="1"/>
            <p:nvPr/>
          </p:nvSpPr>
          <p:spPr>
            <a:xfrm>
              <a:off x="7924894" y="2445384"/>
              <a:ext cx="1828800" cy="523220"/>
            </a:xfrm>
            <a:prstGeom prst="rect">
              <a:avLst/>
            </a:prstGeom>
            <a:noFill/>
          </p:spPr>
          <p:txBody>
            <a:bodyPr wrap="square" rtlCol="0">
              <a:spAutoFit/>
            </a:bodyPr>
            <a:lstStyle/>
            <a:p>
              <a:pPr algn="ctr"/>
              <a:r>
                <a:rPr lang="en-US" sz="2800" dirty="0">
                  <a:latin typeface="Segoe UI Semibold" panose="020B0702040204020203" pitchFamily="34" charset="0"/>
                  <a:cs typeface="Segoe UI Semibold" panose="020B0702040204020203" pitchFamily="34" charset="0"/>
                </a:rPr>
                <a:t>2020</a:t>
              </a:r>
            </a:p>
          </p:txBody>
        </p:sp>
      </p:grpSp>
      <p:sp>
        <p:nvSpPr>
          <p:cNvPr id="15" name="TextBox 14">
            <a:extLst>
              <a:ext uri="{FF2B5EF4-FFF2-40B4-BE49-F238E27FC236}">
                <a16:creationId xmlns:a16="http://schemas.microsoft.com/office/drawing/2014/main" id="{B23A181F-09EC-4D91-B543-24B089E74E11}"/>
              </a:ext>
            </a:extLst>
          </p:cNvPr>
          <p:cNvSpPr txBox="1"/>
          <p:nvPr/>
        </p:nvSpPr>
        <p:spPr>
          <a:xfrm>
            <a:off x="7157292" y="4628699"/>
            <a:ext cx="1269848" cy="550787"/>
          </a:xfrm>
          <a:prstGeom prst="rect">
            <a:avLst/>
          </a:prstGeom>
          <a:noFill/>
        </p:spPr>
        <p:txBody>
          <a:bodyPr wrap="square" rtlCol="0">
            <a:spAutoFit/>
          </a:bodyPr>
          <a:lstStyle/>
          <a:p>
            <a:r>
              <a:rPr lang="en-US" sz="2400" dirty="0">
                <a:solidFill>
                  <a:srgbClr val="0093D0"/>
                </a:solidFill>
                <a:latin typeface="Segoe UI Semibold" panose="020B0702040204020203" pitchFamily="34" charset="0"/>
                <a:cs typeface="Segoe UI Semibold" panose="020B0702040204020203" pitchFamily="34" charset="0"/>
              </a:rPr>
              <a:t>44.4%</a:t>
            </a:r>
          </a:p>
        </p:txBody>
      </p:sp>
      <p:sp>
        <p:nvSpPr>
          <p:cNvPr id="17" name="TextBox 16">
            <a:extLst>
              <a:ext uri="{FF2B5EF4-FFF2-40B4-BE49-F238E27FC236}">
                <a16:creationId xmlns:a16="http://schemas.microsoft.com/office/drawing/2014/main" id="{27FE7813-2276-4DCC-BCB3-B18C27B4BAFE}"/>
              </a:ext>
            </a:extLst>
          </p:cNvPr>
          <p:cNvSpPr txBox="1"/>
          <p:nvPr/>
        </p:nvSpPr>
        <p:spPr>
          <a:xfrm>
            <a:off x="5234955" y="1703874"/>
            <a:ext cx="4952732" cy="697663"/>
          </a:xfrm>
          <a:prstGeom prst="rect">
            <a:avLst/>
          </a:prstGeom>
          <a:noFill/>
        </p:spPr>
        <p:txBody>
          <a:bodyPr wrap="square" rtlCol="0">
            <a:spAutoFit/>
          </a:bodyPr>
          <a:lstStyle/>
          <a:p>
            <a:pPr algn="ctr"/>
            <a:r>
              <a:rPr lang="en-US" sz="3200" dirty="0">
                <a:solidFill>
                  <a:schemeClr val="accent4"/>
                </a:solidFill>
                <a:latin typeface="Segoe UI Semibold" panose="020B0702040204020203" pitchFamily="34" charset="0"/>
                <a:cs typeface="Segoe UI Semibold" panose="020B0702040204020203" pitchFamily="34" charset="0"/>
              </a:rPr>
              <a:t>Ecommerce Sales</a:t>
            </a:r>
          </a:p>
        </p:txBody>
      </p:sp>
      <p:sp>
        <p:nvSpPr>
          <p:cNvPr id="18" name="TextBox 17">
            <a:extLst>
              <a:ext uri="{FF2B5EF4-FFF2-40B4-BE49-F238E27FC236}">
                <a16:creationId xmlns:a16="http://schemas.microsoft.com/office/drawing/2014/main" id="{0BD7136E-4AA1-4ADE-BBA8-ED2EB99AECF7}"/>
              </a:ext>
            </a:extLst>
          </p:cNvPr>
          <p:cNvSpPr txBox="1"/>
          <p:nvPr/>
        </p:nvSpPr>
        <p:spPr>
          <a:xfrm>
            <a:off x="8076793" y="5392207"/>
            <a:ext cx="2187575" cy="697663"/>
          </a:xfrm>
          <a:prstGeom prst="rect">
            <a:avLst/>
          </a:prstGeom>
          <a:noFill/>
        </p:spPr>
        <p:txBody>
          <a:bodyPr wrap="square" rtlCol="0">
            <a:spAutoFit/>
          </a:bodyPr>
          <a:lstStyle/>
          <a:p>
            <a:pPr algn="ctr"/>
            <a:r>
              <a:rPr lang="en-US" sz="3200" dirty="0">
                <a:solidFill>
                  <a:schemeClr val="accent2"/>
                </a:solidFill>
                <a:latin typeface="Segoe UI Semibold" panose="020B0702040204020203" pitchFamily="34" charset="0"/>
                <a:cs typeface="Segoe UI Semibold" panose="020B0702040204020203" pitchFamily="34" charset="0"/>
              </a:rPr>
              <a:t>$200.72</a:t>
            </a:r>
          </a:p>
        </p:txBody>
      </p:sp>
      <p:sp>
        <p:nvSpPr>
          <p:cNvPr id="19" name="TextBox 18">
            <a:extLst>
              <a:ext uri="{FF2B5EF4-FFF2-40B4-BE49-F238E27FC236}">
                <a16:creationId xmlns:a16="http://schemas.microsoft.com/office/drawing/2014/main" id="{93BDF2D7-6DBC-45F5-828E-557F7F9BA074}"/>
              </a:ext>
            </a:extLst>
          </p:cNvPr>
          <p:cNvSpPr txBox="1"/>
          <p:nvPr/>
        </p:nvSpPr>
        <p:spPr>
          <a:xfrm>
            <a:off x="5191853" y="5373667"/>
            <a:ext cx="2187575" cy="697663"/>
          </a:xfrm>
          <a:prstGeom prst="rect">
            <a:avLst/>
          </a:prstGeom>
          <a:noFill/>
        </p:spPr>
        <p:txBody>
          <a:bodyPr wrap="square" rtlCol="0">
            <a:spAutoFit/>
          </a:bodyPr>
          <a:lstStyle/>
          <a:p>
            <a:pPr algn="ctr"/>
            <a:r>
              <a:rPr lang="en-US" sz="3200" dirty="0">
                <a:solidFill>
                  <a:schemeClr val="accent2"/>
                </a:solidFill>
                <a:latin typeface="Segoe UI Semibold" panose="020B0702040204020203" pitchFamily="34" charset="0"/>
                <a:cs typeface="Segoe UI Semibold" panose="020B0702040204020203" pitchFamily="34" charset="0"/>
              </a:rPr>
              <a:t>$138.96</a:t>
            </a:r>
          </a:p>
        </p:txBody>
      </p:sp>
    </p:spTree>
    <p:extLst>
      <p:ext uri="{BB962C8B-B14F-4D97-AF65-F5344CB8AC3E}">
        <p14:creationId xmlns:p14="http://schemas.microsoft.com/office/powerpoint/2010/main" val="10096581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5858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F3D86C0-3236-4465-92C6-113374E6F38D}"/>
              </a:ext>
            </a:extLst>
          </p:cNvPr>
          <p:cNvSpPr>
            <a:spLocks noGrp="1"/>
          </p:cNvSpPr>
          <p:nvPr>
            <p:ph type="title"/>
          </p:nvPr>
        </p:nvSpPr>
        <p:spPr>
          <a:xfrm>
            <a:off x="640080" y="2074363"/>
            <a:ext cx="2752354" cy="2709275"/>
          </a:xfrm>
          <a:prstGeom prst="ellipse">
            <a:avLst/>
          </a:prstGeom>
          <a:solidFill>
            <a:srgbClr val="003768"/>
          </a:solidFill>
          <a:ln w="174625" cmpd="thinThick">
            <a:solidFill>
              <a:srgbClr val="DD4F05"/>
            </a:solidFill>
          </a:ln>
        </p:spPr>
        <p:txBody>
          <a:bodyPr vert="horz" lIns="91440" tIns="45720" rIns="91440" bIns="45720" rtlCol="0" anchor="ctr">
            <a:normAutofit/>
          </a:bodyPr>
          <a:lstStyle/>
          <a:p>
            <a:pPr algn="ctr"/>
            <a:r>
              <a:rPr lang="en-US" sz="2400" b="1" kern="1200" dirty="0">
                <a:solidFill>
                  <a:srgbClr val="FFFFFF"/>
                </a:solidFill>
                <a:latin typeface="Segoe UI" panose="020B0502040204020203" pitchFamily="34" charset="0"/>
                <a:cs typeface="Segoe UI" panose="020B0502040204020203" pitchFamily="34" charset="0"/>
              </a:rPr>
              <a:t>Macro Trends</a:t>
            </a:r>
            <a:br>
              <a:rPr lang="en-US" sz="2400" b="1" kern="1200" dirty="0">
                <a:solidFill>
                  <a:srgbClr val="FFFFFF"/>
                </a:solidFill>
                <a:latin typeface="Segoe UI" panose="020B0502040204020203" pitchFamily="34" charset="0"/>
                <a:cs typeface="Segoe UI" panose="020B0502040204020203" pitchFamily="34" charset="0"/>
              </a:rPr>
            </a:br>
            <a:br>
              <a:rPr lang="en-US" sz="2400" b="1" kern="1200" dirty="0">
                <a:solidFill>
                  <a:srgbClr val="FFFFFF"/>
                </a:solidFill>
                <a:latin typeface="Segoe UI" panose="020B0502040204020203" pitchFamily="34" charset="0"/>
                <a:cs typeface="Segoe UI" panose="020B0502040204020203" pitchFamily="34" charset="0"/>
              </a:rPr>
            </a:br>
            <a:r>
              <a:rPr lang="en-US" sz="2400" b="1" kern="1200" dirty="0">
                <a:solidFill>
                  <a:srgbClr val="FFFFFF"/>
                </a:solidFill>
                <a:latin typeface="Segoe UI" panose="020B0502040204020203" pitchFamily="34" charset="0"/>
                <a:cs typeface="Segoe UI" panose="020B0502040204020203" pitchFamily="34" charset="0"/>
              </a:rPr>
              <a:t>Real Estate</a:t>
            </a:r>
          </a:p>
        </p:txBody>
      </p:sp>
      <p:sp>
        <p:nvSpPr>
          <p:cNvPr id="4" name="TextBox 3">
            <a:extLst>
              <a:ext uri="{FF2B5EF4-FFF2-40B4-BE49-F238E27FC236}">
                <a16:creationId xmlns:a16="http://schemas.microsoft.com/office/drawing/2014/main" id="{7985EE27-7BB7-4725-9CED-6512044E2526}"/>
              </a:ext>
            </a:extLst>
          </p:cNvPr>
          <p:cNvSpPr txBox="1"/>
          <p:nvPr/>
        </p:nvSpPr>
        <p:spPr>
          <a:xfrm>
            <a:off x="3575599" y="4325636"/>
            <a:ext cx="7976321" cy="2585323"/>
          </a:xfrm>
          <a:prstGeom prst="rect">
            <a:avLst/>
          </a:prstGeom>
          <a:noFill/>
        </p:spPr>
        <p:txBody>
          <a:bodyPr wrap="square" rtlCol="0">
            <a:spAutoFit/>
          </a:bodyPr>
          <a:lstStyle/>
          <a:p>
            <a:pPr marL="285750" indent="-285750">
              <a:lnSpc>
                <a:spcPct val="200000"/>
              </a:lnSpc>
              <a:buFont typeface="Arial" panose="020B0604020202020204" pitchFamily="34" charset="0"/>
              <a:buChar char="•"/>
              <a:defRPr/>
            </a:pPr>
            <a:r>
              <a:rPr lang="en-US" sz="2400" dirty="0">
                <a:solidFill>
                  <a:srgbClr val="585858"/>
                </a:solidFill>
                <a:latin typeface="Segoe UI" panose="020B0502040204020203" pitchFamily="34" charset="0"/>
                <a:cs typeface="Segoe UI" panose="020B0502040204020203" pitchFamily="34" charset="0"/>
              </a:rPr>
              <a:t>Vacancies are low averaging 5.5% across the US</a:t>
            </a:r>
          </a:p>
          <a:p>
            <a:pPr marL="285750" indent="-285750">
              <a:lnSpc>
                <a:spcPct val="200000"/>
              </a:lnSpc>
              <a:buFont typeface="Arial" panose="020B0604020202020204" pitchFamily="34" charset="0"/>
              <a:buChar char="•"/>
              <a:defRPr/>
            </a:pPr>
            <a:r>
              <a:rPr lang="en-US" sz="2400" dirty="0">
                <a:solidFill>
                  <a:srgbClr val="585858"/>
                </a:solidFill>
                <a:latin typeface="Segoe UI" panose="020B0502040204020203" pitchFamily="34" charset="0"/>
                <a:cs typeface="Segoe UI" panose="020B0502040204020203" pitchFamily="34" charset="0"/>
              </a:rPr>
              <a:t>Length of terms are extending</a:t>
            </a:r>
          </a:p>
          <a:p>
            <a:pPr marL="285750" indent="-285750">
              <a:lnSpc>
                <a:spcPct val="200000"/>
              </a:lnSpc>
              <a:buFont typeface="Arial" panose="020B0604020202020204" pitchFamily="34" charset="0"/>
              <a:buChar char="•"/>
              <a:defRPr/>
            </a:pPr>
            <a:r>
              <a:rPr lang="en-US" sz="2400" dirty="0">
                <a:solidFill>
                  <a:srgbClr val="585858"/>
                </a:solidFill>
                <a:latin typeface="Segoe UI" panose="020B0502040204020203" pitchFamily="34" charset="0"/>
                <a:cs typeface="Segoe UI" panose="020B0502040204020203" pitchFamily="34" charset="0"/>
              </a:rPr>
              <a:t>Cost per square foot on the rise </a:t>
            </a:r>
          </a:p>
          <a:p>
            <a:endParaRPr lang="en-US" dirty="0"/>
          </a:p>
        </p:txBody>
      </p:sp>
      <p:grpSp>
        <p:nvGrpSpPr>
          <p:cNvPr id="10" name="Group 9">
            <a:extLst>
              <a:ext uri="{FF2B5EF4-FFF2-40B4-BE49-F238E27FC236}">
                <a16:creationId xmlns:a16="http://schemas.microsoft.com/office/drawing/2014/main" id="{1DF0B83C-EF56-4657-9374-81AE56B8CDFB}"/>
              </a:ext>
            </a:extLst>
          </p:cNvPr>
          <p:cNvGrpSpPr/>
          <p:nvPr/>
        </p:nvGrpSpPr>
        <p:grpSpPr>
          <a:xfrm>
            <a:off x="2498121" y="314407"/>
            <a:ext cx="9209314" cy="3852352"/>
            <a:chOff x="2498121" y="314407"/>
            <a:chExt cx="9209314" cy="3852352"/>
          </a:xfrm>
        </p:grpSpPr>
        <p:sp>
          <p:nvSpPr>
            <p:cNvPr id="8" name="Content Placeholder 4">
              <a:extLst>
                <a:ext uri="{FF2B5EF4-FFF2-40B4-BE49-F238E27FC236}">
                  <a16:creationId xmlns:a16="http://schemas.microsoft.com/office/drawing/2014/main" id="{523B9CE0-71E5-4713-B5E8-20AAAF25D2DE}"/>
                </a:ext>
              </a:extLst>
            </p:cNvPr>
            <p:cNvSpPr txBox="1">
              <a:spLocks/>
            </p:cNvSpPr>
            <p:nvPr/>
          </p:nvSpPr>
          <p:spPr>
            <a:xfrm>
              <a:off x="2498121" y="314407"/>
              <a:ext cx="9209314" cy="1445549"/>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200000"/>
                </a:lnSpc>
                <a:buNone/>
                <a:defRPr/>
              </a:pPr>
              <a:r>
                <a:rPr lang="en-US" sz="2600" b="1" dirty="0">
                  <a:solidFill>
                    <a:srgbClr val="585858"/>
                  </a:solidFill>
                  <a:latin typeface="Segoe UI" panose="020B0502040204020203" pitchFamily="34" charset="0"/>
                  <a:cs typeface="Segoe UI" panose="020B0502040204020203" pitchFamily="34" charset="0"/>
                </a:rPr>
                <a:t>400-500MM SQF of New Demand for Industrial Real Estate</a:t>
              </a:r>
              <a:endParaRPr lang="en-US" sz="3000" b="1" dirty="0">
                <a:solidFill>
                  <a:srgbClr val="585858"/>
                </a:solidFill>
                <a:latin typeface="Segoe UI" panose="020B0502040204020203" pitchFamily="34" charset="0"/>
                <a:cs typeface="Segoe UI" panose="020B0502040204020203" pitchFamily="34" charset="0"/>
              </a:endParaRPr>
            </a:p>
            <a:p>
              <a:pPr marL="914400" lvl="2" indent="0">
                <a:lnSpc>
                  <a:spcPct val="200000"/>
                </a:lnSpc>
                <a:buNone/>
                <a:defRPr/>
              </a:pPr>
              <a:endParaRPr lang="en-US" sz="1700" dirty="0">
                <a:solidFill>
                  <a:srgbClr val="585858"/>
                </a:solidFill>
                <a:latin typeface="Segoe UI" panose="020B0502040204020203" pitchFamily="34" charset="0"/>
                <a:cs typeface="Segoe UI" panose="020B0502040204020203" pitchFamily="34" charset="0"/>
              </a:endParaRPr>
            </a:p>
            <a:p>
              <a:pPr lvl="2">
                <a:lnSpc>
                  <a:spcPct val="200000"/>
                </a:lnSpc>
                <a:defRPr/>
              </a:pPr>
              <a:endParaRPr lang="en-US" sz="1700" dirty="0">
                <a:solidFill>
                  <a:srgbClr val="585858"/>
                </a:solidFill>
                <a:latin typeface="Segoe UI" panose="020B0502040204020203" pitchFamily="34" charset="0"/>
                <a:cs typeface="Segoe UI" panose="020B0502040204020203" pitchFamily="34" charset="0"/>
              </a:endParaRPr>
            </a:p>
            <a:p>
              <a:pPr lvl="2">
                <a:lnSpc>
                  <a:spcPct val="200000"/>
                </a:lnSpc>
                <a:defRPr/>
              </a:pPr>
              <a:endParaRPr lang="en-US" sz="1700" dirty="0">
                <a:solidFill>
                  <a:srgbClr val="585858"/>
                </a:solidFill>
                <a:latin typeface="Segoe UI" panose="020B0502040204020203" pitchFamily="34" charset="0"/>
                <a:cs typeface="Segoe UI" panose="020B0502040204020203" pitchFamily="34" charset="0"/>
              </a:endParaRPr>
            </a:p>
            <a:p>
              <a:pPr lvl="2">
                <a:lnSpc>
                  <a:spcPct val="200000"/>
                </a:lnSpc>
                <a:defRPr/>
              </a:pPr>
              <a:endParaRPr lang="en-US" sz="1700" dirty="0">
                <a:solidFill>
                  <a:srgbClr val="585858"/>
                </a:solidFill>
                <a:latin typeface="Segoe UI" panose="020B0502040204020203" pitchFamily="34" charset="0"/>
                <a:cs typeface="Segoe UI" panose="020B0502040204020203" pitchFamily="34" charset="0"/>
              </a:endParaRPr>
            </a:p>
            <a:p>
              <a:pPr lvl="2">
                <a:lnSpc>
                  <a:spcPct val="200000"/>
                </a:lnSpc>
                <a:defRPr/>
              </a:pPr>
              <a:endParaRPr lang="en-US" sz="1700" dirty="0">
                <a:solidFill>
                  <a:srgbClr val="585858"/>
                </a:solidFill>
                <a:latin typeface="Segoe UI" panose="020B0502040204020203" pitchFamily="34" charset="0"/>
                <a:cs typeface="Segoe UI" panose="020B0502040204020203" pitchFamily="34" charset="0"/>
              </a:endParaRPr>
            </a:p>
            <a:p>
              <a:pPr lvl="2">
                <a:lnSpc>
                  <a:spcPct val="200000"/>
                </a:lnSpc>
                <a:defRPr/>
              </a:pPr>
              <a:endParaRPr lang="en-US" sz="1700" dirty="0">
                <a:solidFill>
                  <a:srgbClr val="585858"/>
                </a:solidFill>
                <a:latin typeface="Segoe UI" panose="020B0502040204020203" pitchFamily="34" charset="0"/>
                <a:cs typeface="Segoe UI" panose="020B0502040204020203" pitchFamily="34" charset="0"/>
              </a:endParaRPr>
            </a:p>
          </p:txBody>
        </p:sp>
        <p:grpSp>
          <p:nvGrpSpPr>
            <p:cNvPr id="3" name="Group 2">
              <a:extLst>
                <a:ext uri="{FF2B5EF4-FFF2-40B4-BE49-F238E27FC236}">
                  <a16:creationId xmlns:a16="http://schemas.microsoft.com/office/drawing/2014/main" id="{DE3E2D51-3FB9-4110-BC99-03AA94A05716}"/>
                </a:ext>
              </a:extLst>
            </p:cNvPr>
            <p:cNvGrpSpPr/>
            <p:nvPr/>
          </p:nvGrpSpPr>
          <p:grpSpPr>
            <a:xfrm>
              <a:off x="3705225" y="1309259"/>
              <a:ext cx="7812753" cy="2857500"/>
              <a:chOff x="3705225" y="1309259"/>
              <a:chExt cx="7812753" cy="2857500"/>
            </a:xfrm>
          </p:grpSpPr>
          <p:pic>
            <p:nvPicPr>
              <p:cNvPr id="5" name="Picture 4">
                <a:extLst>
                  <a:ext uri="{FF2B5EF4-FFF2-40B4-BE49-F238E27FC236}">
                    <a16:creationId xmlns:a16="http://schemas.microsoft.com/office/drawing/2014/main" id="{813904CD-6FE6-4F93-AEBF-0FA9EA0E9763}"/>
                  </a:ext>
                </a:extLst>
              </p:cNvPr>
              <p:cNvPicPr>
                <a:picLocks noChangeAspect="1"/>
              </p:cNvPicPr>
              <p:nvPr/>
            </p:nvPicPr>
            <p:blipFill>
              <a:blip r:embed="rId3"/>
              <a:stretch>
                <a:fillRect/>
              </a:stretch>
            </p:blipFill>
            <p:spPr>
              <a:xfrm>
                <a:off x="9117678" y="1309259"/>
                <a:ext cx="2400300" cy="2847975"/>
              </a:xfrm>
              <a:prstGeom prst="rect">
                <a:avLst/>
              </a:prstGeom>
            </p:spPr>
          </p:pic>
          <p:pic>
            <p:nvPicPr>
              <p:cNvPr id="6" name="Picture 5">
                <a:extLst>
                  <a:ext uri="{FF2B5EF4-FFF2-40B4-BE49-F238E27FC236}">
                    <a16:creationId xmlns:a16="http://schemas.microsoft.com/office/drawing/2014/main" id="{67DFB68F-B76E-4537-AB62-9320B4E915F8}"/>
                  </a:ext>
                </a:extLst>
              </p:cNvPr>
              <p:cNvPicPr>
                <a:picLocks noChangeAspect="1"/>
              </p:cNvPicPr>
              <p:nvPr/>
            </p:nvPicPr>
            <p:blipFill>
              <a:blip r:embed="rId4"/>
              <a:stretch>
                <a:fillRect/>
              </a:stretch>
            </p:blipFill>
            <p:spPr>
              <a:xfrm>
                <a:off x="6431381" y="1356884"/>
                <a:ext cx="2367377" cy="2809875"/>
              </a:xfrm>
              <a:prstGeom prst="rect">
                <a:avLst/>
              </a:prstGeom>
            </p:spPr>
          </p:pic>
          <p:pic>
            <p:nvPicPr>
              <p:cNvPr id="7" name="Picture 6">
                <a:extLst>
                  <a:ext uri="{FF2B5EF4-FFF2-40B4-BE49-F238E27FC236}">
                    <a16:creationId xmlns:a16="http://schemas.microsoft.com/office/drawing/2014/main" id="{EDF13686-3023-4BCF-97EA-6E9F33BDAF22}"/>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3705225" y="1309259"/>
                <a:ext cx="2390775" cy="2857500"/>
              </a:xfrm>
              <a:prstGeom prst="rect">
                <a:avLst/>
              </a:prstGeom>
            </p:spPr>
          </p:pic>
        </p:grpSp>
      </p:grpSp>
    </p:spTree>
    <p:extLst>
      <p:ext uri="{BB962C8B-B14F-4D97-AF65-F5344CB8AC3E}">
        <p14:creationId xmlns:p14="http://schemas.microsoft.com/office/powerpoint/2010/main" val="2062066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5858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F3D86C0-3236-4465-92C6-113374E6F38D}"/>
              </a:ext>
            </a:extLst>
          </p:cNvPr>
          <p:cNvSpPr>
            <a:spLocks noGrp="1"/>
          </p:cNvSpPr>
          <p:nvPr>
            <p:ph type="title"/>
          </p:nvPr>
        </p:nvSpPr>
        <p:spPr>
          <a:xfrm>
            <a:off x="640080" y="2074363"/>
            <a:ext cx="2752354" cy="2709275"/>
          </a:xfrm>
          <a:prstGeom prst="ellipse">
            <a:avLst/>
          </a:prstGeom>
          <a:solidFill>
            <a:srgbClr val="003768"/>
          </a:solidFill>
          <a:ln w="174625" cmpd="thinThick">
            <a:solidFill>
              <a:srgbClr val="DD4F05"/>
            </a:solidFill>
          </a:ln>
        </p:spPr>
        <p:txBody>
          <a:bodyPr vert="horz" lIns="91440" tIns="45720" rIns="91440" bIns="45720" rtlCol="0" anchor="ctr">
            <a:normAutofit/>
          </a:bodyPr>
          <a:lstStyle/>
          <a:p>
            <a:pPr algn="ctr"/>
            <a:r>
              <a:rPr lang="en-US" sz="2400" b="1" dirty="0">
                <a:solidFill>
                  <a:srgbClr val="FFFFFF"/>
                </a:solidFill>
                <a:latin typeface="Segoe UI" panose="020B0502040204020203" pitchFamily="34" charset="0"/>
                <a:cs typeface="Segoe UI" panose="020B0502040204020203" pitchFamily="34" charset="0"/>
              </a:rPr>
              <a:t>Macro Trends</a:t>
            </a:r>
            <a:br>
              <a:rPr lang="en-US" sz="2400" b="1" dirty="0">
                <a:solidFill>
                  <a:srgbClr val="FFFFFF"/>
                </a:solidFill>
                <a:latin typeface="Segoe UI" panose="020B0502040204020203" pitchFamily="34" charset="0"/>
                <a:cs typeface="Segoe UI" panose="020B0502040204020203" pitchFamily="34" charset="0"/>
              </a:rPr>
            </a:br>
            <a:br>
              <a:rPr lang="en-US" sz="2400" b="1" dirty="0">
                <a:solidFill>
                  <a:srgbClr val="FFFFFF"/>
                </a:solidFill>
                <a:latin typeface="Segoe UI" panose="020B0502040204020203" pitchFamily="34" charset="0"/>
                <a:cs typeface="Segoe UI" panose="020B0502040204020203" pitchFamily="34" charset="0"/>
              </a:rPr>
            </a:br>
            <a:r>
              <a:rPr lang="en-US" sz="2400" b="1" dirty="0">
                <a:solidFill>
                  <a:srgbClr val="FFFFFF"/>
                </a:solidFill>
                <a:latin typeface="Segoe UI" panose="020B0502040204020203" pitchFamily="34" charset="0"/>
                <a:cs typeface="Segoe UI" panose="020B0502040204020203" pitchFamily="34" charset="0"/>
              </a:rPr>
              <a:t>Labor</a:t>
            </a:r>
            <a:endParaRPr lang="en-US" sz="2400" b="1" kern="1200" dirty="0">
              <a:solidFill>
                <a:srgbClr val="FFFFFF"/>
              </a:solidFill>
              <a:latin typeface="Segoe UI" panose="020B0502040204020203" pitchFamily="34" charset="0"/>
              <a:cs typeface="Segoe UI" panose="020B0502040204020203" pitchFamily="34" charset="0"/>
            </a:endParaRPr>
          </a:p>
        </p:txBody>
      </p:sp>
      <p:sp>
        <p:nvSpPr>
          <p:cNvPr id="8" name="Content Placeholder 4">
            <a:extLst>
              <a:ext uri="{FF2B5EF4-FFF2-40B4-BE49-F238E27FC236}">
                <a16:creationId xmlns:a16="http://schemas.microsoft.com/office/drawing/2014/main" id="{523B9CE0-71E5-4713-B5E8-20AAAF25D2DE}"/>
              </a:ext>
            </a:extLst>
          </p:cNvPr>
          <p:cNvSpPr txBox="1">
            <a:spLocks/>
          </p:cNvSpPr>
          <p:nvPr/>
        </p:nvSpPr>
        <p:spPr>
          <a:xfrm>
            <a:off x="4248777" y="404456"/>
            <a:ext cx="7032164" cy="2101084"/>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200000"/>
              </a:lnSpc>
              <a:spcBef>
                <a:spcPts val="1000"/>
              </a:spcBef>
              <a:spcAft>
                <a:spcPts val="0"/>
              </a:spcAft>
              <a:buClrTx/>
              <a:buSzTx/>
              <a:buNone/>
              <a:tabLst/>
              <a:defRPr/>
            </a:pPr>
            <a:r>
              <a:rPr lang="en-US" sz="5100" dirty="0">
                <a:solidFill>
                  <a:srgbClr val="585858"/>
                </a:solidFill>
                <a:latin typeface="Segoe UI Semibold" panose="020B0702040204020203" pitchFamily="34" charset="0"/>
                <a:cs typeface="Segoe UI Semibold" panose="020B0702040204020203" pitchFamily="34" charset="0"/>
              </a:rPr>
              <a:t>All Roads Lead to LABOR…</a:t>
            </a:r>
          </a:p>
          <a:p>
            <a:pPr marL="0" marR="0" lvl="0" indent="0" algn="l" defTabSz="914400" rtl="0" eaLnBrk="1" fontAlgn="auto" latinLnBrk="0" hangingPunct="1">
              <a:lnSpc>
                <a:spcPct val="200000"/>
              </a:lnSpc>
              <a:spcBef>
                <a:spcPts val="1000"/>
              </a:spcBef>
              <a:spcAft>
                <a:spcPts val="0"/>
              </a:spcAft>
              <a:buClrTx/>
              <a:buSzTx/>
              <a:buNone/>
              <a:tabLst/>
              <a:defRPr/>
            </a:pPr>
            <a:r>
              <a:rPr lang="en-US" sz="3300" dirty="0">
                <a:solidFill>
                  <a:srgbClr val="585858"/>
                </a:solidFill>
                <a:latin typeface="Segoe UI" panose="020B0502040204020203" pitchFamily="34" charset="0"/>
                <a:cs typeface="Segoe UI" panose="020B0502040204020203" pitchFamily="34" charset="0"/>
              </a:rPr>
              <a:t>We are </a:t>
            </a:r>
            <a:r>
              <a:rPr lang="en-US" sz="3300" b="1" i="1" u="sng" dirty="0">
                <a:solidFill>
                  <a:srgbClr val="003768"/>
                </a:solidFill>
                <a:latin typeface="Segoe UI" panose="020B0502040204020203" pitchFamily="34" charset="0"/>
                <a:cs typeface="Segoe UI" panose="020B0502040204020203" pitchFamily="34" charset="0"/>
              </a:rPr>
              <a:t>focused</a:t>
            </a:r>
            <a:r>
              <a:rPr lang="en-US" sz="3300" dirty="0">
                <a:solidFill>
                  <a:srgbClr val="585858"/>
                </a:solidFill>
                <a:latin typeface="Segoe UI" panose="020B0502040204020203" pitchFamily="34" charset="0"/>
                <a:cs typeface="Segoe UI" panose="020B0502040204020203" pitchFamily="34" charset="0"/>
              </a:rPr>
              <a:t> on being the E</a:t>
            </a:r>
            <a:r>
              <a:rPr lang="en-US" sz="3300" i="1" dirty="0">
                <a:solidFill>
                  <a:srgbClr val="003768"/>
                </a:solidFill>
                <a:latin typeface="Segoe UI" panose="020B0502040204020203" pitchFamily="34" charset="0"/>
                <a:cs typeface="Segoe UI" panose="020B0502040204020203" pitchFamily="34" charset="0"/>
              </a:rPr>
              <a:t>mployer of Choice</a:t>
            </a:r>
            <a:endParaRPr kumimoji="0" lang="en-US" sz="3300" b="0" i="1" u="none" strike="noStrike" kern="1200" cap="none" spc="0" normalizeH="0" baseline="0" noProof="0" dirty="0">
              <a:ln>
                <a:noFill/>
              </a:ln>
              <a:solidFill>
                <a:srgbClr val="003768"/>
              </a:solidFill>
              <a:effectLst/>
              <a:uLnTx/>
              <a:uFillTx/>
              <a:latin typeface="Segoe UI" panose="020B0502040204020203" pitchFamily="34" charset="0"/>
              <a:cs typeface="Segoe UI" panose="020B0502040204020203" pitchFamily="34" charset="0"/>
            </a:endParaRPr>
          </a:p>
          <a:p>
            <a:pPr marL="457200" lvl="1" indent="0">
              <a:lnSpc>
                <a:spcPct val="200000"/>
              </a:lnSpc>
              <a:buNone/>
              <a:defRPr/>
            </a:pPr>
            <a:endParaRPr kumimoji="0" lang="en-US" sz="2600" b="0" i="0" u="none" strike="noStrike" kern="1200" cap="none" spc="0" normalizeH="0" baseline="0" noProof="0" dirty="0">
              <a:ln>
                <a:noFill/>
              </a:ln>
              <a:solidFill>
                <a:srgbClr val="585858"/>
              </a:solidFill>
              <a:effectLst/>
              <a:uLnTx/>
              <a:uFillTx/>
              <a:latin typeface="Segoe UI" panose="020B0502040204020203" pitchFamily="34" charset="0"/>
              <a:cs typeface="Segoe UI" panose="020B0502040204020203" pitchFamily="34" charset="0"/>
            </a:endParaRPr>
          </a:p>
        </p:txBody>
      </p:sp>
      <p:sp>
        <p:nvSpPr>
          <p:cNvPr id="3" name="TextBox 2">
            <a:extLst>
              <a:ext uri="{FF2B5EF4-FFF2-40B4-BE49-F238E27FC236}">
                <a16:creationId xmlns:a16="http://schemas.microsoft.com/office/drawing/2014/main" id="{DAF74A40-FBAA-48CC-B574-84B1FCC650CC}"/>
              </a:ext>
            </a:extLst>
          </p:cNvPr>
          <p:cNvSpPr txBox="1"/>
          <p:nvPr/>
        </p:nvSpPr>
        <p:spPr>
          <a:xfrm>
            <a:off x="5275386" y="2803490"/>
            <a:ext cx="6675966" cy="369332"/>
          </a:xfrm>
          <a:prstGeom prst="rect">
            <a:avLst/>
          </a:prstGeom>
          <a:noFill/>
        </p:spPr>
        <p:txBody>
          <a:bodyPr wrap="square" rtlCol="0">
            <a:spAutoFit/>
          </a:bodyPr>
          <a:lstStyle/>
          <a:p>
            <a:endParaRPr lang="en-US" dirty="0"/>
          </a:p>
        </p:txBody>
      </p:sp>
      <p:grpSp>
        <p:nvGrpSpPr>
          <p:cNvPr id="6" name="Group 5">
            <a:extLst>
              <a:ext uri="{FF2B5EF4-FFF2-40B4-BE49-F238E27FC236}">
                <a16:creationId xmlns:a16="http://schemas.microsoft.com/office/drawing/2014/main" id="{0CADAB1D-0B50-4C75-90AE-E7A546B0E1D9}"/>
              </a:ext>
            </a:extLst>
          </p:cNvPr>
          <p:cNvGrpSpPr/>
          <p:nvPr/>
        </p:nvGrpSpPr>
        <p:grpSpPr>
          <a:xfrm>
            <a:off x="4232694" y="2180887"/>
            <a:ext cx="7055467" cy="809002"/>
            <a:chOff x="4232694" y="2180887"/>
            <a:chExt cx="7055467" cy="809002"/>
          </a:xfrm>
        </p:grpSpPr>
        <p:pic>
          <p:nvPicPr>
            <p:cNvPr id="5" name="Graphic 4" descr="Money">
              <a:extLst>
                <a:ext uri="{FF2B5EF4-FFF2-40B4-BE49-F238E27FC236}">
                  <a16:creationId xmlns:a16="http://schemas.microsoft.com/office/drawing/2014/main" id="{36E1F75D-D4F2-4E6E-A044-CA69482320D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232694" y="2258369"/>
              <a:ext cx="731520" cy="731520"/>
            </a:xfrm>
            <a:prstGeom prst="rect">
              <a:avLst/>
            </a:prstGeom>
          </p:spPr>
        </p:pic>
        <p:sp>
          <p:nvSpPr>
            <p:cNvPr id="4" name="TextBox 3">
              <a:extLst>
                <a:ext uri="{FF2B5EF4-FFF2-40B4-BE49-F238E27FC236}">
                  <a16:creationId xmlns:a16="http://schemas.microsoft.com/office/drawing/2014/main" id="{2F8AE7EA-0572-4EC9-8EC0-4C8BEF3DE3BB}"/>
                </a:ext>
              </a:extLst>
            </p:cNvPr>
            <p:cNvSpPr txBox="1"/>
            <p:nvPr/>
          </p:nvSpPr>
          <p:spPr>
            <a:xfrm>
              <a:off x="4762919" y="2180887"/>
              <a:ext cx="6525242" cy="705514"/>
            </a:xfrm>
            <a:prstGeom prst="rect">
              <a:avLst/>
            </a:prstGeom>
            <a:noFill/>
          </p:spPr>
          <p:txBody>
            <a:bodyPr wrap="square" rtlCol="0">
              <a:spAutoFit/>
            </a:bodyPr>
            <a:lstStyle/>
            <a:p>
              <a:pPr lvl="1">
                <a:lnSpc>
                  <a:spcPct val="270000"/>
                </a:lnSpc>
                <a:defRPr/>
              </a:pPr>
              <a:r>
                <a:rPr lang="en-US" i="1" dirty="0">
                  <a:solidFill>
                    <a:srgbClr val="003768"/>
                  </a:solidFill>
                  <a:latin typeface="Segoe UI Semibold" panose="020B0702040204020203" pitchFamily="34" charset="0"/>
                  <a:cs typeface="Segoe UI Semibold" panose="020B0702040204020203" pitchFamily="34" charset="0"/>
                </a:rPr>
                <a:t>Higher wages </a:t>
              </a:r>
              <a:r>
                <a:rPr lang="en-US" dirty="0">
                  <a:solidFill>
                    <a:srgbClr val="585858"/>
                  </a:solidFill>
                  <a:latin typeface="Segoe UI" panose="020B0502040204020203" pitchFamily="34" charset="0"/>
                  <a:cs typeface="Segoe UI" panose="020B0502040204020203" pitchFamily="34" charset="0"/>
                </a:rPr>
                <a:t>(upwards of 30%+ increase in labor rates)</a:t>
              </a:r>
            </a:p>
          </p:txBody>
        </p:sp>
      </p:grpSp>
      <p:grpSp>
        <p:nvGrpSpPr>
          <p:cNvPr id="7" name="Group 6">
            <a:extLst>
              <a:ext uri="{FF2B5EF4-FFF2-40B4-BE49-F238E27FC236}">
                <a16:creationId xmlns:a16="http://schemas.microsoft.com/office/drawing/2014/main" id="{569DAD6A-CB63-483A-875F-AAF888F17329}"/>
              </a:ext>
            </a:extLst>
          </p:cNvPr>
          <p:cNvGrpSpPr/>
          <p:nvPr/>
        </p:nvGrpSpPr>
        <p:grpSpPr>
          <a:xfrm>
            <a:off x="4248777" y="2976641"/>
            <a:ext cx="7039384" cy="832298"/>
            <a:chOff x="4248777" y="2976641"/>
            <a:chExt cx="7039384" cy="832298"/>
          </a:xfrm>
        </p:grpSpPr>
        <p:pic>
          <p:nvPicPr>
            <p:cNvPr id="18" name="Graphic 17" descr="Business Growth">
              <a:extLst>
                <a:ext uri="{FF2B5EF4-FFF2-40B4-BE49-F238E27FC236}">
                  <a16:creationId xmlns:a16="http://schemas.microsoft.com/office/drawing/2014/main" id="{8569A34F-E11B-445C-A031-4BA01C1F3CD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248777" y="3077419"/>
              <a:ext cx="731520" cy="731520"/>
            </a:xfrm>
            <a:prstGeom prst="rect">
              <a:avLst/>
            </a:prstGeom>
          </p:spPr>
        </p:pic>
        <p:sp>
          <p:nvSpPr>
            <p:cNvPr id="15" name="TextBox 14">
              <a:extLst>
                <a:ext uri="{FF2B5EF4-FFF2-40B4-BE49-F238E27FC236}">
                  <a16:creationId xmlns:a16="http://schemas.microsoft.com/office/drawing/2014/main" id="{BE628271-97DB-44C4-A7E3-500663BA6BEA}"/>
                </a:ext>
              </a:extLst>
            </p:cNvPr>
            <p:cNvSpPr txBox="1"/>
            <p:nvPr/>
          </p:nvSpPr>
          <p:spPr>
            <a:xfrm>
              <a:off x="4762919" y="2976641"/>
              <a:ext cx="6525242" cy="705514"/>
            </a:xfrm>
            <a:prstGeom prst="rect">
              <a:avLst/>
            </a:prstGeom>
            <a:noFill/>
          </p:spPr>
          <p:txBody>
            <a:bodyPr wrap="square" rtlCol="0">
              <a:spAutoFit/>
            </a:bodyPr>
            <a:lstStyle/>
            <a:p>
              <a:pPr lvl="1">
                <a:lnSpc>
                  <a:spcPct val="270000"/>
                </a:lnSpc>
                <a:defRPr/>
              </a:pPr>
              <a:r>
                <a:rPr lang="en-US" i="1" dirty="0">
                  <a:solidFill>
                    <a:srgbClr val="003768"/>
                  </a:solidFill>
                  <a:latin typeface="Segoe UI Semibold" panose="020B0702040204020203" pitchFamily="34" charset="0"/>
                  <a:cs typeface="Segoe UI Semibold" panose="020B0702040204020203" pitchFamily="34" charset="0"/>
                </a:rPr>
                <a:t>Incentives - </a:t>
              </a:r>
              <a:r>
                <a:rPr lang="en-US" dirty="0">
                  <a:solidFill>
                    <a:srgbClr val="585858"/>
                  </a:solidFill>
                  <a:latin typeface="Segoe UI" panose="020B0502040204020203" pitchFamily="34" charset="0"/>
                  <a:cs typeface="Segoe UI" panose="020B0502040204020203" pitchFamily="34" charset="0"/>
                </a:rPr>
                <a:t>based on efficiency</a:t>
              </a:r>
            </a:p>
          </p:txBody>
        </p:sp>
      </p:grpSp>
      <p:grpSp>
        <p:nvGrpSpPr>
          <p:cNvPr id="10" name="Group 9">
            <a:extLst>
              <a:ext uri="{FF2B5EF4-FFF2-40B4-BE49-F238E27FC236}">
                <a16:creationId xmlns:a16="http://schemas.microsoft.com/office/drawing/2014/main" id="{0D6C8B67-2607-4B69-B7B5-964665A32847}"/>
              </a:ext>
            </a:extLst>
          </p:cNvPr>
          <p:cNvGrpSpPr/>
          <p:nvPr/>
        </p:nvGrpSpPr>
        <p:grpSpPr>
          <a:xfrm>
            <a:off x="4232694" y="3886421"/>
            <a:ext cx="7055467" cy="735764"/>
            <a:chOff x="4232694" y="3886421"/>
            <a:chExt cx="7055467" cy="735764"/>
          </a:xfrm>
        </p:grpSpPr>
        <p:pic>
          <p:nvPicPr>
            <p:cNvPr id="14" name="Graphic 13" descr="Connections">
              <a:extLst>
                <a:ext uri="{FF2B5EF4-FFF2-40B4-BE49-F238E27FC236}">
                  <a16:creationId xmlns:a16="http://schemas.microsoft.com/office/drawing/2014/main" id="{05826527-0F60-46E9-B4D4-8558096B8B5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232694" y="3886421"/>
              <a:ext cx="731520" cy="731520"/>
            </a:xfrm>
            <a:prstGeom prst="rect">
              <a:avLst/>
            </a:prstGeom>
          </p:spPr>
        </p:pic>
        <p:sp>
          <p:nvSpPr>
            <p:cNvPr id="17" name="TextBox 16">
              <a:extLst>
                <a:ext uri="{FF2B5EF4-FFF2-40B4-BE49-F238E27FC236}">
                  <a16:creationId xmlns:a16="http://schemas.microsoft.com/office/drawing/2014/main" id="{9C14FDD0-330F-4FB9-BEDE-8AE630B9C914}"/>
                </a:ext>
              </a:extLst>
            </p:cNvPr>
            <p:cNvSpPr txBox="1"/>
            <p:nvPr/>
          </p:nvSpPr>
          <p:spPr>
            <a:xfrm>
              <a:off x="4762919" y="3975854"/>
              <a:ext cx="6525242" cy="646331"/>
            </a:xfrm>
            <a:prstGeom prst="rect">
              <a:avLst/>
            </a:prstGeom>
            <a:noFill/>
          </p:spPr>
          <p:txBody>
            <a:bodyPr wrap="square" rtlCol="0">
              <a:spAutoFit/>
            </a:bodyPr>
            <a:lstStyle/>
            <a:p>
              <a:pPr lvl="1">
                <a:defRPr/>
              </a:pPr>
              <a:r>
                <a:rPr lang="en-US" i="1" dirty="0">
                  <a:solidFill>
                    <a:srgbClr val="003768"/>
                  </a:solidFill>
                  <a:latin typeface="Segoe UI Semibold" panose="020B0702040204020203" pitchFamily="34" charset="0"/>
                  <a:cs typeface="Segoe UI Semibold" panose="020B0702040204020203" pitchFamily="34" charset="0"/>
                </a:rPr>
                <a:t>Culture, Culture, Culture </a:t>
              </a:r>
              <a:r>
                <a:rPr lang="en-US" dirty="0">
                  <a:solidFill>
                    <a:srgbClr val="585858"/>
                  </a:solidFill>
                  <a:latin typeface="Segoe UI" panose="020B0502040204020203" pitchFamily="34" charset="0"/>
                  <a:cs typeface="Segoe UI" panose="020B0502040204020203" pitchFamily="34" charset="0"/>
                </a:rPr>
                <a:t>- remote sites need to FEEL like family</a:t>
              </a:r>
            </a:p>
          </p:txBody>
        </p:sp>
      </p:grpSp>
      <p:grpSp>
        <p:nvGrpSpPr>
          <p:cNvPr id="12" name="Group 11">
            <a:extLst>
              <a:ext uri="{FF2B5EF4-FFF2-40B4-BE49-F238E27FC236}">
                <a16:creationId xmlns:a16="http://schemas.microsoft.com/office/drawing/2014/main" id="{2ADE8219-A2BF-4954-9ED8-997BBABDD208}"/>
              </a:ext>
            </a:extLst>
          </p:cNvPr>
          <p:cNvGrpSpPr/>
          <p:nvPr/>
        </p:nvGrpSpPr>
        <p:grpSpPr>
          <a:xfrm>
            <a:off x="4248777" y="4520789"/>
            <a:ext cx="7073438" cy="799935"/>
            <a:chOff x="4248777" y="4520789"/>
            <a:chExt cx="7073438" cy="799935"/>
          </a:xfrm>
        </p:grpSpPr>
        <p:pic>
          <p:nvPicPr>
            <p:cNvPr id="20" name="Graphic 19" descr="Star">
              <a:extLst>
                <a:ext uri="{FF2B5EF4-FFF2-40B4-BE49-F238E27FC236}">
                  <a16:creationId xmlns:a16="http://schemas.microsoft.com/office/drawing/2014/main" id="{AAC596CA-3F2E-4D54-969F-A7A6A530B002}"/>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248777" y="4589204"/>
              <a:ext cx="731520" cy="731520"/>
            </a:xfrm>
            <a:prstGeom prst="rect">
              <a:avLst/>
            </a:prstGeom>
          </p:spPr>
        </p:pic>
        <p:sp>
          <p:nvSpPr>
            <p:cNvPr id="19" name="TextBox 18">
              <a:extLst>
                <a:ext uri="{FF2B5EF4-FFF2-40B4-BE49-F238E27FC236}">
                  <a16:creationId xmlns:a16="http://schemas.microsoft.com/office/drawing/2014/main" id="{8221890C-5E90-4E36-9DFC-65F9CF921961}"/>
                </a:ext>
              </a:extLst>
            </p:cNvPr>
            <p:cNvSpPr txBox="1"/>
            <p:nvPr/>
          </p:nvSpPr>
          <p:spPr>
            <a:xfrm>
              <a:off x="4796973" y="4520789"/>
              <a:ext cx="6525242" cy="705514"/>
            </a:xfrm>
            <a:prstGeom prst="rect">
              <a:avLst/>
            </a:prstGeom>
            <a:noFill/>
          </p:spPr>
          <p:txBody>
            <a:bodyPr wrap="square" rtlCol="0">
              <a:spAutoFit/>
            </a:bodyPr>
            <a:lstStyle/>
            <a:p>
              <a:pPr lvl="1">
                <a:lnSpc>
                  <a:spcPct val="270000"/>
                </a:lnSpc>
                <a:defRPr/>
              </a:pPr>
              <a:r>
                <a:rPr lang="en-US" i="1" dirty="0">
                  <a:solidFill>
                    <a:srgbClr val="003768"/>
                  </a:solidFill>
                  <a:latin typeface="Segoe UI Semibold" panose="020B0702040204020203" pitchFamily="34" charset="0"/>
                  <a:cs typeface="Segoe UI Semibold" panose="020B0702040204020203" pitchFamily="34" charset="0"/>
                </a:rPr>
                <a:t>Environment</a:t>
              </a:r>
              <a:r>
                <a:rPr lang="en-US" dirty="0">
                  <a:solidFill>
                    <a:srgbClr val="585858"/>
                  </a:solidFill>
                  <a:latin typeface="Segoe UI" panose="020B0502040204020203" pitchFamily="34" charset="0"/>
                  <a:cs typeface="Segoe UI" panose="020B0502040204020203" pitchFamily="34" charset="0"/>
                </a:rPr>
                <a:t> – clean, friendly, organized</a:t>
              </a:r>
            </a:p>
          </p:txBody>
        </p:sp>
      </p:grpSp>
      <p:grpSp>
        <p:nvGrpSpPr>
          <p:cNvPr id="13" name="Group 12">
            <a:extLst>
              <a:ext uri="{FF2B5EF4-FFF2-40B4-BE49-F238E27FC236}">
                <a16:creationId xmlns:a16="http://schemas.microsoft.com/office/drawing/2014/main" id="{C7B67986-5E78-4534-843F-257BCF0EEF76}"/>
              </a:ext>
            </a:extLst>
          </p:cNvPr>
          <p:cNvGrpSpPr/>
          <p:nvPr/>
        </p:nvGrpSpPr>
        <p:grpSpPr>
          <a:xfrm>
            <a:off x="4248777" y="5317993"/>
            <a:ext cx="7073438" cy="821781"/>
            <a:chOff x="4248777" y="5317993"/>
            <a:chExt cx="7073438" cy="821781"/>
          </a:xfrm>
        </p:grpSpPr>
        <p:pic>
          <p:nvPicPr>
            <p:cNvPr id="16" name="Graphic 15" descr="First aid kit">
              <a:extLst>
                <a:ext uri="{FF2B5EF4-FFF2-40B4-BE49-F238E27FC236}">
                  <a16:creationId xmlns:a16="http://schemas.microsoft.com/office/drawing/2014/main" id="{EA4E85BC-55B3-4714-B8D1-3C89DD3FB1DE}"/>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4248777" y="5408254"/>
              <a:ext cx="731520" cy="731520"/>
            </a:xfrm>
            <a:prstGeom prst="rect">
              <a:avLst/>
            </a:prstGeom>
          </p:spPr>
        </p:pic>
        <p:sp>
          <p:nvSpPr>
            <p:cNvPr id="22" name="TextBox 21">
              <a:extLst>
                <a:ext uri="{FF2B5EF4-FFF2-40B4-BE49-F238E27FC236}">
                  <a16:creationId xmlns:a16="http://schemas.microsoft.com/office/drawing/2014/main" id="{79B1CB24-EC59-436E-ABB6-D8E19AD5C8DB}"/>
                </a:ext>
              </a:extLst>
            </p:cNvPr>
            <p:cNvSpPr txBox="1"/>
            <p:nvPr/>
          </p:nvSpPr>
          <p:spPr>
            <a:xfrm>
              <a:off x="4796973" y="5317993"/>
              <a:ext cx="6525242" cy="705514"/>
            </a:xfrm>
            <a:prstGeom prst="rect">
              <a:avLst/>
            </a:prstGeom>
            <a:noFill/>
          </p:spPr>
          <p:txBody>
            <a:bodyPr wrap="square" rtlCol="0">
              <a:spAutoFit/>
            </a:bodyPr>
            <a:lstStyle/>
            <a:p>
              <a:pPr lvl="1">
                <a:lnSpc>
                  <a:spcPct val="270000"/>
                </a:lnSpc>
                <a:defRPr/>
              </a:pPr>
              <a:r>
                <a:rPr lang="en-US" i="1" dirty="0">
                  <a:solidFill>
                    <a:srgbClr val="003768"/>
                  </a:solidFill>
                  <a:latin typeface="Segoe UI Semibold" panose="020B0702040204020203" pitchFamily="34" charset="0"/>
                  <a:cs typeface="Segoe UI Semibold" panose="020B0702040204020203" pitchFamily="34" charset="0"/>
                </a:rPr>
                <a:t>COVID</a:t>
              </a:r>
              <a:r>
                <a:rPr lang="en-US" dirty="0">
                  <a:solidFill>
                    <a:srgbClr val="585858"/>
                  </a:solidFill>
                  <a:latin typeface="Segoe UI" panose="020B0502040204020203" pitchFamily="34" charset="0"/>
                  <a:cs typeface="Segoe UI" panose="020B0502040204020203" pitchFamily="34" charset="0"/>
                </a:rPr>
                <a:t> - preventative measures</a:t>
              </a:r>
            </a:p>
          </p:txBody>
        </p:sp>
      </p:grpSp>
    </p:spTree>
    <p:extLst>
      <p:ext uri="{BB962C8B-B14F-4D97-AF65-F5344CB8AC3E}">
        <p14:creationId xmlns:p14="http://schemas.microsoft.com/office/powerpoint/2010/main" val="2212726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A8694257-E6D5-4504-9977-3FB826A69F2D}"/>
              </a:ext>
            </a:extLst>
          </p:cNvPr>
          <p:cNvPicPr>
            <a:picLocks noChangeAspect="1"/>
          </p:cNvPicPr>
          <p:nvPr/>
        </p:nvPicPr>
        <p:blipFill rotWithShape="1">
          <a:blip r:embed="rId3">
            <a:clrChange>
              <a:clrFrom>
                <a:srgbClr val="D6DEF3"/>
              </a:clrFrom>
              <a:clrTo>
                <a:srgbClr val="D6DEF3">
                  <a:alpha val="0"/>
                </a:srgbClr>
              </a:clrTo>
            </a:clrChange>
            <a:alphaModFix amt="5000"/>
          </a:blip>
          <a:srcRect t="7401" b="21364"/>
          <a:stretch/>
        </p:blipFill>
        <p:spPr>
          <a:xfrm>
            <a:off x="2819684" y="999152"/>
            <a:ext cx="9841574" cy="4017618"/>
          </a:xfrm>
          <a:prstGeom prst="rect">
            <a:avLst/>
          </a:prstGeom>
        </p:spPr>
      </p:pic>
      <p:sp>
        <p:nvSpPr>
          <p:cNvPr id="11" name="Rectangle 10">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5858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F3D86C0-3236-4465-92C6-113374E6F38D}"/>
              </a:ext>
            </a:extLst>
          </p:cNvPr>
          <p:cNvSpPr>
            <a:spLocks noGrp="1"/>
          </p:cNvSpPr>
          <p:nvPr>
            <p:ph type="title"/>
          </p:nvPr>
        </p:nvSpPr>
        <p:spPr>
          <a:xfrm>
            <a:off x="640080" y="2074363"/>
            <a:ext cx="2752354" cy="2709275"/>
          </a:xfrm>
          <a:prstGeom prst="ellipse">
            <a:avLst/>
          </a:prstGeom>
          <a:solidFill>
            <a:srgbClr val="003768"/>
          </a:solidFill>
          <a:ln w="174625" cmpd="thinThick">
            <a:solidFill>
              <a:srgbClr val="DD4F05"/>
            </a:solidFill>
          </a:ln>
        </p:spPr>
        <p:txBody>
          <a:bodyPr vert="horz" lIns="91440" tIns="45720" rIns="91440" bIns="45720" rtlCol="0" anchor="ctr">
            <a:normAutofit/>
          </a:bodyPr>
          <a:lstStyle/>
          <a:p>
            <a:pPr algn="ctr"/>
            <a:r>
              <a:rPr lang="en-US" sz="2400" b="1">
                <a:solidFill>
                  <a:srgbClr val="FFFFFF"/>
                </a:solidFill>
                <a:latin typeface="Segoe UI" panose="020B0502040204020203" pitchFamily="34" charset="0"/>
                <a:cs typeface="Segoe UI" panose="020B0502040204020203" pitchFamily="34" charset="0"/>
              </a:rPr>
              <a:t>Age of Automation</a:t>
            </a:r>
            <a:endParaRPr lang="en-US" sz="2400" b="1" kern="1200" dirty="0">
              <a:solidFill>
                <a:srgbClr val="FFFFFF"/>
              </a:solidFill>
              <a:latin typeface="Segoe UI" panose="020B0502040204020203" pitchFamily="34" charset="0"/>
              <a:cs typeface="Segoe UI" panose="020B0502040204020203" pitchFamily="34" charset="0"/>
            </a:endParaRPr>
          </a:p>
        </p:txBody>
      </p:sp>
      <p:sp>
        <p:nvSpPr>
          <p:cNvPr id="8" name="Content Placeholder 4">
            <a:extLst>
              <a:ext uri="{FF2B5EF4-FFF2-40B4-BE49-F238E27FC236}">
                <a16:creationId xmlns:a16="http://schemas.microsoft.com/office/drawing/2014/main" id="{523B9CE0-71E5-4713-B5E8-20AAAF25D2DE}"/>
              </a:ext>
            </a:extLst>
          </p:cNvPr>
          <p:cNvSpPr txBox="1">
            <a:spLocks/>
          </p:cNvSpPr>
          <p:nvPr/>
        </p:nvSpPr>
        <p:spPr>
          <a:xfrm>
            <a:off x="3392434" y="668867"/>
            <a:ext cx="8301318" cy="46781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nSpc>
                <a:spcPct val="250000"/>
              </a:lnSpc>
              <a:spcBef>
                <a:spcPts val="1000"/>
              </a:spcBef>
              <a:defRPr/>
            </a:pPr>
            <a:r>
              <a:rPr lang="en-US" b="1" i="1" dirty="0">
                <a:solidFill>
                  <a:srgbClr val="585858"/>
                </a:solidFill>
                <a:latin typeface="Segoe UI" panose="020B0502040204020203" pitchFamily="34" charset="0"/>
                <a:cs typeface="Segoe UI" panose="020B0502040204020203" pitchFamily="34" charset="0"/>
              </a:rPr>
              <a:t>Outsourcing</a:t>
            </a:r>
            <a:r>
              <a:rPr lang="en-US" dirty="0">
                <a:solidFill>
                  <a:srgbClr val="585858"/>
                </a:solidFill>
                <a:latin typeface="Segoe UI" panose="020B0502040204020203" pitchFamily="34" charset="0"/>
                <a:cs typeface="Segoe UI" panose="020B0502040204020203" pitchFamily="34" charset="0"/>
              </a:rPr>
              <a:t> – Make existing operations more efficient</a:t>
            </a:r>
          </a:p>
          <a:p>
            <a:pPr lvl="1">
              <a:lnSpc>
                <a:spcPct val="250000"/>
              </a:lnSpc>
              <a:spcBef>
                <a:spcPts val="1000"/>
              </a:spcBef>
              <a:defRPr/>
            </a:pPr>
            <a:r>
              <a:rPr lang="en-US" b="1" i="1" dirty="0">
                <a:solidFill>
                  <a:srgbClr val="585858"/>
                </a:solidFill>
                <a:latin typeface="Segoe UI" panose="020B0502040204020203" pitchFamily="34" charset="0"/>
                <a:cs typeface="Segoe UI" panose="020B0502040204020203" pitchFamily="34" charset="0"/>
              </a:rPr>
              <a:t>Onshoring</a:t>
            </a:r>
            <a:r>
              <a:rPr lang="en-US" dirty="0">
                <a:solidFill>
                  <a:srgbClr val="585858"/>
                </a:solidFill>
                <a:latin typeface="Segoe UI" panose="020B0502040204020203" pitchFamily="34" charset="0"/>
                <a:cs typeface="Segoe UI" panose="020B0502040204020203" pitchFamily="34" charset="0"/>
              </a:rPr>
              <a:t> - Higher cost of manufacturing in the U.S. </a:t>
            </a:r>
          </a:p>
          <a:p>
            <a:pPr lvl="1">
              <a:lnSpc>
                <a:spcPct val="250000"/>
              </a:lnSpc>
              <a:spcBef>
                <a:spcPts val="1000"/>
              </a:spcBef>
              <a:defRPr/>
            </a:pPr>
            <a:r>
              <a:rPr lang="en-US" b="1" i="1" dirty="0">
                <a:solidFill>
                  <a:srgbClr val="585858"/>
                </a:solidFill>
                <a:latin typeface="Segoe UI" panose="020B0502040204020203" pitchFamily="34" charset="0"/>
                <a:cs typeface="Segoe UI" panose="020B0502040204020203" pitchFamily="34" charset="0"/>
              </a:rPr>
              <a:t>E-Commerce</a:t>
            </a:r>
            <a:r>
              <a:rPr lang="en-US" dirty="0">
                <a:solidFill>
                  <a:srgbClr val="585858"/>
                </a:solidFill>
                <a:latin typeface="Segoe UI" panose="020B0502040204020203" pitchFamily="34" charset="0"/>
                <a:cs typeface="Segoe UI" panose="020B0502040204020203" pitchFamily="34" charset="0"/>
              </a:rPr>
              <a:t> – Incredibly higher volumes </a:t>
            </a:r>
          </a:p>
          <a:p>
            <a:pPr lvl="1">
              <a:lnSpc>
                <a:spcPct val="250000"/>
              </a:lnSpc>
              <a:spcBef>
                <a:spcPts val="1000"/>
              </a:spcBef>
              <a:defRPr/>
            </a:pPr>
            <a:r>
              <a:rPr lang="en-US" b="1" i="1" dirty="0">
                <a:solidFill>
                  <a:srgbClr val="585858"/>
                </a:solidFill>
                <a:latin typeface="Segoe UI" panose="020B0502040204020203" pitchFamily="34" charset="0"/>
                <a:cs typeface="Segoe UI" panose="020B0502040204020203" pitchFamily="34" charset="0"/>
              </a:rPr>
              <a:t>Labor</a:t>
            </a:r>
            <a:r>
              <a:rPr lang="en-US" dirty="0">
                <a:solidFill>
                  <a:srgbClr val="585858"/>
                </a:solidFill>
                <a:latin typeface="Segoe UI" panose="020B0502040204020203" pitchFamily="34" charset="0"/>
                <a:cs typeface="Segoe UI" panose="020B0502040204020203" pitchFamily="34" charset="0"/>
              </a:rPr>
              <a:t> – Finding talent, Retaining talent, Rising costs</a:t>
            </a:r>
            <a:endParaRPr lang="en-US" sz="2000" dirty="0">
              <a:solidFill>
                <a:srgbClr val="585858"/>
              </a:solidFill>
              <a:latin typeface="Segoe UI" panose="020B0502040204020203" pitchFamily="34" charset="0"/>
              <a:cs typeface="Segoe UI" panose="020B0502040204020203" pitchFamily="34" charset="0"/>
            </a:endParaRPr>
          </a:p>
        </p:txBody>
      </p:sp>
      <p:sp>
        <p:nvSpPr>
          <p:cNvPr id="3" name="TextBox 2">
            <a:extLst>
              <a:ext uri="{FF2B5EF4-FFF2-40B4-BE49-F238E27FC236}">
                <a16:creationId xmlns:a16="http://schemas.microsoft.com/office/drawing/2014/main" id="{91601C58-5DA0-43FB-9ED5-5416DDC9C3DC}"/>
              </a:ext>
            </a:extLst>
          </p:cNvPr>
          <p:cNvSpPr txBox="1"/>
          <p:nvPr/>
        </p:nvSpPr>
        <p:spPr>
          <a:xfrm>
            <a:off x="2650435" y="5347054"/>
            <a:ext cx="9236765" cy="584775"/>
          </a:xfrm>
          <a:prstGeom prst="rect">
            <a:avLst/>
          </a:prstGeom>
          <a:noFill/>
        </p:spPr>
        <p:txBody>
          <a:bodyPr wrap="square" rtlCol="0">
            <a:spAutoFit/>
          </a:bodyPr>
          <a:lstStyle/>
          <a:p>
            <a:pPr algn="ctr"/>
            <a:r>
              <a:rPr lang="en-US" sz="3200" b="1" i="1" dirty="0">
                <a:solidFill>
                  <a:srgbClr val="003768"/>
                </a:solidFill>
              </a:rPr>
              <a:t>A perfect storm of opportunity for Automation</a:t>
            </a:r>
            <a:endParaRPr lang="en-US" sz="2800" b="1" i="1" dirty="0">
              <a:solidFill>
                <a:srgbClr val="003768"/>
              </a:solidFill>
            </a:endParaRPr>
          </a:p>
        </p:txBody>
      </p:sp>
    </p:spTree>
    <p:extLst>
      <p:ext uri="{BB962C8B-B14F-4D97-AF65-F5344CB8AC3E}">
        <p14:creationId xmlns:p14="http://schemas.microsoft.com/office/powerpoint/2010/main" val="3237019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5858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F3D86C0-3236-4465-92C6-113374E6F38D}"/>
              </a:ext>
            </a:extLst>
          </p:cNvPr>
          <p:cNvSpPr>
            <a:spLocks noGrp="1"/>
          </p:cNvSpPr>
          <p:nvPr>
            <p:ph type="title"/>
          </p:nvPr>
        </p:nvSpPr>
        <p:spPr>
          <a:xfrm>
            <a:off x="640080" y="2074363"/>
            <a:ext cx="2752354" cy="2709275"/>
          </a:xfrm>
          <a:prstGeom prst="ellipse">
            <a:avLst/>
          </a:prstGeom>
          <a:solidFill>
            <a:srgbClr val="003768"/>
          </a:solidFill>
          <a:ln w="174625" cmpd="thinThick">
            <a:solidFill>
              <a:srgbClr val="DD4F05"/>
            </a:solidFill>
          </a:ln>
        </p:spPr>
        <p:txBody>
          <a:bodyPr vert="horz" lIns="91440" tIns="45720" rIns="91440" bIns="45720" rtlCol="0" anchor="ctr">
            <a:normAutofit/>
          </a:bodyPr>
          <a:lstStyle/>
          <a:p>
            <a:pPr algn="ctr"/>
            <a:r>
              <a:rPr lang="en-US" sz="2400" b="1" dirty="0">
                <a:solidFill>
                  <a:srgbClr val="FFFFFF"/>
                </a:solidFill>
                <a:latin typeface="Segoe UI" panose="020B0502040204020203" pitchFamily="34" charset="0"/>
                <a:cs typeface="Segoe UI" panose="020B0502040204020203" pitchFamily="34" charset="0"/>
              </a:rPr>
              <a:t>Age of Automation</a:t>
            </a:r>
            <a:endParaRPr lang="en-US" sz="2400" b="1" kern="1200" dirty="0">
              <a:solidFill>
                <a:srgbClr val="FFFFFF"/>
              </a:solidFill>
              <a:latin typeface="Segoe UI" panose="020B0502040204020203" pitchFamily="34" charset="0"/>
              <a:cs typeface="Segoe UI" panose="020B0502040204020203" pitchFamily="34" charset="0"/>
            </a:endParaRPr>
          </a:p>
        </p:txBody>
      </p:sp>
      <p:pic>
        <p:nvPicPr>
          <p:cNvPr id="6" name="Picture 5">
            <a:extLst>
              <a:ext uri="{FF2B5EF4-FFF2-40B4-BE49-F238E27FC236}">
                <a16:creationId xmlns:a16="http://schemas.microsoft.com/office/drawing/2014/main" id="{AE94127C-6CC9-4ADD-BFA2-1438779ED2C7}"/>
              </a:ext>
            </a:extLst>
          </p:cNvPr>
          <p:cNvPicPr>
            <a:picLocks noChangeAspect="1"/>
          </p:cNvPicPr>
          <p:nvPr/>
        </p:nvPicPr>
        <p:blipFill>
          <a:blip r:embed="rId3"/>
          <a:stretch>
            <a:fillRect/>
          </a:stretch>
        </p:blipFill>
        <p:spPr>
          <a:xfrm>
            <a:off x="2793430" y="815187"/>
            <a:ext cx="7087926" cy="1292231"/>
          </a:xfrm>
          <a:prstGeom prst="rect">
            <a:avLst/>
          </a:prstGeom>
        </p:spPr>
      </p:pic>
      <p:pic>
        <p:nvPicPr>
          <p:cNvPr id="7" name="Picture 6">
            <a:extLst>
              <a:ext uri="{FF2B5EF4-FFF2-40B4-BE49-F238E27FC236}">
                <a16:creationId xmlns:a16="http://schemas.microsoft.com/office/drawing/2014/main" id="{3B97B253-0F54-4BEF-9A83-11FBF3459BEB}"/>
              </a:ext>
            </a:extLst>
          </p:cNvPr>
          <p:cNvPicPr>
            <a:picLocks noChangeAspect="1"/>
          </p:cNvPicPr>
          <p:nvPr/>
        </p:nvPicPr>
        <p:blipFill>
          <a:blip r:embed="rId4"/>
          <a:stretch>
            <a:fillRect/>
          </a:stretch>
        </p:blipFill>
        <p:spPr>
          <a:xfrm>
            <a:off x="2653637" y="353704"/>
            <a:ext cx="2971800" cy="447675"/>
          </a:xfrm>
          <a:prstGeom prst="rect">
            <a:avLst/>
          </a:prstGeom>
        </p:spPr>
      </p:pic>
      <p:pic>
        <p:nvPicPr>
          <p:cNvPr id="8" name="Picture 7">
            <a:extLst>
              <a:ext uri="{FF2B5EF4-FFF2-40B4-BE49-F238E27FC236}">
                <a16:creationId xmlns:a16="http://schemas.microsoft.com/office/drawing/2014/main" id="{492757D8-977E-4FCA-8FEA-0F3446E7BA2E}"/>
              </a:ext>
            </a:extLst>
          </p:cNvPr>
          <p:cNvPicPr>
            <a:picLocks noChangeAspect="1"/>
          </p:cNvPicPr>
          <p:nvPr/>
        </p:nvPicPr>
        <p:blipFill>
          <a:blip r:embed="rId5">
            <a:clrChange>
              <a:clrFrom>
                <a:srgbClr val="FBFBFB"/>
              </a:clrFrom>
              <a:clrTo>
                <a:srgbClr val="FBFBFB">
                  <a:alpha val="0"/>
                </a:srgbClr>
              </a:clrTo>
            </a:clrChange>
          </a:blip>
          <a:stretch>
            <a:fillRect/>
          </a:stretch>
        </p:blipFill>
        <p:spPr>
          <a:xfrm>
            <a:off x="2606012" y="4816486"/>
            <a:ext cx="3019425" cy="838200"/>
          </a:xfrm>
          <a:prstGeom prst="rect">
            <a:avLst/>
          </a:prstGeom>
        </p:spPr>
      </p:pic>
      <p:sp>
        <p:nvSpPr>
          <p:cNvPr id="10" name="Rectangle 9">
            <a:extLst>
              <a:ext uri="{FF2B5EF4-FFF2-40B4-BE49-F238E27FC236}">
                <a16:creationId xmlns:a16="http://schemas.microsoft.com/office/drawing/2014/main" id="{03D7CAD2-DFFE-4A7C-934B-C2B4EA865BE1}"/>
              </a:ext>
            </a:extLst>
          </p:cNvPr>
          <p:cNvSpPr/>
          <p:nvPr/>
        </p:nvSpPr>
        <p:spPr>
          <a:xfrm>
            <a:off x="3915949" y="5488633"/>
            <a:ext cx="7508543" cy="1015663"/>
          </a:xfrm>
          <a:prstGeom prst="rect">
            <a:avLst/>
          </a:prstGeom>
        </p:spPr>
        <p:txBody>
          <a:bodyPr wrap="square">
            <a:spAutoFit/>
          </a:bodyPr>
          <a:lstStyle/>
          <a:p>
            <a:r>
              <a:rPr lang="en-US" sz="2000" dirty="0">
                <a:solidFill>
                  <a:srgbClr val="444444"/>
                </a:solidFill>
                <a:latin typeface="Helvetica Neue"/>
              </a:rPr>
              <a:t>The Global Warehouse Robotics Market was valued at USD 6.12 billion in 2019 and is expected to reach USD 25.8 billion by 2025, at a CAGR of 27% over the forecast period 2020-2025.</a:t>
            </a:r>
            <a:endParaRPr lang="en-US" sz="2000" dirty="0"/>
          </a:p>
        </p:txBody>
      </p:sp>
      <p:pic>
        <p:nvPicPr>
          <p:cNvPr id="13" name="Picture 12">
            <a:extLst>
              <a:ext uri="{FF2B5EF4-FFF2-40B4-BE49-F238E27FC236}">
                <a16:creationId xmlns:a16="http://schemas.microsoft.com/office/drawing/2014/main" id="{44487D24-738C-4C0A-854E-F9FAFB29A034}"/>
              </a:ext>
            </a:extLst>
          </p:cNvPr>
          <p:cNvPicPr>
            <a:picLocks noChangeAspect="1"/>
          </p:cNvPicPr>
          <p:nvPr/>
        </p:nvPicPr>
        <p:blipFill>
          <a:blip r:embed="rId6"/>
          <a:stretch>
            <a:fillRect/>
          </a:stretch>
        </p:blipFill>
        <p:spPr>
          <a:xfrm>
            <a:off x="6096000" y="2189348"/>
            <a:ext cx="4984070" cy="2627138"/>
          </a:xfrm>
          <a:prstGeom prst="rect">
            <a:avLst/>
          </a:prstGeom>
          <a:ln>
            <a:solidFill>
              <a:schemeClr val="accent1">
                <a:shade val="50000"/>
              </a:schemeClr>
            </a:solidFill>
          </a:ln>
        </p:spPr>
      </p:pic>
      <p:sp>
        <p:nvSpPr>
          <p:cNvPr id="14" name="TextBox 13">
            <a:extLst>
              <a:ext uri="{FF2B5EF4-FFF2-40B4-BE49-F238E27FC236}">
                <a16:creationId xmlns:a16="http://schemas.microsoft.com/office/drawing/2014/main" id="{65267386-8EEA-4DAE-93D4-97B79A8BA114}"/>
              </a:ext>
            </a:extLst>
          </p:cNvPr>
          <p:cNvSpPr txBox="1"/>
          <p:nvPr/>
        </p:nvSpPr>
        <p:spPr>
          <a:xfrm>
            <a:off x="3972998" y="3089952"/>
            <a:ext cx="2022144" cy="523220"/>
          </a:xfrm>
          <a:prstGeom prst="rect">
            <a:avLst/>
          </a:prstGeom>
          <a:noFill/>
        </p:spPr>
        <p:txBody>
          <a:bodyPr wrap="square" rtlCol="0">
            <a:spAutoFit/>
          </a:bodyPr>
          <a:lstStyle/>
          <a:p>
            <a:r>
              <a:rPr lang="en-US" sz="2800" dirty="0"/>
              <a:t>TechHQ.com</a:t>
            </a:r>
          </a:p>
        </p:txBody>
      </p:sp>
    </p:spTree>
    <p:extLst>
      <p:ext uri="{BB962C8B-B14F-4D97-AF65-F5344CB8AC3E}">
        <p14:creationId xmlns:p14="http://schemas.microsoft.com/office/powerpoint/2010/main" val="37748848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5858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F3D86C0-3236-4465-92C6-113374E6F38D}"/>
              </a:ext>
            </a:extLst>
          </p:cNvPr>
          <p:cNvSpPr>
            <a:spLocks noGrp="1"/>
          </p:cNvSpPr>
          <p:nvPr>
            <p:ph type="title"/>
          </p:nvPr>
        </p:nvSpPr>
        <p:spPr>
          <a:xfrm>
            <a:off x="640080" y="2074363"/>
            <a:ext cx="2752354" cy="2709275"/>
          </a:xfrm>
          <a:prstGeom prst="ellipse">
            <a:avLst/>
          </a:prstGeom>
          <a:solidFill>
            <a:srgbClr val="003768"/>
          </a:solidFill>
          <a:ln w="174625" cmpd="thinThick">
            <a:solidFill>
              <a:srgbClr val="DD4F05"/>
            </a:solidFill>
          </a:ln>
        </p:spPr>
        <p:txBody>
          <a:bodyPr vert="horz" lIns="91440" tIns="45720" rIns="91440" bIns="45720" rtlCol="0" anchor="ctr">
            <a:normAutofit/>
          </a:bodyPr>
          <a:lstStyle/>
          <a:p>
            <a:pPr algn="ctr"/>
            <a:r>
              <a:rPr lang="en-US" sz="2400" b="1" dirty="0">
                <a:solidFill>
                  <a:srgbClr val="FFFFFF"/>
                </a:solidFill>
                <a:latin typeface="Segoe UI" panose="020B0502040204020203" pitchFamily="34" charset="0"/>
                <a:cs typeface="Segoe UI" panose="020B0502040204020203" pitchFamily="34" charset="0"/>
              </a:rPr>
              <a:t>Age of Automation</a:t>
            </a:r>
            <a:endParaRPr lang="en-US" sz="2400" b="1" kern="1200" dirty="0">
              <a:solidFill>
                <a:srgbClr val="FFFFFF"/>
              </a:solidFill>
              <a:latin typeface="Segoe UI" panose="020B0502040204020203" pitchFamily="34" charset="0"/>
              <a:cs typeface="Segoe UI" panose="020B0502040204020203" pitchFamily="34" charset="0"/>
            </a:endParaRPr>
          </a:p>
        </p:txBody>
      </p:sp>
      <p:sp>
        <p:nvSpPr>
          <p:cNvPr id="3" name="TextBox 2">
            <a:extLst>
              <a:ext uri="{FF2B5EF4-FFF2-40B4-BE49-F238E27FC236}">
                <a16:creationId xmlns:a16="http://schemas.microsoft.com/office/drawing/2014/main" id="{6424BABA-DA2D-44FD-8428-4301B3A72825}"/>
              </a:ext>
            </a:extLst>
          </p:cNvPr>
          <p:cNvSpPr txBox="1"/>
          <p:nvPr/>
        </p:nvSpPr>
        <p:spPr>
          <a:xfrm>
            <a:off x="3073706" y="760164"/>
            <a:ext cx="8901629" cy="4924425"/>
          </a:xfrm>
          <a:prstGeom prst="rect">
            <a:avLst/>
          </a:prstGeom>
          <a:noFill/>
        </p:spPr>
        <p:txBody>
          <a:bodyPr wrap="square" rtlCol="0">
            <a:spAutoFit/>
          </a:bodyPr>
          <a:lstStyle/>
          <a:p>
            <a:pPr algn="ctr"/>
            <a:r>
              <a:rPr lang="en-US" sz="2800" dirty="0">
                <a:solidFill>
                  <a:srgbClr val="003768"/>
                </a:solidFill>
                <a:latin typeface="Segoe UI Semibold" panose="020B0702040204020203" pitchFamily="34" charset="0"/>
                <a:cs typeface="Segoe UI Semibold" panose="020B0702040204020203" pitchFamily="34" charset="0"/>
              </a:rPr>
              <a:t>How is Keller Warehousing and Co-Packing Moving in This Direction?</a:t>
            </a:r>
          </a:p>
          <a:p>
            <a:pPr marL="742950" lvl="1" indent="-285750">
              <a:buFont typeface="Arial" panose="020B0604020202020204" pitchFamily="34" charset="0"/>
              <a:buChar char="•"/>
            </a:pPr>
            <a:endParaRPr lang="en-US" sz="2400" dirty="0"/>
          </a:p>
          <a:p>
            <a:pPr marL="742950" lvl="1" indent="-285750">
              <a:buFont typeface="Arial" panose="020B0604020202020204" pitchFamily="34" charset="0"/>
              <a:buChar char="•"/>
            </a:pPr>
            <a:r>
              <a:rPr lang="en-US" sz="2400" dirty="0"/>
              <a:t>Automation in Co-Packing</a:t>
            </a:r>
          </a:p>
          <a:p>
            <a:pPr marL="1200150" lvl="2" indent="-285750">
              <a:buFont typeface="Arial" panose="020B0604020202020204" pitchFamily="34" charset="0"/>
              <a:buChar char="•"/>
            </a:pPr>
            <a:r>
              <a:rPr lang="en-US" sz="2400" dirty="0"/>
              <a:t>Robotic Loading/Unloading and Palletization of Packaging machines to address</a:t>
            </a:r>
          </a:p>
          <a:p>
            <a:pPr marL="1657350" lvl="3" indent="-285750">
              <a:buFont typeface="Arial" panose="020B0604020202020204" pitchFamily="34" charset="0"/>
              <a:buChar char="•"/>
            </a:pPr>
            <a:r>
              <a:rPr lang="en-US" sz="2400" dirty="0"/>
              <a:t>Safety - Repetitive motion</a:t>
            </a:r>
          </a:p>
          <a:p>
            <a:pPr marL="1657350" lvl="3" indent="-285750">
              <a:buFont typeface="Arial" panose="020B0604020202020204" pitchFamily="34" charset="0"/>
              <a:buChar char="•"/>
            </a:pPr>
            <a:r>
              <a:rPr lang="en-US" sz="2400" dirty="0"/>
              <a:t>Facilitate speed and productivity </a:t>
            </a:r>
          </a:p>
          <a:p>
            <a:pPr marL="742950" lvl="1" indent="-285750">
              <a:buFont typeface="Arial" panose="020B0604020202020204" pitchFamily="34" charset="0"/>
              <a:buChar char="•"/>
            </a:pPr>
            <a:endParaRPr lang="en-US" sz="2400" dirty="0"/>
          </a:p>
          <a:p>
            <a:pPr marL="742950" lvl="1" indent="-285750">
              <a:buFont typeface="Arial" panose="020B0604020202020204" pitchFamily="34" charset="0"/>
              <a:buChar char="•"/>
            </a:pPr>
            <a:r>
              <a:rPr lang="en-US" sz="2400" dirty="0"/>
              <a:t>Robotic Process Automation</a:t>
            </a:r>
          </a:p>
          <a:p>
            <a:pPr marL="1200150" lvl="2" indent="-285750">
              <a:buFont typeface="Arial" panose="020B0604020202020204" pitchFamily="34" charset="0"/>
              <a:buChar char="•"/>
            </a:pPr>
            <a:r>
              <a:rPr lang="en-US" sz="2400" dirty="0"/>
              <a:t>Eliminate tedious admin tasks freeing staff for more high value work</a:t>
            </a:r>
          </a:p>
          <a:p>
            <a:pPr lvl="2"/>
            <a:endParaRPr lang="en-US" dirty="0"/>
          </a:p>
        </p:txBody>
      </p:sp>
    </p:spTree>
    <p:extLst>
      <p:ext uri="{BB962C8B-B14F-4D97-AF65-F5344CB8AC3E}">
        <p14:creationId xmlns:p14="http://schemas.microsoft.com/office/powerpoint/2010/main" val="1136377900"/>
      </p:ext>
    </p:extLst>
  </p:cSld>
  <p:clrMapOvr>
    <a:masterClrMapping/>
  </p:clrMapOvr>
</p:sld>
</file>

<file path=ppt/theme/theme1.xml><?xml version="1.0" encoding="utf-8"?>
<a:theme xmlns:a="http://schemas.openxmlformats.org/drawingml/2006/main" name="Office Theme">
  <a:themeElements>
    <a:clrScheme name="Keller">
      <a:dk1>
        <a:srgbClr val="585858"/>
      </a:dk1>
      <a:lt1>
        <a:sysClr val="window" lastClr="FFFFFF"/>
      </a:lt1>
      <a:dk2>
        <a:srgbClr val="44546A"/>
      </a:dk2>
      <a:lt2>
        <a:srgbClr val="E7E6E6"/>
      </a:lt2>
      <a:accent1>
        <a:srgbClr val="005694"/>
      </a:accent1>
      <a:accent2>
        <a:srgbClr val="DD4F05"/>
      </a:accent2>
      <a:accent3>
        <a:srgbClr val="3A6F8F"/>
      </a:accent3>
      <a:accent4>
        <a:srgbClr val="0093D0"/>
      </a:accent4>
      <a:accent5>
        <a:srgbClr val="003768"/>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Keller">
      <a:dk1>
        <a:srgbClr val="585858"/>
      </a:dk1>
      <a:lt1>
        <a:sysClr val="window" lastClr="FFFFFF"/>
      </a:lt1>
      <a:dk2>
        <a:srgbClr val="44546A"/>
      </a:dk2>
      <a:lt2>
        <a:srgbClr val="E7E6E6"/>
      </a:lt2>
      <a:accent1>
        <a:srgbClr val="005694"/>
      </a:accent1>
      <a:accent2>
        <a:srgbClr val="DD4F05"/>
      </a:accent2>
      <a:accent3>
        <a:srgbClr val="3A6F8F"/>
      </a:accent3>
      <a:accent4>
        <a:srgbClr val="0093D0"/>
      </a:accent4>
      <a:accent5>
        <a:srgbClr val="003768"/>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195</TotalTime>
  <Words>1805</Words>
  <Application>Microsoft Office PowerPoint</Application>
  <PresentationFormat>Widescreen</PresentationFormat>
  <Paragraphs>161</Paragraphs>
  <Slides>10</Slides>
  <Notes>10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10</vt:i4>
      </vt:variant>
    </vt:vector>
  </HeadingPairs>
  <TitlesOfParts>
    <vt:vector size="19" baseType="lpstr">
      <vt:lpstr>Arial</vt:lpstr>
      <vt:lpstr>Calibri</vt:lpstr>
      <vt:lpstr>Calibri Light</vt:lpstr>
      <vt:lpstr>Helvetica Neue</vt:lpstr>
      <vt:lpstr>Segoe UI</vt:lpstr>
      <vt:lpstr>Segoe UI Light</vt:lpstr>
      <vt:lpstr>Segoe UI Semibold</vt:lpstr>
      <vt:lpstr>Office Theme</vt:lpstr>
      <vt:lpstr>1_Office Theme</vt:lpstr>
      <vt:lpstr>Trends to Expect   and   What The Future of  Warehousing Holds in The Age of Automation</vt:lpstr>
      <vt:lpstr>Macro Trends  Outsourcing</vt:lpstr>
      <vt:lpstr>Macro Trends  On Shoring</vt:lpstr>
      <vt:lpstr>Macro Trends  eCommerce</vt:lpstr>
      <vt:lpstr>Macro Trends  Real Estate</vt:lpstr>
      <vt:lpstr>Macro Trends  Labor</vt:lpstr>
      <vt:lpstr>Age of Automation</vt:lpstr>
      <vt:lpstr>Age of Automation</vt:lpstr>
      <vt:lpstr>Age of Automation</vt:lpstr>
      <vt:lpstr>Age of Automation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Trends to Expect   and   What The Future of  Warehousing Holds in The Age of Automation</dc:title>
  <dc:creator>Julie Wanstedt</dc:creator>
  <cp:lastModifiedBy>Julie Wanstedt</cp:lastModifiedBy>
  <cp:revision>37</cp:revision>
  <cp:lastPrinted>2020-10-06T16:59:10Z</cp:lastPrinted>
  <dcterms:created xsi:type="dcterms:W3CDTF">2020-10-05T07:21:56Z</dcterms:created>
  <dcterms:modified xsi:type="dcterms:W3CDTF">2020-10-06T17:17:22Z</dcterms:modified>
</cp:coreProperties>
</file>