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7" r:id="rId2"/>
    <p:sldId id="268" r:id="rId3"/>
    <p:sldId id="317" r:id="rId4"/>
    <p:sldId id="319" r:id="rId5"/>
    <p:sldId id="322" r:id="rId6"/>
    <p:sldId id="323" r:id="rId7"/>
    <p:sldId id="320" r:id="rId8"/>
    <p:sldId id="306" r:id="rId9"/>
    <p:sldId id="269" r:id="rId10"/>
    <p:sldId id="308" r:id="rId11"/>
    <p:sldId id="273" r:id="rId12"/>
    <p:sldId id="305" r:id="rId13"/>
    <p:sldId id="274" r:id="rId14"/>
    <p:sldId id="275" r:id="rId15"/>
    <p:sldId id="297" r:id="rId16"/>
    <p:sldId id="314" r:id="rId17"/>
    <p:sldId id="315" r:id="rId18"/>
    <p:sldId id="300" r:id="rId19"/>
    <p:sldId id="301" r:id="rId20"/>
    <p:sldId id="309" r:id="rId21"/>
    <p:sldId id="310" r:id="rId22"/>
    <p:sldId id="311" r:id="rId23"/>
    <p:sldId id="312" r:id="rId24"/>
    <p:sldId id="292" r:id="rId25"/>
    <p:sldId id="316" r:id="rId26"/>
    <p:sldId id="30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57" autoAdjust="0"/>
    <p:restoredTop sz="83532" autoAdjust="0"/>
  </p:normalViewPr>
  <p:slideViewPr>
    <p:cSldViewPr>
      <p:cViewPr varScale="1">
        <p:scale>
          <a:sx n="91" d="100"/>
          <a:sy n="91" d="100"/>
        </p:scale>
        <p:origin x="31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36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2051C-4DE6-40D4-B209-BD2613E0E20D}" type="datetimeFigureOut">
              <a:rPr lang="en-US" smtClean="0"/>
              <a:pPr/>
              <a:t>11/13/2017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8D5E5-BE81-44C0-9CF4-9AE63C6917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297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8D5E5-BE81-44C0-9CF4-9AE63C69173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837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8D5E5-BE81-44C0-9CF4-9AE63C69173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136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8D5E5-BE81-44C0-9CF4-9AE63C69173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74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8D5E5-BE81-44C0-9CF4-9AE63C69173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217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8D5E5-BE81-44C0-9CF4-9AE63C69173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633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8D5E5-BE81-44C0-9CF4-9AE63C69173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137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8D5E5-BE81-44C0-9CF4-9AE63C691737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025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usiness group no backgroun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524000" y="4876800"/>
            <a:ext cx="5791200" cy="14478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5562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ad with son on back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7000" y="4844421"/>
            <a:ext cx="1920240" cy="147121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5AA2-228D-4FFA-8DEE-F7F22D2530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          </a:t>
            </a:r>
            <a:fld id="{25712CBA-59C3-4DD5-88A4-836A1EF95172}" type="datetime1">
              <a:rPr lang="en-US" smtClean="0"/>
              <a:pPr/>
              <a:t>11/13/2017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5562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r black man no bg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05600" y="4904668"/>
            <a:ext cx="1861042" cy="141096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5AA2-228D-4FFA-8DEE-F7F22D2530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          </a:t>
            </a:r>
            <a:fld id="{25712CBA-59C3-4DD5-88A4-836A1EF95172}" type="datetime1">
              <a:rPr lang="en-US" smtClean="0"/>
              <a:pPr/>
              <a:t>11/13/2017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5562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lder couple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53200" y="4800267"/>
            <a:ext cx="2286000" cy="152433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FE70-2EED-46B1-BE39-1E97FA36AE2E}" type="datetime1">
              <a:rPr lang="en-US" smtClean="0"/>
              <a:pPr/>
              <a:t>11/13/2017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5AA2-228D-4FFA-8DEE-F7F22D2530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5562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regnant lady asian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86321" y="4114800"/>
            <a:ext cx="1467307" cy="22098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FE70-2EED-46B1-BE39-1E97FA36AE2E}" type="datetime1">
              <a:rPr lang="en-US" smtClean="0"/>
              <a:pPr/>
              <a:t>11/13/2017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5AA2-228D-4FFA-8DEE-F7F22D2530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5562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           </a:t>
            </a:r>
            <a:fld id="{E9E9C7CC-65A6-4A57-BF9B-4AEA0926F852}" type="datetime1">
              <a:rPr lang="en-US" smtClean="0"/>
              <a:pPr/>
              <a:t>11/13/2017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5AA2-228D-4FFA-8DEE-F7F22D2530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girl in fat jean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87284" y="4267200"/>
            <a:ext cx="1708698" cy="2054118"/>
          </a:xfrm>
          <a:prstGeom prst="rect">
            <a:avLst/>
          </a:prstGeom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5562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           </a:t>
            </a:r>
            <a:fld id="{E9E9C7CC-65A6-4A57-BF9B-4AEA0926F852}" type="datetime1">
              <a:rPr lang="en-US" smtClean="0"/>
              <a:pPr/>
              <a:t>11/13/2017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5AA2-228D-4FFA-8DEE-F7F22D2530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AA woman stretching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562600" y="3965010"/>
            <a:ext cx="3886200" cy="25881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           </a:t>
            </a:r>
            <a:fld id="{E9E9C7CC-65A6-4A57-BF9B-4AEA0926F852}" type="datetime1">
              <a:rPr lang="en-US" smtClean="0"/>
              <a:pPr/>
              <a:t>11/13/2017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5AA2-228D-4FFA-8DEE-F7F22D2530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pills vs apple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0" y="4648200"/>
            <a:ext cx="2514600" cy="1676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oc with man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1200" y="4267200"/>
            <a:ext cx="2680716" cy="2057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FE70-2EED-46B1-BE39-1E97FA36AE2E}" type="datetime1">
              <a:rPr lang="en-US" smtClean="0"/>
              <a:pPr/>
              <a:t>11/13/2017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5AA2-228D-4FFA-8DEE-F7F22D2530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usiness group no backgroun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524000" y="4876800"/>
            <a:ext cx="5791200" cy="14478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" name="Picture 17" descr="Seal-CM-HUM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153400" y="6018504"/>
            <a:ext cx="687421" cy="687096"/>
          </a:xfrm>
          <a:prstGeom prst="rect">
            <a:avLst/>
          </a:prstGeom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5562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           </a:t>
            </a:r>
            <a:fld id="{39607388-0E1A-48EA-850A-5EF51A8E4098}" type="datetime1">
              <a:rPr lang="en-US" smtClean="0"/>
              <a:pPr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5AA2-228D-4FFA-8DEE-F7F22D2530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141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          </a:t>
            </a:r>
            <a:fld id="{25712CBA-59C3-4DD5-88A4-836A1EF95172}" type="datetime1">
              <a:rPr lang="en-US" smtClean="0"/>
              <a:pPr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5AA2-228D-4FFA-8DEE-F7F22D2530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95400"/>
            <a:ext cx="38862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5AA2-228D-4FFA-8DEE-F7F22D2530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          </a:t>
            </a:r>
            <a:fld id="{25712CBA-59C3-4DD5-88A4-836A1EF95172}" type="datetime1">
              <a:rPr lang="en-US" smtClean="0"/>
              <a:pPr/>
              <a:t>11/13/2017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5562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39624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8962"/>
            <a:ext cx="3962400" cy="42370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39655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8962"/>
            <a:ext cx="3965575" cy="42370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5AA2-228D-4FFA-8DEE-F7F22D2530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          </a:t>
            </a:r>
            <a:fld id="{25712CBA-59C3-4DD5-88A4-836A1EF95172}" type="datetime1">
              <a:rPr lang="en-US" smtClean="0"/>
              <a:pPr/>
              <a:t>11/13/2017</a:t>
            </a:fld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5562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5AA2-228D-4FFA-8DEE-F7F22D2530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          </a:t>
            </a:r>
            <a:fld id="{25712CBA-59C3-4DD5-88A4-836A1EF95172}" type="datetime1">
              <a:rPr lang="en-US" smtClean="0"/>
              <a:pPr/>
              <a:t>11/13/2017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5562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5AA2-228D-4FFA-8DEE-F7F22D2530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          </a:t>
            </a:r>
            <a:fld id="{25712CBA-59C3-4DD5-88A4-836A1EF95172}" type="datetime1">
              <a:rPr lang="en-US" smtClean="0"/>
              <a:pPr/>
              <a:t>11/13/2017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oup for medicaid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7400" y="4852592"/>
            <a:ext cx="5138938" cy="146304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5AA2-228D-4FFA-8DEE-F7F22D2530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          </a:t>
            </a:r>
            <a:fld id="{25712CBA-59C3-4DD5-88A4-836A1EF95172}" type="datetime1">
              <a:rPr lang="en-US" smtClean="0"/>
              <a:pPr/>
              <a:t>11/13/2017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5562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5562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1534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           </a:t>
            </a:r>
            <a:fld id="{E9E9C7CC-65A6-4A57-BF9B-4AEA0926F852}" type="datetime1">
              <a:rPr lang="en-US" smtClean="0"/>
              <a:pPr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4"/>
                </a:solidFill>
              </a:defRPr>
            </a:lvl1pPr>
          </a:lstStyle>
          <a:p>
            <a:fld id="{74B55AA2-228D-4FFA-8DEE-F7F22D25304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1142999"/>
            <a:ext cx="9144000" cy="5181601"/>
            <a:chOff x="0" y="1066800"/>
            <a:chExt cx="9296400" cy="5181601"/>
          </a:xfrm>
        </p:grpSpPr>
        <p:sp>
          <p:nvSpPr>
            <p:cNvPr id="8" name="Rectangle 7"/>
            <p:cNvSpPr/>
            <p:nvPr/>
          </p:nvSpPr>
          <p:spPr>
            <a:xfrm>
              <a:off x="0" y="1066800"/>
              <a:ext cx="9296400" cy="76201"/>
            </a:xfrm>
            <a:prstGeom prst="rect">
              <a:avLst/>
            </a:prstGeom>
            <a:solidFill>
              <a:srgbClr val="00305E"/>
            </a:solidFill>
            <a:ln>
              <a:solidFill>
                <a:srgbClr val="0030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6172201"/>
              <a:ext cx="9296400" cy="76200"/>
            </a:xfrm>
            <a:prstGeom prst="rect">
              <a:avLst/>
            </a:prstGeom>
            <a:solidFill>
              <a:srgbClr val="0030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46888"/>
            <a:ext cx="1828800" cy="8199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6" r:id="rId14"/>
    <p:sldLayoutId id="2147483667" r:id="rId15"/>
    <p:sldLayoutId id="2147483668" r:id="rId16"/>
    <p:sldLayoutId id="2147483665" r:id="rId1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mnatrezzoregistration@kepro.com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74B55AA2-228D-4FFA-8DEE-F7F22D25304C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71600" y="1447800"/>
            <a:ext cx="647700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002060"/>
                </a:solidFill>
              </a:rPr>
              <a:t>Retrospective Post-Payment Reviews</a:t>
            </a:r>
            <a:endParaRPr lang="en-US" sz="3200" b="1" dirty="0">
              <a:solidFill>
                <a:srgbClr val="002060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en-US" sz="3200" b="1" dirty="0">
                <a:solidFill>
                  <a:srgbClr val="002060"/>
                </a:solidFill>
              </a:rPr>
              <a:t>Atrezzo</a:t>
            </a:r>
            <a:r>
              <a:rPr lang="en-US" sz="2400" b="1" baseline="30000" dirty="0">
                <a:solidFill>
                  <a:srgbClr val="002060"/>
                </a:solidFill>
              </a:rPr>
              <a:t>TM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>
                <a:solidFill>
                  <a:srgbClr val="002060"/>
                </a:solidFill>
              </a:rPr>
              <a:t>Provider Portal </a:t>
            </a:r>
            <a:endParaRPr lang="en-US" sz="3200" b="1" dirty="0" smtClean="0">
              <a:solidFill>
                <a:srgbClr val="002060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en-US" sz="3200" b="1" dirty="0" smtClean="0">
                <a:solidFill>
                  <a:srgbClr val="002060"/>
                </a:solidFill>
              </a:rPr>
              <a:t>Submission </a:t>
            </a:r>
            <a:r>
              <a:rPr lang="en-US" sz="3200" b="1" dirty="0">
                <a:solidFill>
                  <a:srgbClr val="002060"/>
                </a:solidFill>
              </a:rPr>
              <a:t>Requirements </a:t>
            </a:r>
          </a:p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chemeClr val="tx2"/>
                </a:solidFill>
              </a:rPr>
              <a:t>KEPRO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Atrezzo Provider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Portal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Login Page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Click “Register here” to begin registration. Once registration has been completed, you will gain immediate access to KEPRO’s Atrezzo Provider Portal  System. 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5AA2-228D-4FFA-8DEE-F7F22D25304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276600"/>
            <a:ext cx="9144001" cy="3615088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>
            <a:off x="3962399" y="5271135"/>
            <a:ext cx="609600" cy="1038225"/>
          </a:xfrm>
          <a:prstGeom prst="up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200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300" dirty="0">
                <a:solidFill>
                  <a:schemeClr val="tx2">
                    <a:lumMod val="75000"/>
                  </a:schemeClr>
                </a:solidFill>
              </a:rPr>
              <a:t>Atrezzo Provider </a:t>
            </a:r>
            <a:r>
              <a:rPr lang="en-US" sz="3300" dirty="0" smtClean="0">
                <a:solidFill>
                  <a:schemeClr val="tx2">
                    <a:lumMod val="75000"/>
                  </a:schemeClr>
                </a:solidFill>
              </a:rPr>
              <a:t>Portal</a:t>
            </a:r>
            <a:br>
              <a:rPr lang="en-US" sz="33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300" dirty="0" smtClean="0">
                <a:solidFill>
                  <a:schemeClr val="tx2">
                    <a:lumMod val="75000"/>
                  </a:schemeClr>
                </a:solidFill>
              </a:rPr>
              <a:t>Home Page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763000" cy="48006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Successful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completion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of setup/login, takes you to the Home Page</a:t>
            </a:r>
          </a:p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Hoover over the  “Search”  tab and select  “Request/Case or  Member”  to access your KEPRO case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3600" b="1" dirty="0"/>
              <a:t>		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5AA2-228D-4FFA-8DEE-F7F22D25304C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698" y="3309938"/>
            <a:ext cx="8266102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733800" y="3390900"/>
            <a:ext cx="1199536" cy="533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Your organization </a:t>
            </a:r>
          </a:p>
          <a:p>
            <a:pPr algn="ctr"/>
            <a:r>
              <a:rPr lang="en-US" sz="1000" dirty="0" smtClean="0"/>
              <a:t>Your Name</a:t>
            </a:r>
            <a:endParaRPr lang="en-US" sz="1000" dirty="0"/>
          </a:p>
          <a:p>
            <a:pPr algn="ctr"/>
            <a:r>
              <a:rPr lang="en-US" sz="1000" dirty="0" smtClean="0"/>
              <a:t>Minnesota</a:t>
            </a:r>
            <a:endParaRPr lang="en-US" sz="1000" dirty="0"/>
          </a:p>
        </p:txBody>
      </p:sp>
      <p:sp>
        <p:nvSpPr>
          <p:cNvPr id="9" name="Up Arrow 8"/>
          <p:cNvSpPr/>
          <p:nvPr/>
        </p:nvSpPr>
        <p:spPr>
          <a:xfrm>
            <a:off x="3017520" y="4343400"/>
            <a:ext cx="609600" cy="1038225"/>
          </a:xfrm>
          <a:prstGeom prst="up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243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Atrezzo Provider </a:t>
            </a:r>
            <a:r>
              <a:rPr lang="en-US" dirty="0" smtClean="0"/>
              <a:t>Portal</a:t>
            </a:r>
            <a:br>
              <a:rPr lang="en-US" dirty="0" smtClean="0"/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Locating Request via Member Search 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763000" cy="48006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Complete member search utilizing the </a:t>
            </a:r>
            <a:r>
              <a:rPr lang="en-US" sz="2400" b="1" dirty="0" smtClean="0">
                <a:solidFill>
                  <a:srgbClr val="002060"/>
                </a:solidFill>
              </a:rPr>
              <a:t>Member’s Minnesota </a:t>
            </a:r>
            <a:r>
              <a:rPr lang="en-US" sz="2400" b="1" dirty="0">
                <a:solidFill>
                  <a:srgbClr val="002060"/>
                </a:solidFill>
              </a:rPr>
              <a:t>Medicaid ID # or Last name and Birthdate</a:t>
            </a:r>
          </a:p>
          <a:p>
            <a:pPr>
              <a:buNone/>
            </a:pPr>
            <a:r>
              <a:rPr lang="en-US" sz="3600" b="1" dirty="0"/>
              <a:t>		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5AA2-228D-4FFA-8DEE-F7F22D25304C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0"/>
            <a:ext cx="9144000" cy="43767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2286000"/>
            <a:ext cx="22860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964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Atrezzo Provider </a:t>
            </a:r>
            <a:r>
              <a:rPr lang="en-US" dirty="0" smtClean="0"/>
              <a:t>Portal</a:t>
            </a:r>
            <a:br>
              <a:rPr lang="en-US" dirty="0" smtClean="0"/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Locating request via Member Search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763000" cy="4800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b="1" dirty="0">
                <a:solidFill>
                  <a:srgbClr val="002060"/>
                </a:solidFill>
              </a:rPr>
              <a:t>Upon verification of the M</a:t>
            </a:r>
            <a:r>
              <a:rPr lang="en-US" sz="2400" b="1" dirty="0" smtClean="0">
                <a:solidFill>
                  <a:srgbClr val="002060"/>
                </a:solidFill>
              </a:rPr>
              <a:t>ember’s </a:t>
            </a:r>
            <a:r>
              <a:rPr lang="en-US" sz="2400" b="1" dirty="0">
                <a:solidFill>
                  <a:srgbClr val="002060"/>
                </a:solidFill>
              </a:rPr>
              <a:t>First Name, Last </a:t>
            </a:r>
            <a:r>
              <a:rPr lang="en-US" sz="2400" b="1" dirty="0" smtClean="0">
                <a:solidFill>
                  <a:srgbClr val="002060"/>
                </a:solidFill>
              </a:rPr>
              <a:t>Name, </a:t>
            </a:r>
            <a:r>
              <a:rPr lang="en-US" sz="2400" b="1" dirty="0">
                <a:solidFill>
                  <a:srgbClr val="002060"/>
                </a:solidFill>
              </a:rPr>
              <a:t>and Date of </a:t>
            </a:r>
            <a:r>
              <a:rPr lang="en-US" sz="2400" b="1" dirty="0" smtClean="0">
                <a:solidFill>
                  <a:srgbClr val="002060"/>
                </a:solidFill>
              </a:rPr>
              <a:t>Birth, </a:t>
            </a:r>
            <a:r>
              <a:rPr lang="en-US" sz="2400" b="1" dirty="0">
                <a:solidFill>
                  <a:srgbClr val="002060"/>
                </a:solidFill>
              </a:rPr>
              <a:t>Click “ Select” under the actions column 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3600" b="1" dirty="0"/>
              <a:t>		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5AA2-228D-4FFA-8DEE-F7F22D25304C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247900"/>
            <a:ext cx="9144000" cy="4076700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8001000" y="5715000"/>
            <a:ext cx="914400" cy="381000"/>
          </a:xfrm>
          <a:prstGeom prst="lef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2362200"/>
            <a:ext cx="22860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541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Atrezzo Provider </a:t>
            </a:r>
            <a:r>
              <a:rPr lang="en-US" dirty="0" smtClean="0"/>
              <a:t>Portal</a:t>
            </a:r>
            <a:br>
              <a:rPr lang="en-US" dirty="0" smtClean="0"/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Locating request via Member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76300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Locate the case identified on the Request for Records Notification letter. Click ‘Select” to access the case 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3600" b="1" dirty="0"/>
              <a:t>		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5AA2-228D-4FFA-8DEE-F7F22D25304C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286000"/>
            <a:ext cx="8382000" cy="4572000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>
            <a:off x="7924801" y="5594350"/>
            <a:ext cx="914400" cy="381000"/>
          </a:xfrm>
          <a:prstGeom prst="lef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2286000"/>
            <a:ext cx="2133600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251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Atrezzo Provider Portal</a:t>
            </a:r>
            <a:b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Locating request utilizing KEPRO’s Case ID 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763000" cy="4800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Hoover over “Search” tab and  Click Request/ Case option 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rgbClr val="002060"/>
                </a:solidFill>
              </a:rPr>
              <a:t> </a:t>
            </a:r>
            <a:endParaRPr lang="en-US" sz="1600" dirty="0">
              <a:solidFill>
                <a:srgbClr val="002060"/>
              </a:solidFill>
            </a:endParaRP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3200" b="1" dirty="0" smtClean="0"/>
              <a:t>		 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5AA2-228D-4FFA-8DEE-F7F22D25304C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270" y="2103120"/>
            <a:ext cx="6858000" cy="315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543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Atrezzo Provider Portal</a:t>
            </a:r>
            <a:br>
              <a:rPr lang="en-US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Locating request utilizing KEPRO’s Case ID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Enter the Case ID listed on your “Request for Medical Records” Letter/Notification . Select “Go” 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5AA2-228D-4FFA-8DEE-F7F22D25304C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32100"/>
            <a:ext cx="9207366" cy="3524250"/>
          </a:xfrm>
          <a:prstGeom prst="rect">
            <a:avLst/>
          </a:prstGeom>
        </p:spPr>
      </p:pic>
      <p:sp>
        <p:nvSpPr>
          <p:cNvPr id="6" name="Up Arrow 5"/>
          <p:cNvSpPr/>
          <p:nvPr/>
        </p:nvSpPr>
        <p:spPr>
          <a:xfrm>
            <a:off x="1066800" y="5988051"/>
            <a:ext cx="609600" cy="869950"/>
          </a:xfrm>
          <a:prstGeom prst="up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2832100"/>
            <a:ext cx="2362199" cy="97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22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Atrezzo Provider Portal</a:t>
            </a:r>
            <a:br>
              <a:rPr lang="en-US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Locating request utilizing KEPRO’s Case ID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Search Results will Display at the bottom of your page.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Click “Select” to access the case 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5AA2-228D-4FFA-8DEE-F7F22D25304C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81350"/>
            <a:ext cx="8610600" cy="3143250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>
            <a:off x="7924800" y="4371975"/>
            <a:ext cx="914400" cy="381000"/>
          </a:xfrm>
          <a:prstGeom prst="lef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323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Atrezzo Provider Portal</a:t>
            </a:r>
            <a:b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Understanding the Request Overview Page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763000" cy="4800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002060"/>
                </a:solidFill>
              </a:rPr>
              <a:t>Request Overview page  will displays all case information  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Member </a:t>
            </a:r>
            <a:r>
              <a:rPr lang="en-US" sz="2000" dirty="0">
                <a:solidFill>
                  <a:srgbClr val="002060"/>
                </a:solidFill>
              </a:rPr>
              <a:t>Information</a:t>
            </a:r>
          </a:p>
          <a:p>
            <a:r>
              <a:rPr lang="en-US" sz="2000" dirty="0">
                <a:solidFill>
                  <a:srgbClr val="002060"/>
                </a:solidFill>
              </a:rPr>
              <a:t>Requested  and Certified  CPT codes</a:t>
            </a:r>
          </a:p>
          <a:p>
            <a:r>
              <a:rPr lang="en-US" sz="2000" dirty="0">
                <a:solidFill>
                  <a:srgbClr val="002060"/>
                </a:solidFill>
              </a:rPr>
              <a:t>Requested and Certified Quantity</a:t>
            </a:r>
          </a:p>
          <a:p>
            <a:r>
              <a:rPr lang="en-US" sz="2000" dirty="0">
                <a:solidFill>
                  <a:srgbClr val="002060"/>
                </a:solidFill>
              </a:rPr>
              <a:t>Current Status (Pending- Add information, Submitted, Approved or Denied) </a:t>
            </a:r>
          </a:p>
          <a:p>
            <a:r>
              <a:rPr lang="en-US" sz="2000" dirty="0">
                <a:solidFill>
                  <a:srgbClr val="002060"/>
                </a:solidFill>
              </a:rPr>
              <a:t>All Case Messages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Ability to send a new messages</a:t>
            </a:r>
          </a:p>
          <a:p>
            <a:r>
              <a:rPr lang="en-US" sz="2000" dirty="0">
                <a:solidFill>
                  <a:srgbClr val="002060"/>
                </a:solidFill>
              </a:rPr>
              <a:t>Attached Documents ( All clinical information previously attached for KEPRO Review 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Ability to attach  additional documentation</a:t>
            </a:r>
          </a:p>
          <a:p>
            <a:r>
              <a:rPr lang="en-US" sz="2000" dirty="0">
                <a:solidFill>
                  <a:srgbClr val="002060"/>
                </a:solidFill>
              </a:rPr>
              <a:t>Clinical Information- View all Clinical notes  submitted by KEPRO internal staff members and Providers via </a:t>
            </a:r>
            <a:r>
              <a:rPr lang="en-US" sz="2000" dirty="0" smtClean="0">
                <a:solidFill>
                  <a:srgbClr val="002060"/>
                </a:solidFill>
              </a:rPr>
              <a:t>the </a:t>
            </a:r>
            <a:r>
              <a:rPr lang="en-US" sz="2000" dirty="0">
                <a:solidFill>
                  <a:srgbClr val="002060"/>
                </a:solidFill>
              </a:rPr>
              <a:t>Atrezzo Provider Portal System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Ability to add Additional Clinical Information 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rgbClr val="002060"/>
                </a:solidFill>
              </a:rPr>
              <a:t> </a:t>
            </a:r>
            <a:endParaRPr lang="en-US" sz="1600" dirty="0">
              <a:solidFill>
                <a:srgbClr val="002060"/>
              </a:solidFill>
            </a:endParaRP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3200" b="1" dirty="0" smtClean="0"/>
              <a:t>		 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5AA2-228D-4FFA-8DEE-F7F22D25304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605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668" y="180500"/>
            <a:ext cx="5562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dirty="0">
                <a:solidFill>
                  <a:schemeClr val="tx2">
                    <a:lumMod val="75000"/>
                  </a:schemeClr>
                </a:solidFill>
              </a:rPr>
              <a:t>Atrezzo Provider Portal</a:t>
            </a:r>
            <a:br>
              <a:rPr lang="en-US" sz="27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700" dirty="0">
                <a:solidFill>
                  <a:schemeClr val="tx2">
                    <a:lumMod val="75000"/>
                  </a:schemeClr>
                </a:solidFill>
              </a:rPr>
              <a:t>Understanding the Request Overview Page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763000" cy="48006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rgbClr val="002060"/>
                </a:solidFill>
              </a:rPr>
              <a:t> </a:t>
            </a:r>
            <a:endParaRPr lang="en-US" sz="1600" dirty="0">
              <a:solidFill>
                <a:srgbClr val="002060"/>
              </a:solidFill>
            </a:endParaRP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3200" b="1" dirty="0" smtClean="0"/>
              <a:t>		 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5AA2-228D-4FFA-8DEE-F7F22D25304C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2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143000"/>
            <a:ext cx="5033468" cy="34861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2170" y="4629151"/>
            <a:ext cx="5044898" cy="215169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006407" y="2001679"/>
            <a:ext cx="388620" cy="91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029267" y="2218849"/>
            <a:ext cx="354330" cy="114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635057" y="2218849"/>
            <a:ext cx="640080" cy="114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886201" y="2218849"/>
            <a:ext cx="349056" cy="114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006407" y="3521869"/>
            <a:ext cx="948690" cy="240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037204" y="5546646"/>
            <a:ext cx="467996" cy="320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061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5943600" cy="1143000"/>
          </a:xfrm>
        </p:spPr>
        <p:txBody>
          <a:bodyPr/>
          <a:lstStyle/>
          <a:p>
            <a:pPr algn="ctr"/>
            <a:r>
              <a:rPr lang="en-US" dirty="0" smtClean="0"/>
              <a:t>Review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5AA2-228D-4FFA-8DEE-F7F22D25304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1219200"/>
            <a:ext cx="81534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endParaRPr lang="en-US" sz="2500" b="1" dirty="0" smtClean="0">
              <a:solidFill>
                <a:srgbClr val="002060"/>
              </a:solidFill>
            </a:endParaRPr>
          </a:p>
          <a:p>
            <a:pPr marL="0" lvl="0" indent="0">
              <a:buNone/>
            </a:pPr>
            <a:r>
              <a:rPr lang="en-US" sz="2400" b="1" dirty="0" smtClean="0">
                <a:solidFill>
                  <a:srgbClr val="002060"/>
                </a:solidFill>
              </a:rPr>
              <a:t>Minnesota </a:t>
            </a:r>
            <a:r>
              <a:rPr lang="en-US" sz="2400" b="1" dirty="0">
                <a:solidFill>
                  <a:srgbClr val="002060"/>
                </a:solidFill>
              </a:rPr>
              <a:t>Health Care Programs Retrospective Post-Payment </a:t>
            </a:r>
            <a:r>
              <a:rPr lang="en-US" sz="2400" b="1" dirty="0" smtClean="0">
                <a:solidFill>
                  <a:srgbClr val="002060"/>
                </a:solidFill>
              </a:rPr>
              <a:t>Reviews will be conducted by KEPRO beginning in the Fourth Quarter of 2017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</a:p>
          <a:p>
            <a:pPr marL="0" lvl="0" indent="0" algn="ctr">
              <a:buNone/>
            </a:pPr>
            <a:endParaRPr lang="en-US" sz="2000" b="1" i="1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Each quarter the STATE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will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focus on select outpatient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and inpatient review objectives. Claims will be pulled from 2016</a:t>
            </a:r>
          </a:p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If your claim is selected, you will receive a Request for Medical Records via fax notification</a:t>
            </a:r>
          </a:p>
          <a:p>
            <a:pPr marL="0" lvl="0" indent="0" algn="ctr">
              <a:buNone/>
            </a:pPr>
            <a:endParaRPr lang="en-US" sz="2000" b="1" i="1" dirty="0" smtClean="0">
              <a:solidFill>
                <a:srgbClr val="002060"/>
              </a:solidFill>
            </a:endParaRPr>
          </a:p>
          <a:p>
            <a:pPr lvl="0"/>
            <a:endParaRPr lang="en-US" sz="20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Atrezzo Provider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Portal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Uploading Requested Medical Records 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u="sng" dirty="0" smtClean="0">
                <a:solidFill>
                  <a:schemeClr val="tx2">
                    <a:lumMod val="75000"/>
                  </a:schemeClr>
                </a:solidFill>
              </a:rPr>
              <a:t>Uploading Medical Records</a:t>
            </a:r>
          </a:p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Under Attached Documents section, click “Browse” to select the document from your my computers/ my documents section. To attach documents, the intended documents must be saved on your computer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5AA2-228D-4FFA-8DEE-F7F22D25304C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886200"/>
            <a:ext cx="6505575" cy="1990725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6734175" y="5321300"/>
            <a:ext cx="914400" cy="381000"/>
          </a:xfrm>
          <a:prstGeom prst="lef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976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Atrezzo Provider Portal</a:t>
            </a:r>
            <a:br>
              <a:rPr lang="en-US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Uploading Requested Medical Records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Once the document has been selected. The file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ame will display in the Browse Window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5AA2-228D-4FFA-8DEE-F7F22D25304C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5" y="2509837"/>
            <a:ext cx="721995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162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Atrezzo Provider Portal</a:t>
            </a:r>
            <a:br>
              <a:rPr lang="en-US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Uploading Requested Medical Records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Document Type- Select Medical Record from the drop down listing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Click “Attach Selected Document”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5AA2-228D-4FFA-8DEE-F7F22D25304C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971800"/>
            <a:ext cx="6781800" cy="2943225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3695700" y="5237480"/>
            <a:ext cx="914400" cy="381000"/>
          </a:xfrm>
          <a:prstGeom prst="lef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3553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Atrezzo Provider Portal</a:t>
            </a:r>
            <a:br>
              <a:rPr lang="en-US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Uploading Requested Medical Records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document name will reappear as a hyperlink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5AA2-228D-4FFA-8DEE-F7F22D25304C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975" y="3014662"/>
            <a:ext cx="5734050" cy="828675"/>
          </a:xfrm>
          <a:prstGeom prst="rect">
            <a:avLst/>
          </a:prstGeom>
        </p:spPr>
      </p:pic>
      <p:sp>
        <p:nvSpPr>
          <p:cNvPr id="6" name="Up Arrow 5"/>
          <p:cNvSpPr/>
          <p:nvPr/>
        </p:nvSpPr>
        <p:spPr>
          <a:xfrm>
            <a:off x="2933700" y="3924300"/>
            <a:ext cx="609600" cy="1181100"/>
          </a:xfrm>
          <a:prstGeom prst="up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7165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Atrezzo Provider Portal</a:t>
            </a:r>
            <a:br>
              <a:rPr lang="en-US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Uploading Requested Medical Records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763000" cy="48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002060"/>
                </a:solidFill>
              </a:rPr>
              <a:t>Provider Pointers</a:t>
            </a:r>
            <a:r>
              <a:rPr lang="en-US" sz="2000" b="1" dirty="0" smtClean="0">
                <a:solidFill>
                  <a:srgbClr val="002060"/>
                </a:solidFill>
              </a:rPr>
              <a:t>:</a:t>
            </a:r>
          </a:p>
          <a:p>
            <a:pPr marL="0" indent="0">
              <a:buNone/>
            </a:pP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800" dirty="0" smtClean="0">
                <a:solidFill>
                  <a:srgbClr val="002060"/>
                </a:solidFill>
              </a:rPr>
              <a:t>Any </a:t>
            </a:r>
            <a:r>
              <a:rPr lang="en-US" sz="1800" dirty="0">
                <a:solidFill>
                  <a:srgbClr val="002060"/>
                </a:solidFill>
              </a:rPr>
              <a:t>one document must be less than </a:t>
            </a:r>
            <a:r>
              <a:rPr lang="en-US" sz="1800" dirty="0" smtClean="0">
                <a:solidFill>
                  <a:srgbClr val="002060"/>
                </a:solidFill>
              </a:rPr>
              <a:t>50 MB</a:t>
            </a:r>
            <a:r>
              <a:rPr lang="en-US" sz="1800" dirty="0">
                <a:solidFill>
                  <a:srgbClr val="002060"/>
                </a:solidFill>
              </a:rPr>
              <a:t>. There is no limit to the total size of all the documents, so long as each individual document is less than 4 MB.</a:t>
            </a:r>
          </a:p>
          <a:p>
            <a:endParaRPr lang="en-US" sz="1800" dirty="0">
              <a:solidFill>
                <a:srgbClr val="002060"/>
              </a:solidFill>
            </a:endParaRPr>
          </a:p>
          <a:p>
            <a:r>
              <a:rPr lang="en-US" sz="1800" dirty="0">
                <a:solidFill>
                  <a:srgbClr val="002060"/>
                </a:solidFill>
              </a:rPr>
              <a:t> If the document size is more than </a:t>
            </a:r>
            <a:r>
              <a:rPr lang="en-US" sz="1800" dirty="0" smtClean="0">
                <a:solidFill>
                  <a:srgbClr val="002060"/>
                </a:solidFill>
              </a:rPr>
              <a:t>50 MB </a:t>
            </a:r>
            <a:r>
              <a:rPr lang="en-US" sz="1800" dirty="0">
                <a:solidFill>
                  <a:srgbClr val="002060"/>
                </a:solidFill>
              </a:rPr>
              <a:t>compress the file to reduce the size. </a:t>
            </a:r>
          </a:p>
          <a:p>
            <a:pPr marL="400050" lvl="1" indent="0" algn="ctr">
              <a:buNone/>
            </a:pPr>
            <a:r>
              <a:rPr lang="en-US" sz="1600" dirty="0" smtClean="0">
                <a:solidFill>
                  <a:srgbClr val="002060"/>
                </a:solidFill>
              </a:rPr>
              <a:t>Instructional </a:t>
            </a:r>
            <a:r>
              <a:rPr lang="en-US" sz="1600" dirty="0">
                <a:solidFill>
                  <a:srgbClr val="002060"/>
                </a:solidFill>
              </a:rPr>
              <a:t>information regarding file compression depends on your individual </a:t>
            </a:r>
            <a:r>
              <a:rPr lang="en-US" sz="1600" dirty="0" smtClean="0">
                <a:solidFill>
                  <a:srgbClr val="002060"/>
                </a:solidFill>
              </a:rPr>
              <a:t>                  computer settings</a:t>
            </a:r>
            <a:r>
              <a:rPr lang="en-US" sz="1600" dirty="0">
                <a:solidFill>
                  <a:srgbClr val="002060"/>
                </a:solidFill>
              </a:rPr>
              <a:t>. Consult with your IT representative within your facility for assistance.</a:t>
            </a:r>
          </a:p>
          <a:p>
            <a:pPr marL="400050" lvl="1" indent="0">
              <a:buNone/>
            </a:pPr>
            <a:r>
              <a:rPr lang="en-US" sz="1600" dirty="0">
                <a:solidFill>
                  <a:srgbClr val="002060"/>
                </a:solidFill>
              </a:rPr>
              <a:t>				</a:t>
            </a:r>
            <a:r>
              <a:rPr lang="en-US" sz="1600" dirty="0" smtClean="0">
                <a:solidFill>
                  <a:srgbClr val="002060"/>
                </a:solidFill>
              </a:rPr>
              <a:t>     OR</a:t>
            </a:r>
            <a:endParaRPr lang="en-US" sz="1600" dirty="0">
              <a:solidFill>
                <a:srgbClr val="002060"/>
              </a:solidFill>
            </a:endParaRPr>
          </a:p>
          <a:p>
            <a:pPr marL="400050" lvl="1" indent="0">
              <a:buNone/>
            </a:pPr>
            <a:r>
              <a:rPr lang="en-US" sz="1600" dirty="0">
                <a:solidFill>
                  <a:srgbClr val="002060"/>
                </a:solidFill>
              </a:rPr>
              <a:t>	</a:t>
            </a:r>
            <a:r>
              <a:rPr lang="en-US" sz="1600" dirty="0" smtClean="0">
                <a:solidFill>
                  <a:srgbClr val="002060"/>
                </a:solidFill>
              </a:rPr>
              <a:t>    Split </a:t>
            </a:r>
            <a:r>
              <a:rPr lang="en-US" sz="1600" dirty="0">
                <a:solidFill>
                  <a:srgbClr val="002060"/>
                </a:solidFill>
              </a:rPr>
              <a:t>your document into two separate files to meet the maximum size limit.</a:t>
            </a:r>
          </a:p>
          <a:p>
            <a:pPr marL="0" indent="0">
              <a:buNone/>
            </a:pPr>
            <a:endParaRPr lang="en-US" sz="1800" dirty="0">
              <a:solidFill>
                <a:srgbClr val="002060"/>
              </a:solidFill>
            </a:endParaRPr>
          </a:p>
          <a:p>
            <a:r>
              <a:rPr lang="en-US" sz="1800" dirty="0">
                <a:solidFill>
                  <a:srgbClr val="002060"/>
                </a:solidFill>
              </a:rPr>
              <a:t>Atrezzo accepts files with the following  extensions: </a:t>
            </a:r>
          </a:p>
          <a:p>
            <a:pPr marL="800100" lvl="2" indent="0">
              <a:buNone/>
            </a:pPr>
            <a:r>
              <a:rPr lang="en-US" sz="1100" dirty="0" smtClean="0">
                <a:solidFill>
                  <a:srgbClr val="002060"/>
                </a:solidFill>
              </a:rPr>
              <a:t> </a:t>
            </a:r>
            <a:r>
              <a:rPr lang="en-US" sz="1600" dirty="0">
                <a:solidFill>
                  <a:srgbClr val="002060"/>
                </a:solidFill>
              </a:rPr>
              <a:t>PDF	DOCX	XLS	GIF	TIF	TXT	</a:t>
            </a:r>
          </a:p>
          <a:p>
            <a:pPr marL="800100" lvl="2" indent="0">
              <a:buNone/>
            </a:pPr>
            <a:r>
              <a:rPr lang="en-US" sz="1600" dirty="0">
                <a:solidFill>
                  <a:srgbClr val="002060"/>
                </a:solidFill>
              </a:rPr>
              <a:t>XLSX	JPG	DOC	RTF	BMP	JPEG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rgbClr val="002060"/>
                </a:solidFill>
              </a:rPr>
              <a:t> </a:t>
            </a:r>
            <a:endParaRPr lang="en-US" sz="1600" dirty="0">
              <a:solidFill>
                <a:srgbClr val="002060"/>
              </a:solidFill>
            </a:endParaRP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3200" b="1" dirty="0" smtClean="0"/>
              <a:t>		 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5AA2-228D-4FFA-8DEE-F7F22D25304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1021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Atrezzo Provider Portal</a:t>
            </a:r>
            <a:br>
              <a:rPr lang="en-US" dirty="0" smtClean="0"/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Clinical Information Section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763000" cy="48006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In the “Clinical Information” text box, data enter the submitter’s Name and Contact Information</a:t>
            </a:r>
          </a:p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Click “Add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Clinical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Information” 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rgbClr val="002060"/>
                </a:solidFill>
              </a:rPr>
              <a:t> </a:t>
            </a:r>
            <a:endParaRPr lang="en-US" sz="1600" dirty="0">
              <a:solidFill>
                <a:srgbClr val="002060"/>
              </a:solidFill>
            </a:endParaRP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3200" b="1" dirty="0" smtClean="0"/>
              <a:t>		 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5AA2-228D-4FFA-8DEE-F7F22D25304C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40" y="2743200"/>
            <a:ext cx="6915150" cy="3581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5916133"/>
            <a:ext cx="938865" cy="4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9444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KEPRO’s Contact Information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763000" cy="48006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rgbClr val="002060"/>
                </a:solidFill>
              </a:rPr>
              <a:t> </a:t>
            </a:r>
            <a:endParaRPr lang="en-US" sz="1600" dirty="0">
              <a:solidFill>
                <a:srgbClr val="002060"/>
              </a:solidFill>
            </a:endParaRP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3200" b="1" dirty="0" smtClean="0"/>
              <a:t>		 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5AA2-228D-4FFA-8DEE-F7F22D25304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1828800"/>
            <a:ext cx="8534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If </a:t>
            </a:r>
            <a:r>
              <a:rPr lang="en-US" sz="3200" dirty="0">
                <a:solidFill>
                  <a:srgbClr val="002060"/>
                </a:solidFill>
              </a:rPr>
              <a:t>you have any questions about registration for Atrezzo Provider Portal, please contact KEPRO at </a:t>
            </a:r>
            <a:r>
              <a:rPr lang="en-US" sz="3200" u="sng" dirty="0">
                <a:solidFill>
                  <a:srgbClr val="002060"/>
                </a:solidFill>
                <a:hlinkClick r:id="rId2"/>
              </a:rPr>
              <a:t>mnatrezzoregistration@kepro.com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</a:p>
          <a:p>
            <a:pPr algn="ctr"/>
            <a:endParaRPr lang="en-US" sz="3200" b="1" dirty="0">
              <a:solidFill>
                <a:srgbClr val="002060"/>
              </a:solidFill>
            </a:endParaRPr>
          </a:p>
          <a:p>
            <a:pPr algn="ctr"/>
            <a:r>
              <a:rPr lang="en-US" sz="3200" dirty="0">
                <a:solidFill>
                  <a:srgbClr val="002060"/>
                </a:solidFill>
              </a:rPr>
              <a:t>OR</a:t>
            </a:r>
          </a:p>
          <a:p>
            <a:pPr algn="ctr"/>
            <a:r>
              <a:rPr lang="en-US" sz="3200" dirty="0">
                <a:solidFill>
                  <a:srgbClr val="002060"/>
                </a:solidFill>
              </a:rPr>
              <a:t>Refer to the Atrezzo Provider Portal User Guide located under the Help tab on the Home page in the Atrezzo Provider Portal  </a:t>
            </a:r>
            <a:endParaRPr lang="en-US" sz="3200" dirty="0" smtClean="0">
              <a:solidFill>
                <a:srgbClr val="002060"/>
              </a:solidFill>
            </a:endParaRPr>
          </a:p>
          <a:p>
            <a:pPr algn="ctr"/>
            <a:endParaRPr lang="en-US" sz="3200" dirty="0">
              <a:solidFill>
                <a:srgbClr val="00206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7900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Retrospective Review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b="1" dirty="0" smtClean="0">
                <a:solidFill>
                  <a:srgbClr val="002060"/>
                </a:solidFill>
              </a:rPr>
              <a:t>Key </a:t>
            </a:r>
            <a:r>
              <a:rPr lang="en-US" sz="2400" b="1" dirty="0">
                <a:solidFill>
                  <a:srgbClr val="002060"/>
                </a:solidFill>
              </a:rPr>
              <a:t>components of the review include: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Coverage Policy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Medical Necessity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Level of Care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Coding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Quality of Care</a:t>
            </a:r>
          </a:p>
          <a:p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5AA2-228D-4FFA-8DEE-F7F22D25304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605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Retrospective Review Process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Requested m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edical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records must be submitted  to KEPRO within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15 business days following the date of the request</a:t>
            </a: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If Medical records are NOT received within 15 business days, a second notice requiring immediate attention will be sent via fax requesting medical records submittal  within 10 business days</a:t>
            </a: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If the required documentation is NOT received within  10 business days of the final notification , KEPRO will close the case and will notify DHS for further action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5AA2-228D-4FFA-8DEE-F7F22D25304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818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Retrospective Review Required Submission Method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600" dirty="0" smtClean="0">
                <a:solidFill>
                  <a:srgbClr val="002060"/>
                </a:solidFill>
              </a:rPr>
              <a:t>Requested Medical records </a:t>
            </a:r>
            <a:r>
              <a:rPr lang="en-US" sz="2600" b="1" dirty="0" smtClean="0">
                <a:solidFill>
                  <a:srgbClr val="002060"/>
                </a:solidFill>
              </a:rPr>
              <a:t>must </a:t>
            </a:r>
            <a:r>
              <a:rPr lang="en-US" sz="2600" dirty="0" smtClean="0">
                <a:solidFill>
                  <a:srgbClr val="002060"/>
                </a:solidFill>
              </a:rPr>
              <a:t>be submitted </a:t>
            </a:r>
            <a:r>
              <a:rPr lang="en-US" sz="2600" dirty="0">
                <a:solidFill>
                  <a:srgbClr val="002060"/>
                </a:solidFill>
              </a:rPr>
              <a:t>directly to KEPRO via Atrezzo Provider Portal </a:t>
            </a:r>
            <a:r>
              <a:rPr lang="en-US" sz="2600" dirty="0" smtClean="0">
                <a:solidFill>
                  <a:srgbClr val="002060"/>
                </a:solidFill>
              </a:rPr>
              <a:t>web based system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Non-registered </a:t>
            </a:r>
            <a:r>
              <a:rPr lang="en-US" dirty="0">
                <a:solidFill>
                  <a:srgbClr val="002060"/>
                </a:solidFill>
              </a:rPr>
              <a:t>providers must utilize the login credentials </a:t>
            </a:r>
            <a:r>
              <a:rPr lang="en-US" dirty="0" smtClean="0">
                <a:solidFill>
                  <a:srgbClr val="002060"/>
                </a:solidFill>
              </a:rPr>
              <a:t>listed on the Request for Medical Records notification letter 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Registered </a:t>
            </a:r>
            <a:r>
              <a:rPr lang="en-US" dirty="0">
                <a:solidFill>
                  <a:srgbClr val="002060"/>
                </a:solidFill>
              </a:rPr>
              <a:t>providers that currently utilize the Atrezzo Provider Portal system for Minnesota Medicaid prior authorization request must continue to utilize existing login </a:t>
            </a:r>
            <a:r>
              <a:rPr lang="en-US" dirty="0" smtClean="0">
                <a:solidFill>
                  <a:srgbClr val="002060"/>
                </a:solidFill>
              </a:rPr>
              <a:t>credentials</a:t>
            </a: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600" smtClean="0">
                <a:solidFill>
                  <a:srgbClr val="002060"/>
                </a:solidFill>
              </a:rPr>
              <a:t>Once </a:t>
            </a:r>
            <a:r>
              <a:rPr lang="en-US" sz="2600" dirty="0" smtClean="0">
                <a:solidFill>
                  <a:srgbClr val="002060"/>
                </a:solidFill>
              </a:rPr>
              <a:t>registration is completed, the provider will conduct </a:t>
            </a:r>
            <a:r>
              <a:rPr lang="en-US" sz="2600">
                <a:solidFill>
                  <a:srgbClr val="002060"/>
                </a:solidFill>
              </a:rPr>
              <a:t>a </a:t>
            </a:r>
            <a:r>
              <a:rPr lang="en-US" sz="2600" smtClean="0">
                <a:solidFill>
                  <a:srgbClr val="002060"/>
                </a:solidFill>
              </a:rPr>
              <a:t>search </a:t>
            </a:r>
            <a:r>
              <a:rPr lang="en-US" sz="2600" dirty="0" smtClean="0">
                <a:solidFill>
                  <a:srgbClr val="002060"/>
                </a:solidFill>
              </a:rPr>
              <a:t>using </a:t>
            </a:r>
            <a:r>
              <a:rPr lang="en-US" sz="2600" dirty="0">
                <a:solidFill>
                  <a:srgbClr val="002060"/>
                </a:solidFill>
              </a:rPr>
              <a:t>the patient’s Minnesota Medicaid ID or the Case ID </a:t>
            </a:r>
            <a:r>
              <a:rPr lang="en-US" sz="2600" dirty="0" smtClean="0">
                <a:solidFill>
                  <a:srgbClr val="002060"/>
                </a:solidFill>
              </a:rPr>
              <a:t>listed on the Request for Medical records notification letter </a:t>
            </a:r>
            <a:endParaRPr lang="en-US" sz="3200" dirty="0">
              <a:solidFill>
                <a:srgbClr val="002060"/>
              </a:solidFill>
            </a:endParaRPr>
          </a:p>
          <a:p>
            <a:endParaRPr lang="en-US" sz="3200" b="1" dirty="0" smtClean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5AA2-228D-4FFA-8DEE-F7F22D25304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660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Retrospective Review Requested Medical Records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b="1" dirty="0" smtClean="0">
                <a:solidFill>
                  <a:srgbClr val="002060"/>
                </a:solidFill>
              </a:rPr>
              <a:t> Required information to submit includes the following: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5AA2-228D-4FFA-8DEE-F7F22D25304C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587304"/>
              </p:ext>
            </p:extLst>
          </p:nvPr>
        </p:nvGraphicFramePr>
        <p:xfrm>
          <a:off x="1485900" y="2286000"/>
          <a:ext cx="6096000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Inpatient Claim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Outpatient Claim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Emergency department records</a:t>
                      </a:r>
                    </a:p>
                    <a:p>
                      <a:pPr lvl="0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History and physical examination</a:t>
                      </a:r>
                    </a:p>
                    <a:p>
                      <a:pPr lvl="0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Discharge summary</a:t>
                      </a:r>
                    </a:p>
                    <a:p>
                      <a:pPr lvl="0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Consultation reports</a:t>
                      </a:r>
                    </a:p>
                    <a:p>
                      <a:pPr lvl="0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Physician orders</a:t>
                      </a:r>
                    </a:p>
                    <a:p>
                      <a:pPr lvl="0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Physician, nurse and other progress notes</a:t>
                      </a:r>
                    </a:p>
                    <a:p>
                      <a:pPr lvl="0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Surgery, anesthesia and other procedure records</a:t>
                      </a:r>
                    </a:p>
                    <a:p>
                      <a:pPr lvl="0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Laboratory results</a:t>
                      </a:r>
                    </a:p>
                    <a:p>
                      <a:pPr lvl="0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Diagnostic and imaging reports</a:t>
                      </a:r>
                    </a:p>
                    <a:p>
                      <a:pPr lvl="0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Dialysis, chemotherapy, radiation and transfusion records</a:t>
                      </a:r>
                    </a:p>
                    <a:p>
                      <a:pPr lvl="0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Transplantation reports</a:t>
                      </a:r>
                    </a:p>
                    <a:p>
                      <a:pPr lvl="0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Ventilator and other flow sheets</a:t>
                      </a:r>
                    </a:p>
                    <a:p>
                      <a:pPr lvl="0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Medical equipment records</a:t>
                      </a:r>
                    </a:p>
                    <a:p>
                      <a:pPr lvl="0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Medication administration and dispensing records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Certified plan (s) of care </a:t>
                      </a:r>
                    </a:p>
                    <a:p>
                      <a:pPr lvl="0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Signed physician order (s)</a:t>
                      </a:r>
                    </a:p>
                    <a:p>
                      <a:pPr lvl="0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Initial evaluation and treatment notes</a:t>
                      </a:r>
                    </a:p>
                    <a:p>
                      <a:pPr lvl="0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Ongoing progress reports</a:t>
                      </a:r>
                    </a:p>
                    <a:p>
                      <a:pPr lvl="0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Daily or treatment notes</a:t>
                      </a:r>
                    </a:p>
                    <a:p>
                      <a:pPr lvl="0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Discharge plan</a:t>
                      </a:r>
                    </a:p>
                    <a:p>
                      <a:pPr lvl="0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Discharge summary</a:t>
                      </a:r>
                    </a:p>
                    <a:p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Note: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Providers must submit the 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signed doctor’s order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initial evaluation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regardless of the dates of service under review. Without these documents, KEPRO will deny the case. 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4924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Retrospective Review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The Minnesota Department of Human Services (DHS) will review the results of the reviews.  </a:t>
            </a:r>
          </a:p>
          <a:p>
            <a:pPr marL="514350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514350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DHS will contact the provider </a:t>
            </a:r>
            <a:r>
              <a:rPr lang="en-US" b="1" dirty="0" smtClean="0">
                <a:solidFill>
                  <a:schemeClr val="tx1"/>
                </a:solidFill>
              </a:rPr>
              <a:t>only</a:t>
            </a:r>
            <a:r>
              <a:rPr lang="en-US" dirty="0" smtClean="0">
                <a:solidFill>
                  <a:schemeClr val="tx1"/>
                </a:solidFill>
              </a:rPr>
              <a:t> if follow up is indicated.  </a:t>
            </a:r>
          </a:p>
          <a:p>
            <a:pPr marL="914400" lvl="2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5AA2-228D-4FFA-8DEE-F7F22D25304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090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5943600" cy="11430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Accessing </a:t>
            </a:r>
            <a:r>
              <a:rPr lang="en-US" dirty="0" smtClean="0">
                <a:solidFill>
                  <a:srgbClr val="002060"/>
                </a:solidFill>
              </a:rPr>
              <a:t>Atrezzo </a:t>
            </a:r>
            <a:r>
              <a:rPr lang="en-US" dirty="0">
                <a:solidFill>
                  <a:srgbClr val="002060"/>
                </a:solidFill>
              </a:rPr>
              <a:t>Provider Portal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002060"/>
                </a:solidFill>
              </a:rPr>
              <a:t>Website Address: </a:t>
            </a:r>
            <a:r>
              <a:rPr lang="en-US" sz="2000" b="1" dirty="0" smtClean="0">
                <a:solidFill>
                  <a:srgbClr val="002060"/>
                </a:solidFill>
              </a:rPr>
              <a:t>mhcp.kepro.com</a:t>
            </a:r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b="1" dirty="0">
                <a:solidFill>
                  <a:srgbClr val="002060"/>
                </a:solidFill>
              </a:rPr>
              <a:t>Select </a:t>
            </a:r>
            <a:r>
              <a:rPr lang="en-US" sz="2000" b="1" dirty="0" smtClean="0">
                <a:solidFill>
                  <a:srgbClr val="002060"/>
                </a:solidFill>
              </a:rPr>
              <a:t>“Atrezzo </a:t>
            </a:r>
            <a:r>
              <a:rPr lang="en-US" sz="2000" b="1" dirty="0">
                <a:solidFill>
                  <a:srgbClr val="002060"/>
                </a:solidFill>
              </a:rPr>
              <a:t>Login” </a:t>
            </a:r>
          </a:p>
          <a:p>
            <a:endParaRPr lang="en-US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5AA2-228D-4FFA-8DEE-F7F22D25304C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1066800" y="2438400"/>
            <a:ext cx="7122795" cy="3767870"/>
          </a:xfrm>
          <a:prstGeom prst="rect">
            <a:avLst/>
          </a:prstGeom>
        </p:spPr>
      </p:pic>
      <p:sp>
        <p:nvSpPr>
          <p:cNvPr id="9" name="Up Arrow 8"/>
          <p:cNvSpPr/>
          <p:nvPr/>
        </p:nvSpPr>
        <p:spPr>
          <a:xfrm>
            <a:off x="1676400" y="5105400"/>
            <a:ext cx="533400" cy="762000"/>
          </a:xfrm>
          <a:prstGeom prst="up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667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Atrezzo </a:t>
            </a:r>
            <a:r>
              <a:rPr lang="en-US" dirty="0"/>
              <a:t>Provider Portal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Atrezzo </a:t>
            </a:r>
            <a:r>
              <a:rPr lang="en-US" b="1" dirty="0">
                <a:solidFill>
                  <a:srgbClr val="002060"/>
                </a:solidFill>
              </a:rPr>
              <a:t>Provider Portal allows for: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dirty="0">
                <a:solidFill>
                  <a:srgbClr val="002060"/>
                </a:solidFill>
              </a:rPr>
              <a:t>–	</a:t>
            </a:r>
            <a:r>
              <a:rPr lang="en-US" b="1" dirty="0">
                <a:solidFill>
                  <a:srgbClr val="002060"/>
                </a:solidFill>
              </a:rPr>
              <a:t>Secure access to Atrezzo Connect (Provider Portal) </a:t>
            </a:r>
          </a:p>
          <a:p>
            <a:pPr>
              <a:buNone/>
            </a:pPr>
            <a:endParaRPr lang="en-US" b="1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dirty="0">
                <a:solidFill>
                  <a:srgbClr val="002060"/>
                </a:solidFill>
              </a:rPr>
              <a:t>–	</a:t>
            </a:r>
            <a:r>
              <a:rPr lang="en-US" b="1" dirty="0">
                <a:solidFill>
                  <a:srgbClr val="002060"/>
                </a:solidFill>
              </a:rPr>
              <a:t>Provider will be able to access letters by Case/Request, Respond/Send messages To/From KEPRO </a:t>
            </a:r>
          </a:p>
          <a:p>
            <a:pPr>
              <a:buNone/>
            </a:pPr>
            <a:r>
              <a:rPr lang="en-US" sz="4400" b="1" dirty="0"/>
              <a:t>		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5AA2-228D-4FFA-8DEE-F7F22D25304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761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ePRO Custom 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79048"/>
      </a:accent1>
      <a:accent2>
        <a:srgbClr val="754F07"/>
      </a:accent2>
      <a:accent3>
        <a:srgbClr val="00305E"/>
      </a:accent3>
      <a:accent4>
        <a:srgbClr val="DF801C"/>
      </a:accent4>
      <a:accent5>
        <a:srgbClr val="FDB913"/>
      </a:accent5>
      <a:accent6>
        <a:srgbClr val="5E0417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7528</TotalTime>
  <Words>1010</Words>
  <Application>Microsoft Office PowerPoint</Application>
  <PresentationFormat>On-screen Show (4:3)</PresentationFormat>
  <Paragraphs>198</Paragraphs>
  <Slides>26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Wingdings</vt:lpstr>
      <vt:lpstr>Office Theme</vt:lpstr>
      <vt:lpstr>PowerPoint Presentation</vt:lpstr>
      <vt:lpstr>Review Process</vt:lpstr>
      <vt:lpstr>Retrospective Review Process</vt:lpstr>
      <vt:lpstr>Retrospective Review Process </vt:lpstr>
      <vt:lpstr>Retrospective Review Required Submission Method </vt:lpstr>
      <vt:lpstr>Retrospective Review Requested Medical Records </vt:lpstr>
      <vt:lpstr>Retrospective Review </vt:lpstr>
      <vt:lpstr>Accessing Atrezzo Provider Portal</vt:lpstr>
      <vt:lpstr>Atrezzo Provider Portal</vt:lpstr>
      <vt:lpstr>Atrezzo Provider Portal Login Page</vt:lpstr>
      <vt:lpstr>Atrezzo Provider Portal Home Page </vt:lpstr>
      <vt:lpstr>Atrezzo Provider Portal Locating Request via Member Search </vt:lpstr>
      <vt:lpstr>Atrezzo Provider Portal Locating request via Member Search</vt:lpstr>
      <vt:lpstr>Atrezzo Provider Portal Locating request via Member Search</vt:lpstr>
      <vt:lpstr>Atrezzo Provider Portal  Locating request utilizing KEPRO’s Case ID </vt:lpstr>
      <vt:lpstr>Atrezzo Provider Portal  Locating request utilizing KEPRO’s Case ID </vt:lpstr>
      <vt:lpstr>Atrezzo Provider Portal  Locating request utilizing KEPRO’s Case ID </vt:lpstr>
      <vt:lpstr>Atrezzo Provider Portal Understanding the Request Overview Page</vt:lpstr>
      <vt:lpstr>Atrezzo Provider Portal Understanding the Request Overview Page </vt:lpstr>
      <vt:lpstr>Atrezzo Provider Portal Uploading Requested Medical Records </vt:lpstr>
      <vt:lpstr>Atrezzo Provider Portal Uploading Requested Medical Records </vt:lpstr>
      <vt:lpstr>Atrezzo Provider Portal Uploading Requested Medical Records </vt:lpstr>
      <vt:lpstr>Atrezzo Provider Portal Uploading Requested Medical Records </vt:lpstr>
      <vt:lpstr>Atrezzo Provider Portal Uploading Requested Medical Records </vt:lpstr>
      <vt:lpstr>Atrezzo Provider Portal Clinical Information Section</vt:lpstr>
      <vt:lpstr> KEPRO’s Contact Information</vt:lpstr>
    </vt:vector>
  </TitlesOfParts>
  <Company>KePRO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mfrome</dc:creator>
  <cp:lastModifiedBy>Tiffany Brooks</cp:lastModifiedBy>
  <cp:revision>101</cp:revision>
  <dcterms:created xsi:type="dcterms:W3CDTF">2011-03-17T13:33:08Z</dcterms:created>
  <dcterms:modified xsi:type="dcterms:W3CDTF">2017-11-16T15:09:21Z</dcterms:modified>
</cp:coreProperties>
</file>