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305" r:id="rId3"/>
    <p:sldId id="307" r:id="rId4"/>
    <p:sldId id="327" r:id="rId5"/>
    <p:sldId id="332" r:id="rId6"/>
    <p:sldId id="309" r:id="rId7"/>
    <p:sldId id="316" r:id="rId8"/>
    <p:sldId id="310" r:id="rId9"/>
    <p:sldId id="311" r:id="rId10"/>
    <p:sldId id="312" r:id="rId11"/>
    <p:sldId id="313" r:id="rId12"/>
    <p:sldId id="328" r:id="rId13"/>
    <p:sldId id="314" r:id="rId14"/>
    <p:sldId id="329" r:id="rId15"/>
    <p:sldId id="330" r:id="rId16"/>
    <p:sldId id="331" r:id="rId17"/>
    <p:sldId id="315" r:id="rId18"/>
    <p:sldId id="317" r:id="rId19"/>
    <p:sldId id="318" r:id="rId20"/>
    <p:sldId id="319" r:id="rId21"/>
    <p:sldId id="320" r:id="rId22"/>
    <p:sldId id="321" r:id="rId23"/>
    <p:sldId id="322" r:id="rId24"/>
    <p:sldId id="323" r:id="rId25"/>
    <p:sldId id="333" r:id="rId26"/>
    <p:sldId id="324" r:id="rId27"/>
    <p:sldId id="325" r:id="rId28"/>
    <p:sldId id="32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51" autoAdjust="0"/>
    <p:restoredTop sz="94660"/>
  </p:normalViewPr>
  <p:slideViewPr>
    <p:cSldViewPr snapToGrid="0">
      <p:cViewPr varScale="1">
        <p:scale>
          <a:sx n="76" d="100"/>
          <a:sy n="76" d="100"/>
        </p:scale>
        <p:origin x="120"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BE82BF-2C7E-4D2D-877E-D5F868294A7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E6B-AAF4-4641-9A48-28C7F6F9D7CA}" type="slidenum">
              <a:rPr lang="en-US" smtClean="0"/>
              <a:t>‹#›</a:t>
            </a:fld>
            <a:endParaRPr lang="en-US"/>
          </a:p>
        </p:txBody>
      </p:sp>
    </p:spTree>
    <p:extLst>
      <p:ext uri="{BB962C8B-B14F-4D97-AF65-F5344CB8AC3E}">
        <p14:creationId xmlns:p14="http://schemas.microsoft.com/office/powerpoint/2010/main" val="419543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E82BF-2C7E-4D2D-877E-D5F868294A7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E6B-AAF4-4641-9A48-28C7F6F9D7CA}" type="slidenum">
              <a:rPr lang="en-US" smtClean="0"/>
              <a:t>‹#›</a:t>
            </a:fld>
            <a:endParaRPr lang="en-US"/>
          </a:p>
        </p:txBody>
      </p:sp>
    </p:spTree>
    <p:extLst>
      <p:ext uri="{BB962C8B-B14F-4D97-AF65-F5344CB8AC3E}">
        <p14:creationId xmlns:p14="http://schemas.microsoft.com/office/powerpoint/2010/main" val="406192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E82BF-2C7E-4D2D-877E-D5F868294A7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E6B-AAF4-4641-9A48-28C7F6F9D7C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8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E82BF-2C7E-4D2D-877E-D5F868294A7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E6B-AAF4-4641-9A48-28C7F6F9D7CA}" type="slidenum">
              <a:rPr lang="en-US" smtClean="0"/>
              <a:t>‹#›</a:t>
            </a:fld>
            <a:endParaRPr lang="en-US"/>
          </a:p>
        </p:txBody>
      </p:sp>
    </p:spTree>
    <p:extLst>
      <p:ext uri="{BB962C8B-B14F-4D97-AF65-F5344CB8AC3E}">
        <p14:creationId xmlns:p14="http://schemas.microsoft.com/office/powerpoint/2010/main" val="9047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E82BF-2C7E-4D2D-877E-D5F868294A7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E6B-AAF4-4641-9A48-28C7F6F9D7C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90797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E82BF-2C7E-4D2D-877E-D5F868294A7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E6B-AAF4-4641-9A48-28C7F6F9D7CA}" type="slidenum">
              <a:rPr lang="en-US" smtClean="0"/>
              <a:t>‹#›</a:t>
            </a:fld>
            <a:endParaRPr lang="en-US"/>
          </a:p>
        </p:txBody>
      </p:sp>
    </p:spTree>
    <p:extLst>
      <p:ext uri="{BB962C8B-B14F-4D97-AF65-F5344CB8AC3E}">
        <p14:creationId xmlns:p14="http://schemas.microsoft.com/office/powerpoint/2010/main" val="1640885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E82BF-2C7E-4D2D-877E-D5F868294A7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E6B-AAF4-4641-9A48-28C7F6F9D7CA}" type="slidenum">
              <a:rPr lang="en-US" smtClean="0"/>
              <a:t>‹#›</a:t>
            </a:fld>
            <a:endParaRPr lang="en-US"/>
          </a:p>
        </p:txBody>
      </p:sp>
    </p:spTree>
    <p:extLst>
      <p:ext uri="{BB962C8B-B14F-4D97-AF65-F5344CB8AC3E}">
        <p14:creationId xmlns:p14="http://schemas.microsoft.com/office/powerpoint/2010/main" val="556704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E82BF-2C7E-4D2D-877E-D5F868294A7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E6B-AAF4-4641-9A48-28C7F6F9D7CA}" type="slidenum">
              <a:rPr lang="en-US" smtClean="0"/>
              <a:t>‹#›</a:t>
            </a:fld>
            <a:endParaRPr lang="en-US"/>
          </a:p>
        </p:txBody>
      </p:sp>
    </p:spTree>
    <p:extLst>
      <p:ext uri="{BB962C8B-B14F-4D97-AF65-F5344CB8AC3E}">
        <p14:creationId xmlns:p14="http://schemas.microsoft.com/office/powerpoint/2010/main" val="289111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E82BF-2C7E-4D2D-877E-D5F868294A7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E6B-AAF4-4641-9A48-28C7F6F9D7CA}" type="slidenum">
              <a:rPr lang="en-US" smtClean="0"/>
              <a:t>‹#›</a:t>
            </a:fld>
            <a:endParaRPr lang="en-US"/>
          </a:p>
        </p:txBody>
      </p:sp>
    </p:spTree>
    <p:extLst>
      <p:ext uri="{BB962C8B-B14F-4D97-AF65-F5344CB8AC3E}">
        <p14:creationId xmlns:p14="http://schemas.microsoft.com/office/powerpoint/2010/main" val="144233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E82BF-2C7E-4D2D-877E-D5F868294A7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00E6B-AAF4-4641-9A48-28C7F6F9D7CA}" type="slidenum">
              <a:rPr lang="en-US" smtClean="0"/>
              <a:t>‹#›</a:t>
            </a:fld>
            <a:endParaRPr lang="en-US"/>
          </a:p>
        </p:txBody>
      </p:sp>
    </p:spTree>
    <p:extLst>
      <p:ext uri="{BB962C8B-B14F-4D97-AF65-F5344CB8AC3E}">
        <p14:creationId xmlns:p14="http://schemas.microsoft.com/office/powerpoint/2010/main" val="175207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BE82BF-2C7E-4D2D-877E-D5F868294A72}"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00E6B-AAF4-4641-9A48-28C7F6F9D7CA}" type="slidenum">
              <a:rPr lang="en-US" smtClean="0"/>
              <a:t>‹#›</a:t>
            </a:fld>
            <a:endParaRPr lang="en-US"/>
          </a:p>
        </p:txBody>
      </p:sp>
    </p:spTree>
    <p:extLst>
      <p:ext uri="{BB962C8B-B14F-4D97-AF65-F5344CB8AC3E}">
        <p14:creationId xmlns:p14="http://schemas.microsoft.com/office/powerpoint/2010/main" val="409790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BE82BF-2C7E-4D2D-877E-D5F868294A72}"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00E6B-AAF4-4641-9A48-28C7F6F9D7CA}" type="slidenum">
              <a:rPr lang="en-US" smtClean="0"/>
              <a:t>‹#›</a:t>
            </a:fld>
            <a:endParaRPr lang="en-US"/>
          </a:p>
        </p:txBody>
      </p:sp>
    </p:spTree>
    <p:extLst>
      <p:ext uri="{BB962C8B-B14F-4D97-AF65-F5344CB8AC3E}">
        <p14:creationId xmlns:p14="http://schemas.microsoft.com/office/powerpoint/2010/main" val="185940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BE82BF-2C7E-4D2D-877E-D5F868294A72}"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00E6B-AAF4-4641-9A48-28C7F6F9D7CA}" type="slidenum">
              <a:rPr lang="en-US" smtClean="0"/>
              <a:t>‹#›</a:t>
            </a:fld>
            <a:endParaRPr lang="en-US"/>
          </a:p>
        </p:txBody>
      </p:sp>
    </p:spTree>
    <p:extLst>
      <p:ext uri="{BB962C8B-B14F-4D97-AF65-F5344CB8AC3E}">
        <p14:creationId xmlns:p14="http://schemas.microsoft.com/office/powerpoint/2010/main" val="111710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E82BF-2C7E-4D2D-877E-D5F868294A72}"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00E6B-AAF4-4641-9A48-28C7F6F9D7CA}" type="slidenum">
              <a:rPr lang="en-US" smtClean="0"/>
              <a:t>‹#›</a:t>
            </a:fld>
            <a:endParaRPr lang="en-US"/>
          </a:p>
        </p:txBody>
      </p:sp>
    </p:spTree>
    <p:extLst>
      <p:ext uri="{BB962C8B-B14F-4D97-AF65-F5344CB8AC3E}">
        <p14:creationId xmlns:p14="http://schemas.microsoft.com/office/powerpoint/2010/main" val="78247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BE82BF-2C7E-4D2D-877E-D5F868294A72}"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00E6B-AAF4-4641-9A48-28C7F6F9D7CA}" type="slidenum">
              <a:rPr lang="en-US" smtClean="0"/>
              <a:t>‹#›</a:t>
            </a:fld>
            <a:endParaRPr lang="en-US"/>
          </a:p>
        </p:txBody>
      </p:sp>
    </p:spTree>
    <p:extLst>
      <p:ext uri="{BB962C8B-B14F-4D97-AF65-F5344CB8AC3E}">
        <p14:creationId xmlns:p14="http://schemas.microsoft.com/office/powerpoint/2010/main" val="406804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00E6B-AAF4-4641-9A48-28C7F6F9D7CA}" type="slidenum">
              <a:rPr lang="en-US" smtClean="0"/>
              <a:t>‹#›</a:t>
            </a:fld>
            <a:endParaRPr lang="en-US"/>
          </a:p>
        </p:txBody>
      </p:sp>
      <p:sp>
        <p:nvSpPr>
          <p:cNvPr id="5" name="Date Placeholder 4"/>
          <p:cNvSpPr>
            <a:spLocks noGrp="1"/>
          </p:cNvSpPr>
          <p:nvPr>
            <p:ph type="dt" sz="half" idx="10"/>
          </p:nvPr>
        </p:nvSpPr>
        <p:spPr/>
        <p:txBody>
          <a:bodyPr/>
          <a:lstStyle/>
          <a:p>
            <a:fld id="{94BE82BF-2C7E-4D2D-877E-D5F868294A72}" type="datetimeFigureOut">
              <a:rPr lang="en-US" smtClean="0"/>
              <a:t>11/18/2019</a:t>
            </a:fld>
            <a:endParaRPr lang="en-US"/>
          </a:p>
        </p:txBody>
      </p:sp>
    </p:spTree>
    <p:extLst>
      <p:ext uri="{BB962C8B-B14F-4D97-AF65-F5344CB8AC3E}">
        <p14:creationId xmlns:p14="http://schemas.microsoft.com/office/powerpoint/2010/main" val="95280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BE82BF-2C7E-4D2D-877E-D5F868294A72}" type="datetimeFigureOut">
              <a:rPr lang="en-US" smtClean="0"/>
              <a:t>11/18/2019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B500E6B-AAF4-4641-9A48-28C7F6F9D7CA}" type="slidenum">
              <a:rPr lang="en-US" smtClean="0"/>
              <a:t>‹#›</a:t>
            </a:fld>
            <a:endParaRPr lang="en-US"/>
          </a:p>
        </p:txBody>
      </p:sp>
    </p:spTree>
    <p:extLst>
      <p:ext uri="{BB962C8B-B14F-4D97-AF65-F5344CB8AC3E}">
        <p14:creationId xmlns:p14="http://schemas.microsoft.com/office/powerpoint/2010/main" val="157840997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rot="19705049">
            <a:off x="-512439" y="3095275"/>
            <a:ext cx="8811059" cy="1077218"/>
          </a:xfrm>
          <a:prstGeom prst="rect">
            <a:avLst/>
          </a:prstGeom>
          <a:noFill/>
        </p:spPr>
        <p:txBody>
          <a:bodyPr wrap="square" rtlCol="0">
            <a:spAutoFit/>
          </a:bodyPr>
          <a:lstStyle/>
          <a:p>
            <a:pPr algn="r"/>
            <a:r>
              <a:rPr lang="en-US" sz="2800" b="1" dirty="0" smtClean="0"/>
              <a:t> </a:t>
            </a:r>
            <a:r>
              <a:rPr lang="en-US" sz="3200" b="1" dirty="0" smtClean="0"/>
              <a:t>ATREZZO PROVIDER PORTAL: OUTPATIENT CASE CREATION</a:t>
            </a:r>
            <a:endParaRPr lang="en-US" sz="3200" b="1" dirty="0"/>
          </a:p>
        </p:txBody>
      </p:sp>
      <p:pic>
        <p:nvPicPr>
          <p:cNvPr id="9" name="Picture 8">
            <a:extLst>
              <a:ext uri="{FF2B5EF4-FFF2-40B4-BE49-F238E27FC236}">
                <a16:creationId xmlns="" xmlns:a16="http://schemas.microsoft.com/office/drawing/2014/main" id="{47ACD62E-FC40-4AEB-9EFB-C2BB7A3B5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2979" y="123453"/>
            <a:ext cx="2848884" cy="850064"/>
          </a:xfrm>
          <a:prstGeom prst="rect">
            <a:avLst/>
          </a:prstGeom>
        </p:spPr>
      </p:pic>
      <p:pic>
        <p:nvPicPr>
          <p:cNvPr id="10" name="Picture Placeholder 13"/>
          <p:cNvPicPr>
            <a:picLocks noChangeAspect="1"/>
          </p:cNvPicPr>
          <p:nvPr/>
        </p:nvPicPr>
        <p:blipFill>
          <a:blip r:embed="rId3" cstate="print">
            <a:extLst>
              <a:ext uri="{28A0092B-C50C-407E-A947-70E740481C1C}">
                <a14:useLocalDpi xmlns:a14="http://schemas.microsoft.com/office/drawing/2010/main" val="0"/>
              </a:ext>
            </a:extLst>
          </a:blip>
          <a:srcRect l="15371" r="15371"/>
          <a:stretch>
            <a:fillRect/>
          </a:stretch>
        </p:blipFill>
        <p:spPr>
          <a:xfrm>
            <a:off x="3632548" y="1240077"/>
            <a:ext cx="8308932" cy="5617923"/>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pic>
    </p:spTree>
    <p:extLst>
      <p:ext uri="{BB962C8B-B14F-4D97-AF65-F5344CB8AC3E}">
        <p14:creationId xmlns:p14="http://schemas.microsoft.com/office/powerpoint/2010/main" val="3749617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79400"/>
            <a:ext cx="8423102" cy="673100"/>
          </a:xfrm>
        </p:spPr>
        <p:txBody>
          <a:bodyPr/>
          <a:lstStyle/>
          <a:p>
            <a:pPr algn="ctr"/>
            <a:r>
              <a:rPr lang="en-US" b="1" dirty="0">
                <a:solidFill>
                  <a:schemeClr val="tx1"/>
                </a:solidFill>
              </a:rPr>
              <a:t>Outpatient Case Creation (cont’d)</a:t>
            </a:r>
            <a:endParaRPr lang="en-US" dirty="0"/>
          </a:p>
        </p:txBody>
      </p:sp>
      <p:pic>
        <p:nvPicPr>
          <p:cNvPr id="8" name="Picture 7">
            <a:extLst>
              <a:ext uri="{FF2B5EF4-FFF2-40B4-BE49-F238E27FC236}">
                <a16:creationId xmlns="" xmlns:a16="http://schemas.microsoft.com/office/drawing/2014/main" id="{47ACD62E-FC40-4AEB-9EFB-C2BB7A3B5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4" y="6187708"/>
            <a:ext cx="1727200" cy="515370"/>
          </a:xfrm>
          <a:prstGeom prst="rect">
            <a:avLst/>
          </a:prstGeom>
        </p:spPr>
      </p:pic>
      <p:sp>
        <p:nvSpPr>
          <p:cNvPr id="10" name="Content Placeholder 9"/>
          <p:cNvSpPr>
            <a:spLocks noGrp="1"/>
          </p:cNvSpPr>
          <p:nvPr>
            <p:ph idx="1"/>
          </p:nvPr>
        </p:nvSpPr>
        <p:spPr>
          <a:xfrm>
            <a:off x="319315" y="952500"/>
            <a:ext cx="9311820" cy="5448300"/>
          </a:xfrm>
        </p:spPr>
        <p:txBody>
          <a:bodyPr>
            <a:normAutofit/>
          </a:bodyPr>
          <a:lstStyle/>
          <a:p>
            <a:pPr marL="0" indent="0">
              <a:buNone/>
            </a:pPr>
            <a:r>
              <a:rPr lang="en-US" sz="1600" dirty="0" smtClean="0">
                <a:solidFill>
                  <a:schemeClr val="tx1"/>
                </a:solidFill>
              </a:rPr>
              <a:t>The </a:t>
            </a:r>
            <a:r>
              <a:rPr lang="en-US" sz="1600" b="1" dirty="0" smtClean="0">
                <a:solidFill>
                  <a:schemeClr val="tx1"/>
                </a:solidFill>
              </a:rPr>
              <a:t>Requesting Provider </a:t>
            </a:r>
            <a:r>
              <a:rPr lang="en-US" sz="1600" dirty="0" smtClean="0">
                <a:solidFill>
                  <a:schemeClr val="tx1"/>
                </a:solidFill>
              </a:rPr>
              <a:t>section will populate the requesting provider listed in the change context Section. If requesting provider need to be changed, you must cancel request, make the selection from the change context section, then proceed with new case creation. Enter in the</a:t>
            </a:r>
            <a:r>
              <a:rPr lang="en-US" sz="1600" b="1" dirty="0" smtClean="0">
                <a:solidFill>
                  <a:schemeClr val="tx1"/>
                </a:solidFill>
              </a:rPr>
              <a:t> FAX </a:t>
            </a:r>
            <a:r>
              <a:rPr lang="en-US" sz="1600" dirty="0" smtClean="0">
                <a:solidFill>
                  <a:schemeClr val="tx1"/>
                </a:solidFill>
              </a:rPr>
              <a:t>number to where the correspondence pertaining to this request should be sent. (</a:t>
            </a:r>
            <a:r>
              <a:rPr lang="en-US" sz="1600" b="1" dirty="0" smtClean="0">
                <a:solidFill>
                  <a:schemeClr val="tx1"/>
                </a:solidFill>
              </a:rPr>
              <a:t>NOTE: The Requesting Provider can only be changed if there is more than one NPI number registered to the Atrezzo Provider Portal account.)</a:t>
            </a:r>
            <a:endParaRPr lang="en-US" sz="1600" b="1" dirty="0">
              <a:solidFill>
                <a:schemeClr val="tx1"/>
              </a:solidFill>
            </a:endParaRPr>
          </a:p>
        </p:txBody>
      </p:sp>
      <p:pic>
        <p:nvPicPr>
          <p:cNvPr id="11" name="Picture 10"/>
          <p:cNvPicPr/>
          <p:nvPr/>
        </p:nvPicPr>
        <p:blipFill rotWithShape="1">
          <a:blip r:embed="rId3"/>
          <a:srcRect r="11379"/>
          <a:stretch/>
        </p:blipFill>
        <p:spPr>
          <a:xfrm>
            <a:off x="1227949" y="2513552"/>
            <a:ext cx="7164490" cy="3674156"/>
          </a:xfrm>
          <a:prstGeom prst="rect">
            <a:avLst/>
          </a:prstGeom>
        </p:spPr>
      </p:pic>
      <p:sp>
        <p:nvSpPr>
          <p:cNvPr id="12" name="Right Arrow 11"/>
          <p:cNvSpPr/>
          <p:nvPr/>
        </p:nvSpPr>
        <p:spPr>
          <a:xfrm>
            <a:off x="4249651" y="4951682"/>
            <a:ext cx="812800" cy="275772"/>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Brace 14"/>
          <p:cNvSpPr/>
          <p:nvPr/>
        </p:nvSpPr>
        <p:spPr>
          <a:xfrm>
            <a:off x="3759200" y="3077029"/>
            <a:ext cx="740229" cy="914400"/>
          </a:xfrm>
          <a:prstGeom prst="leftBrac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6021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30200"/>
            <a:ext cx="8321502" cy="660400"/>
          </a:xfrm>
        </p:spPr>
        <p:txBody>
          <a:bodyPr/>
          <a:lstStyle/>
          <a:p>
            <a:pPr algn="ctr"/>
            <a:r>
              <a:rPr lang="en-US" b="1" dirty="0">
                <a:solidFill>
                  <a:schemeClr val="tx1"/>
                </a:solidFill>
              </a:rPr>
              <a:t>Outpatient Case Creation (cont’d)</a:t>
            </a:r>
            <a:endParaRPr lang="en-US" dirty="0"/>
          </a:p>
        </p:txBody>
      </p:sp>
      <p:pic>
        <p:nvPicPr>
          <p:cNvPr id="6" name="Picture 5"/>
          <p:cNvPicPr>
            <a:picLocks noChangeAspect="1"/>
          </p:cNvPicPr>
          <p:nvPr/>
        </p:nvPicPr>
        <p:blipFill>
          <a:blip r:embed="rId2"/>
          <a:stretch>
            <a:fillRect/>
          </a:stretch>
        </p:blipFill>
        <p:spPr>
          <a:xfrm>
            <a:off x="601923" y="2375527"/>
            <a:ext cx="8672079" cy="3812181"/>
          </a:xfrm>
          <a:prstGeom prst="rect">
            <a:avLst/>
          </a:prstGeom>
          <a:solidFill>
            <a:schemeClr val="accent2">
              <a:lumMod val="75000"/>
            </a:schemeClr>
          </a:solidFill>
        </p:spPr>
      </p:pic>
      <p:pic>
        <p:nvPicPr>
          <p:cNvPr id="7" name="Picture 6">
            <a:extLst>
              <a:ext uri="{FF2B5EF4-FFF2-40B4-BE49-F238E27FC236}">
                <a16:creationId xmlns="" xmlns:a16="http://schemas.microsoft.com/office/drawing/2014/main" id="{47ACD62E-FC40-4AEB-9EFB-C2BB7A3B5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74" y="6187708"/>
            <a:ext cx="1727200" cy="515370"/>
          </a:xfrm>
          <a:prstGeom prst="rect">
            <a:avLst/>
          </a:prstGeom>
        </p:spPr>
      </p:pic>
      <p:sp>
        <p:nvSpPr>
          <p:cNvPr id="8" name="Content Placeholder 7"/>
          <p:cNvSpPr>
            <a:spLocks noGrp="1"/>
          </p:cNvSpPr>
          <p:nvPr>
            <p:ph idx="1"/>
          </p:nvPr>
        </p:nvSpPr>
        <p:spPr>
          <a:xfrm>
            <a:off x="715735" y="1292975"/>
            <a:ext cx="8795031" cy="4894733"/>
          </a:xfrm>
        </p:spPr>
        <p:txBody>
          <a:bodyPr>
            <a:normAutofit/>
          </a:bodyPr>
          <a:lstStyle/>
          <a:p>
            <a:pPr marL="0" indent="0">
              <a:buNone/>
            </a:pPr>
            <a:r>
              <a:rPr lang="en-US" sz="1600" dirty="0" smtClean="0">
                <a:solidFill>
                  <a:schemeClr val="tx1"/>
                </a:solidFill>
              </a:rPr>
              <a:t>The </a:t>
            </a:r>
            <a:r>
              <a:rPr lang="en-US" sz="1600" b="1" dirty="0" smtClean="0">
                <a:solidFill>
                  <a:schemeClr val="tx1"/>
                </a:solidFill>
              </a:rPr>
              <a:t>Service Provider </a:t>
            </a:r>
            <a:r>
              <a:rPr lang="en-US" sz="1600" dirty="0" smtClean="0">
                <a:solidFill>
                  <a:schemeClr val="tx1"/>
                </a:solidFill>
              </a:rPr>
              <a:t>section will display the populated provider from the requesting provider section. To change this information, click the </a:t>
            </a:r>
            <a:r>
              <a:rPr lang="en-US" sz="1600" b="1" dirty="0" smtClean="0">
                <a:solidFill>
                  <a:schemeClr val="tx1"/>
                </a:solidFill>
              </a:rPr>
              <a:t>Find</a:t>
            </a:r>
            <a:r>
              <a:rPr lang="en-US" sz="1600" dirty="0" smtClean="0">
                <a:solidFill>
                  <a:schemeClr val="tx1"/>
                </a:solidFill>
              </a:rPr>
              <a:t> button to perform a provider search.</a:t>
            </a:r>
            <a:endParaRPr lang="en-US" sz="1600" dirty="0">
              <a:solidFill>
                <a:schemeClr val="tx1"/>
              </a:solidFill>
            </a:endParaRPr>
          </a:p>
        </p:txBody>
      </p:sp>
      <p:sp>
        <p:nvSpPr>
          <p:cNvPr id="9" name="Right Arrow 8"/>
          <p:cNvSpPr/>
          <p:nvPr/>
        </p:nvSpPr>
        <p:spPr>
          <a:xfrm>
            <a:off x="5355772" y="3947886"/>
            <a:ext cx="551543" cy="159657"/>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68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296" y="237995"/>
            <a:ext cx="8409706" cy="701457"/>
          </a:xfrm>
        </p:spPr>
        <p:txBody>
          <a:bodyPr/>
          <a:lstStyle/>
          <a:p>
            <a:pPr algn="ctr"/>
            <a:r>
              <a:rPr lang="en-US" b="1" dirty="0">
                <a:solidFill>
                  <a:schemeClr val="tx1"/>
                </a:solidFill>
              </a:rPr>
              <a:t>Outpatient Case Creation (cont’d)</a:t>
            </a:r>
            <a:endParaRPr lang="en-US" dirty="0"/>
          </a:p>
        </p:txBody>
      </p:sp>
      <p:sp>
        <p:nvSpPr>
          <p:cNvPr id="5" name="Content Placeholder 4"/>
          <p:cNvSpPr>
            <a:spLocks noGrp="1"/>
          </p:cNvSpPr>
          <p:nvPr>
            <p:ph idx="1"/>
          </p:nvPr>
        </p:nvSpPr>
        <p:spPr>
          <a:xfrm>
            <a:off x="304801" y="939453"/>
            <a:ext cx="8969202" cy="5101910"/>
          </a:xfrm>
        </p:spPr>
        <p:txBody>
          <a:bodyPr>
            <a:normAutofit/>
          </a:bodyPr>
          <a:lstStyle/>
          <a:p>
            <a:pPr marL="0" indent="0">
              <a:buNone/>
            </a:pPr>
            <a:r>
              <a:rPr lang="en-US" sz="1600" dirty="0" smtClean="0">
                <a:solidFill>
                  <a:schemeClr val="tx1"/>
                </a:solidFill>
              </a:rPr>
              <a:t>Search for the provider by selecting  Provider or Facility. Enter </a:t>
            </a:r>
            <a:r>
              <a:rPr lang="en-US" sz="1600" b="1" dirty="0" smtClean="0">
                <a:solidFill>
                  <a:schemeClr val="tx1"/>
                </a:solidFill>
              </a:rPr>
              <a:t>Provider ID (</a:t>
            </a:r>
            <a:r>
              <a:rPr lang="en-US" sz="1600" dirty="0" smtClean="0">
                <a:solidFill>
                  <a:schemeClr val="tx1"/>
                </a:solidFill>
              </a:rPr>
              <a:t>NPI number</a:t>
            </a:r>
            <a:r>
              <a:rPr lang="en-US" sz="1600" b="1" dirty="0" smtClean="0">
                <a:solidFill>
                  <a:schemeClr val="tx1"/>
                </a:solidFill>
              </a:rPr>
              <a:t>) or Provider Name </a:t>
            </a:r>
            <a:r>
              <a:rPr lang="en-US" sz="1600" dirty="0" smtClean="0">
                <a:solidFill>
                  <a:schemeClr val="tx1"/>
                </a:solidFill>
              </a:rPr>
              <a:t>and </a:t>
            </a:r>
            <a:r>
              <a:rPr lang="en-US" sz="1600" dirty="0">
                <a:solidFill>
                  <a:schemeClr val="tx1"/>
                </a:solidFill>
              </a:rPr>
              <a:t>c</a:t>
            </a:r>
            <a:r>
              <a:rPr lang="en-US" sz="1600" dirty="0" smtClean="0">
                <a:solidFill>
                  <a:schemeClr val="tx1"/>
                </a:solidFill>
              </a:rPr>
              <a:t>lick </a:t>
            </a:r>
            <a:r>
              <a:rPr lang="en-US" sz="1600" b="1" dirty="0" smtClean="0">
                <a:solidFill>
                  <a:schemeClr val="tx1"/>
                </a:solidFill>
              </a:rPr>
              <a:t>Find.</a:t>
            </a:r>
          </a:p>
          <a:p>
            <a:pPr marL="0" indent="0">
              <a:buNone/>
            </a:pPr>
            <a:endParaRPr lang="en-US" sz="1600" dirty="0">
              <a:solidFill>
                <a:schemeClr val="tx1"/>
              </a:solidFill>
            </a:endParaRPr>
          </a:p>
        </p:txBody>
      </p:sp>
      <p:pic>
        <p:nvPicPr>
          <p:cNvPr id="6" name="Picture 5"/>
          <p:cNvPicPr/>
          <p:nvPr/>
        </p:nvPicPr>
        <p:blipFill rotWithShape="1">
          <a:blip r:embed="rId2"/>
          <a:srcRect l="8076" r="6410"/>
          <a:stretch/>
        </p:blipFill>
        <p:spPr bwMode="auto">
          <a:xfrm>
            <a:off x="609600" y="1691014"/>
            <a:ext cx="7845469" cy="4350348"/>
          </a:xfrm>
          <a:prstGeom prst="rect">
            <a:avLst/>
          </a:prstGeom>
          <a:ln>
            <a:noFill/>
          </a:ln>
          <a:extLst>
            <a:ext uri="{53640926-AAD7-44D8-BBD7-CCE9431645EC}">
              <a14:shadowObscured xmlns:a14="http://schemas.microsoft.com/office/drawing/2010/main"/>
            </a:ext>
          </a:extLst>
        </p:spPr>
      </p:pic>
      <p:sp>
        <p:nvSpPr>
          <p:cNvPr id="8" name="Flowchart: Connector 7"/>
          <p:cNvSpPr/>
          <p:nvPr/>
        </p:nvSpPr>
        <p:spPr>
          <a:xfrm>
            <a:off x="6926893" y="1603332"/>
            <a:ext cx="87682" cy="87682"/>
          </a:xfrm>
          <a:prstGeom prst="flowChartConnector">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7954027" y="1603332"/>
            <a:ext cx="87683" cy="87682"/>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47ACD62E-FC40-4AEB-9EFB-C2BB7A3B5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01" y="6301953"/>
            <a:ext cx="1474821" cy="440064"/>
          </a:xfrm>
          <a:prstGeom prst="rect">
            <a:avLst/>
          </a:prstGeom>
        </p:spPr>
      </p:pic>
      <p:sp>
        <p:nvSpPr>
          <p:cNvPr id="12" name="Up Arrow 11"/>
          <p:cNvSpPr/>
          <p:nvPr/>
        </p:nvSpPr>
        <p:spPr>
          <a:xfrm>
            <a:off x="3807042" y="3935433"/>
            <a:ext cx="45719" cy="3241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3000216" y="3935433"/>
            <a:ext cx="45719" cy="3241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5361140" y="2863589"/>
            <a:ext cx="801665" cy="12526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5361140" y="3165084"/>
            <a:ext cx="688931" cy="124216"/>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6651320" y="3441258"/>
            <a:ext cx="551146" cy="98300"/>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33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00" y="241300"/>
            <a:ext cx="8042102" cy="812800"/>
          </a:xfrm>
        </p:spPr>
        <p:txBody>
          <a:bodyPr/>
          <a:lstStyle/>
          <a:p>
            <a:pPr algn="ctr"/>
            <a:r>
              <a:rPr lang="en-US" b="1" dirty="0">
                <a:solidFill>
                  <a:schemeClr val="tx1"/>
                </a:solidFill>
              </a:rPr>
              <a:t>Outpatient Case Creation (cont’d)</a:t>
            </a:r>
            <a:endParaRPr lang="en-US" dirty="0"/>
          </a:p>
        </p:txBody>
      </p:sp>
      <p:pic>
        <p:nvPicPr>
          <p:cNvPr id="5" name="Picture 4"/>
          <p:cNvPicPr>
            <a:picLocks noChangeAspect="1"/>
          </p:cNvPicPr>
          <p:nvPr/>
        </p:nvPicPr>
        <p:blipFill>
          <a:blip r:embed="rId2"/>
          <a:stretch>
            <a:fillRect/>
          </a:stretch>
        </p:blipFill>
        <p:spPr>
          <a:xfrm>
            <a:off x="357644" y="1621148"/>
            <a:ext cx="8713785" cy="4121385"/>
          </a:xfrm>
          <a:prstGeom prst="rect">
            <a:avLst/>
          </a:prstGeom>
        </p:spPr>
      </p:pic>
      <p:sp>
        <p:nvSpPr>
          <p:cNvPr id="6" name="Right Arrow 5"/>
          <p:cNvSpPr/>
          <p:nvPr/>
        </p:nvSpPr>
        <p:spPr>
          <a:xfrm flipV="1">
            <a:off x="4796525" y="3118227"/>
            <a:ext cx="822464" cy="2590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47ACD62E-FC40-4AEB-9EFB-C2BB7A3B5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
        <p:nvSpPr>
          <p:cNvPr id="8" name="Content Placeholder 7"/>
          <p:cNvSpPr>
            <a:spLocks noGrp="1"/>
          </p:cNvSpPr>
          <p:nvPr>
            <p:ph idx="1"/>
          </p:nvPr>
        </p:nvSpPr>
        <p:spPr>
          <a:xfrm>
            <a:off x="357644" y="972333"/>
            <a:ext cx="8877762" cy="4987262"/>
          </a:xfrm>
        </p:spPr>
        <p:txBody>
          <a:bodyPr>
            <a:normAutofit/>
          </a:bodyPr>
          <a:lstStyle/>
          <a:p>
            <a:pPr marL="0" indent="0">
              <a:buNone/>
            </a:pPr>
            <a:r>
              <a:rPr lang="en-US" sz="1600" dirty="0" smtClean="0">
                <a:solidFill>
                  <a:schemeClr val="tx1"/>
                </a:solidFill>
              </a:rPr>
              <a:t>The </a:t>
            </a:r>
            <a:r>
              <a:rPr lang="en-US" sz="1600" b="1" dirty="0" smtClean="0">
                <a:solidFill>
                  <a:schemeClr val="tx1"/>
                </a:solidFill>
              </a:rPr>
              <a:t>Attending Physician </a:t>
            </a:r>
            <a:r>
              <a:rPr lang="en-US" sz="1600" dirty="0" smtClean="0">
                <a:solidFill>
                  <a:schemeClr val="tx1"/>
                </a:solidFill>
              </a:rPr>
              <a:t>section is OPTIONAL. Use the </a:t>
            </a:r>
            <a:r>
              <a:rPr lang="en-US" sz="1600" b="1" dirty="0" smtClean="0">
                <a:solidFill>
                  <a:schemeClr val="tx1"/>
                </a:solidFill>
              </a:rPr>
              <a:t>Find</a:t>
            </a:r>
            <a:r>
              <a:rPr lang="en-US" sz="1600" dirty="0" smtClean="0">
                <a:solidFill>
                  <a:schemeClr val="tx1"/>
                </a:solidFill>
              </a:rPr>
              <a:t> button to search for the attending physician to </a:t>
            </a:r>
            <a:r>
              <a:rPr lang="en-US" sz="1600" smtClean="0">
                <a:solidFill>
                  <a:schemeClr val="tx1"/>
                </a:solidFill>
              </a:rPr>
              <a:t>be added.</a:t>
            </a:r>
            <a:endParaRPr lang="en-US" sz="1600" dirty="0">
              <a:solidFill>
                <a:schemeClr val="tx1"/>
              </a:solidFill>
            </a:endParaRPr>
          </a:p>
        </p:txBody>
      </p:sp>
    </p:spTree>
    <p:extLst>
      <p:ext uri="{BB962C8B-B14F-4D97-AF65-F5344CB8AC3E}">
        <p14:creationId xmlns:p14="http://schemas.microsoft.com/office/powerpoint/2010/main" val="232657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0" y="330200"/>
            <a:ext cx="8219902" cy="762000"/>
          </a:xfrm>
        </p:spPr>
        <p:txBody>
          <a:bodyPr/>
          <a:lstStyle/>
          <a:p>
            <a:pPr algn="ctr"/>
            <a:r>
              <a:rPr lang="en-US" b="1" dirty="0">
                <a:solidFill>
                  <a:schemeClr val="tx1"/>
                </a:solidFill>
              </a:rPr>
              <a:t>Outpatient Case Creation (cont’d)</a:t>
            </a:r>
            <a:endParaRPr lang="en-US" dirty="0"/>
          </a:p>
        </p:txBody>
      </p:sp>
      <p:sp>
        <p:nvSpPr>
          <p:cNvPr id="3" name="Content Placeholder 2"/>
          <p:cNvSpPr>
            <a:spLocks noGrp="1"/>
          </p:cNvSpPr>
          <p:nvPr>
            <p:ph idx="1"/>
          </p:nvPr>
        </p:nvSpPr>
        <p:spPr>
          <a:xfrm>
            <a:off x="342900" y="1092200"/>
            <a:ext cx="8521700" cy="4419599"/>
          </a:xfrm>
        </p:spPr>
        <p:txBody>
          <a:bodyPr>
            <a:normAutofit/>
          </a:bodyPr>
          <a:lstStyle/>
          <a:p>
            <a:pPr marL="0" indent="0">
              <a:buNone/>
            </a:pPr>
            <a:r>
              <a:rPr lang="en-US" sz="1600" dirty="0" smtClean="0">
                <a:solidFill>
                  <a:schemeClr val="tx1"/>
                </a:solidFill>
              </a:rPr>
              <a:t>You can search for the physician by entering either the </a:t>
            </a:r>
            <a:r>
              <a:rPr lang="en-US" sz="1600" b="1" dirty="0" smtClean="0">
                <a:solidFill>
                  <a:schemeClr val="tx1"/>
                </a:solidFill>
              </a:rPr>
              <a:t>Physician ID (NPI number)</a:t>
            </a:r>
            <a:r>
              <a:rPr lang="en-US" sz="1600" dirty="0" smtClean="0">
                <a:solidFill>
                  <a:schemeClr val="tx1"/>
                </a:solidFill>
              </a:rPr>
              <a:t>,</a:t>
            </a:r>
            <a:r>
              <a:rPr lang="en-US" sz="1600" b="1" dirty="0" smtClean="0">
                <a:solidFill>
                  <a:schemeClr val="tx1"/>
                </a:solidFill>
              </a:rPr>
              <a:t> </a:t>
            </a:r>
            <a:r>
              <a:rPr lang="en-US" sz="1600" dirty="0" smtClean="0">
                <a:solidFill>
                  <a:schemeClr val="tx1"/>
                </a:solidFill>
              </a:rPr>
              <a:t>the </a:t>
            </a:r>
            <a:r>
              <a:rPr lang="en-US" sz="1600" b="1" dirty="0" smtClean="0">
                <a:solidFill>
                  <a:schemeClr val="tx1"/>
                </a:solidFill>
              </a:rPr>
              <a:t>Physicians First or Last Name</a:t>
            </a:r>
            <a:r>
              <a:rPr lang="en-US" sz="1600" dirty="0" smtClean="0">
                <a:solidFill>
                  <a:schemeClr val="tx1"/>
                </a:solidFill>
              </a:rPr>
              <a:t>, or the </a:t>
            </a:r>
            <a:r>
              <a:rPr lang="en-US" sz="1600" b="1" dirty="0" smtClean="0">
                <a:solidFill>
                  <a:schemeClr val="tx1"/>
                </a:solidFill>
              </a:rPr>
              <a:t>Provider Specialty</a:t>
            </a:r>
            <a:r>
              <a:rPr lang="en-US" sz="1600" dirty="0" smtClean="0">
                <a:solidFill>
                  <a:schemeClr val="tx1"/>
                </a:solidFill>
              </a:rPr>
              <a:t>, then click </a:t>
            </a:r>
            <a:r>
              <a:rPr lang="en-US" sz="1600" b="1" dirty="0" smtClean="0">
                <a:solidFill>
                  <a:schemeClr val="tx1"/>
                </a:solidFill>
              </a:rPr>
              <a:t>Find</a:t>
            </a:r>
            <a:r>
              <a:rPr lang="en-US" sz="1600" dirty="0" smtClean="0">
                <a:solidFill>
                  <a:schemeClr val="tx1"/>
                </a:solidFill>
              </a:rPr>
              <a:t>. </a:t>
            </a:r>
            <a:endParaRPr lang="en-US" sz="1600" dirty="0">
              <a:solidFill>
                <a:schemeClr val="tx1"/>
              </a:solidFill>
            </a:endParaRPr>
          </a:p>
        </p:txBody>
      </p:sp>
      <p:pic>
        <p:nvPicPr>
          <p:cNvPr id="4" name="Picture 3">
            <a:extLst>
              <a:ext uri="{FF2B5EF4-FFF2-40B4-BE49-F238E27FC236}">
                <a16:creationId xmlns="" xmlns:a16="http://schemas.microsoft.com/office/drawing/2014/main" id="{47ACD62E-FC40-4AEB-9EFB-C2BB7A3B5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pic>
        <p:nvPicPr>
          <p:cNvPr id="5" name="Picture 4"/>
          <p:cNvPicPr>
            <a:picLocks noChangeAspect="1"/>
          </p:cNvPicPr>
          <p:nvPr/>
        </p:nvPicPr>
        <p:blipFill>
          <a:blip r:embed="rId3"/>
          <a:stretch>
            <a:fillRect/>
          </a:stretch>
        </p:blipFill>
        <p:spPr>
          <a:xfrm>
            <a:off x="539668" y="1854200"/>
            <a:ext cx="8350332" cy="3484250"/>
          </a:xfrm>
          <a:prstGeom prst="rect">
            <a:avLst/>
          </a:prstGeom>
        </p:spPr>
      </p:pic>
      <p:sp>
        <p:nvSpPr>
          <p:cNvPr id="7" name="Right Arrow 6"/>
          <p:cNvSpPr/>
          <p:nvPr/>
        </p:nvSpPr>
        <p:spPr>
          <a:xfrm>
            <a:off x="1752599" y="3256280"/>
            <a:ext cx="635001" cy="5842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752598" y="3535680"/>
            <a:ext cx="622301" cy="4571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752598" y="3810000"/>
            <a:ext cx="622301" cy="508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752598" y="4076700"/>
            <a:ext cx="622301" cy="4571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7480300" y="3987801"/>
            <a:ext cx="825500" cy="3048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00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
            <a:ext cx="8435802" cy="736600"/>
          </a:xfrm>
        </p:spPr>
        <p:txBody>
          <a:bodyPr/>
          <a:lstStyle/>
          <a:p>
            <a:pPr algn="ctr"/>
            <a:r>
              <a:rPr lang="en-US" b="1" dirty="0">
                <a:solidFill>
                  <a:schemeClr val="tx1"/>
                </a:solidFill>
              </a:rPr>
              <a:t>Outpatient Case Creation (cont’d)</a:t>
            </a:r>
            <a:endParaRPr lang="en-US" dirty="0"/>
          </a:p>
        </p:txBody>
      </p:sp>
      <p:sp>
        <p:nvSpPr>
          <p:cNvPr id="3" name="Content Placeholder 2"/>
          <p:cNvSpPr>
            <a:spLocks noGrp="1"/>
          </p:cNvSpPr>
          <p:nvPr>
            <p:ph idx="1"/>
          </p:nvPr>
        </p:nvSpPr>
        <p:spPr>
          <a:xfrm>
            <a:off x="393700" y="863601"/>
            <a:ext cx="8699500" cy="4686300"/>
          </a:xfrm>
        </p:spPr>
        <p:txBody>
          <a:bodyPr>
            <a:normAutofit/>
          </a:bodyPr>
          <a:lstStyle/>
          <a:p>
            <a:pPr marL="0" indent="0">
              <a:buNone/>
            </a:pPr>
            <a:r>
              <a:rPr lang="en-US" sz="1600" dirty="0" smtClean="0"/>
              <a:t>The physicians information will then display. To see more detailed information about the physician click</a:t>
            </a:r>
            <a:r>
              <a:rPr lang="en-US" sz="1600" b="1" dirty="0" smtClean="0"/>
              <a:t> Info</a:t>
            </a:r>
            <a:r>
              <a:rPr lang="en-US" sz="1600" dirty="0" smtClean="0"/>
              <a:t>. To add the physician to the request click </a:t>
            </a:r>
            <a:r>
              <a:rPr lang="en-US" sz="1600" b="1" dirty="0" smtClean="0"/>
              <a:t>Select</a:t>
            </a:r>
            <a:r>
              <a:rPr lang="en-US" sz="1600" dirty="0" smtClean="0"/>
              <a:t>. </a:t>
            </a:r>
            <a:endParaRPr lang="en-US" sz="1600" dirty="0"/>
          </a:p>
        </p:txBody>
      </p:sp>
      <p:pic>
        <p:nvPicPr>
          <p:cNvPr id="4" name="Picture 3">
            <a:extLst>
              <a:ext uri="{FF2B5EF4-FFF2-40B4-BE49-F238E27FC236}">
                <a16:creationId xmlns="" xmlns:a16="http://schemas.microsoft.com/office/drawing/2014/main" id="{47ACD62E-FC40-4AEB-9EFB-C2BB7A3B5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pic>
        <p:nvPicPr>
          <p:cNvPr id="6" name="Picture 5"/>
          <p:cNvPicPr>
            <a:picLocks noChangeAspect="1"/>
          </p:cNvPicPr>
          <p:nvPr/>
        </p:nvPicPr>
        <p:blipFill>
          <a:blip r:embed="rId3"/>
          <a:stretch>
            <a:fillRect/>
          </a:stretch>
        </p:blipFill>
        <p:spPr>
          <a:xfrm>
            <a:off x="2340139" y="1447608"/>
            <a:ext cx="4562308" cy="1984577"/>
          </a:xfrm>
          <a:prstGeom prst="rect">
            <a:avLst/>
          </a:prstGeom>
        </p:spPr>
      </p:pic>
      <p:pic>
        <p:nvPicPr>
          <p:cNvPr id="7" name="Picture 6"/>
          <p:cNvPicPr>
            <a:picLocks noChangeAspect="1"/>
          </p:cNvPicPr>
          <p:nvPr/>
        </p:nvPicPr>
        <p:blipFill>
          <a:blip r:embed="rId4"/>
          <a:stretch>
            <a:fillRect/>
          </a:stretch>
        </p:blipFill>
        <p:spPr>
          <a:xfrm>
            <a:off x="1752599" y="3533785"/>
            <a:ext cx="6400801" cy="2752649"/>
          </a:xfrm>
          <a:prstGeom prst="rect">
            <a:avLst/>
          </a:prstGeom>
        </p:spPr>
      </p:pic>
      <p:sp>
        <p:nvSpPr>
          <p:cNvPr id="8" name="Rectangle 7"/>
          <p:cNvSpPr/>
          <p:nvPr/>
        </p:nvSpPr>
        <p:spPr>
          <a:xfrm>
            <a:off x="3289300" y="1727200"/>
            <a:ext cx="889000" cy="101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03600" y="2006792"/>
            <a:ext cx="1041400" cy="101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89300" y="2552700"/>
            <a:ext cx="1041400" cy="101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41700" y="2705099"/>
            <a:ext cx="1041400" cy="54610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89400" y="4156085"/>
            <a:ext cx="876300" cy="20001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06600" y="5435600"/>
            <a:ext cx="1003300" cy="1651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03600" y="5435600"/>
            <a:ext cx="685800" cy="1651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7594600" y="5435600"/>
            <a:ext cx="558800" cy="266701"/>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159336" y="1447608"/>
            <a:ext cx="348913" cy="1525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6654800" y="5600701"/>
            <a:ext cx="342901" cy="546102"/>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381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1300"/>
            <a:ext cx="8596668" cy="876300"/>
          </a:xfrm>
        </p:spPr>
        <p:txBody>
          <a:bodyPr/>
          <a:lstStyle/>
          <a:p>
            <a:pPr algn="ctr"/>
            <a:r>
              <a:rPr lang="en-US" b="1" dirty="0">
                <a:solidFill>
                  <a:schemeClr val="tx1"/>
                </a:solidFill>
              </a:rPr>
              <a:t>Outpatient Case Creation (cont’d)</a:t>
            </a:r>
            <a:endParaRPr lang="en-US" dirty="0"/>
          </a:p>
        </p:txBody>
      </p:sp>
      <p:sp>
        <p:nvSpPr>
          <p:cNvPr id="3" name="Content Placeholder 2"/>
          <p:cNvSpPr>
            <a:spLocks noGrp="1"/>
          </p:cNvSpPr>
          <p:nvPr>
            <p:ph idx="1"/>
          </p:nvPr>
        </p:nvSpPr>
        <p:spPr>
          <a:xfrm>
            <a:off x="444500" y="990601"/>
            <a:ext cx="8829502" cy="5050762"/>
          </a:xfrm>
        </p:spPr>
        <p:txBody>
          <a:bodyPr>
            <a:normAutofit/>
          </a:bodyPr>
          <a:lstStyle/>
          <a:p>
            <a:pPr marL="0" indent="0">
              <a:buNone/>
            </a:pPr>
            <a:r>
              <a:rPr lang="en-US" sz="1600" dirty="0" smtClean="0">
                <a:solidFill>
                  <a:schemeClr val="tx1"/>
                </a:solidFill>
              </a:rPr>
              <a:t>The Attending Physician has now been added </a:t>
            </a:r>
            <a:r>
              <a:rPr lang="en-US" sz="1600" dirty="0" smtClean="0">
                <a:solidFill>
                  <a:schemeClr val="tx1"/>
                </a:solidFill>
              </a:rPr>
              <a:t>to the </a:t>
            </a:r>
            <a:r>
              <a:rPr lang="en-US" sz="1600" dirty="0" smtClean="0">
                <a:solidFill>
                  <a:schemeClr val="tx1"/>
                </a:solidFill>
              </a:rPr>
              <a:t>request. (To select a different physician,  click</a:t>
            </a:r>
            <a:r>
              <a:rPr lang="en-US" sz="1600" b="1" dirty="0" smtClean="0">
                <a:solidFill>
                  <a:schemeClr val="tx1"/>
                </a:solidFill>
              </a:rPr>
              <a:t> Clear, </a:t>
            </a:r>
            <a:r>
              <a:rPr lang="en-US" sz="1600" dirty="0" smtClean="0">
                <a:solidFill>
                  <a:schemeClr val="tx1"/>
                </a:solidFill>
              </a:rPr>
              <a:t>and then </a:t>
            </a:r>
            <a:r>
              <a:rPr lang="en-US" sz="1600" b="1" dirty="0" smtClean="0">
                <a:solidFill>
                  <a:schemeClr val="tx1"/>
                </a:solidFill>
              </a:rPr>
              <a:t>Find</a:t>
            </a:r>
            <a:r>
              <a:rPr lang="en-US" sz="1600" dirty="0" smtClean="0">
                <a:solidFill>
                  <a:schemeClr val="tx1"/>
                </a:solidFill>
              </a:rPr>
              <a:t> to search for the physician) </a:t>
            </a:r>
          </a:p>
          <a:p>
            <a:pPr marL="0" indent="0">
              <a:buNone/>
            </a:pPr>
            <a:endParaRPr lang="en-US" sz="1600" dirty="0">
              <a:solidFill>
                <a:schemeClr val="tx1"/>
              </a:solidFill>
            </a:endParaRPr>
          </a:p>
        </p:txBody>
      </p:sp>
      <p:pic>
        <p:nvPicPr>
          <p:cNvPr id="4" name="Picture 3"/>
          <p:cNvPicPr>
            <a:picLocks noChangeAspect="1"/>
          </p:cNvPicPr>
          <p:nvPr/>
        </p:nvPicPr>
        <p:blipFill>
          <a:blip r:embed="rId2"/>
          <a:stretch>
            <a:fillRect/>
          </a:stretch>
        </p:blipFill>
        <p:spPr>
          <a:xfrm>
            <a:off x="677335" y="1644650"/>
            <a:ext cx="8009466" cy="4139175"/>
          </a:xfrm>
          <a:prstGeom prst="rect">
            <a:avLst/>
          </a:prstGeom>
          <a:solidFill>
            <a:schemeClr val="accent2"/>
          </a:solidFill>
        </p:spPr>
      </p:pic>
      <p:sp>
        <p:nvSpPr>
          <p:cNvPr id="5" name="Rectangle 4"/>
          <p:cNvSpPr/>
          <p:nvPr/>
        </p:nvSpPr>
        <p:spPr>
          <a:xfrm>
            <a:off x="5549900" y="3098800"/>
            <a:ext cx="1981200" cy="5207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975668" y="3835400"/>
            <a:ext cx="495300" cy="2032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975668" y="4406900"/>
            <a:ext cx="574232" cy="31749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47ACD62E-FC40-4AEB-9EFB-C2BB7A3B5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Tree>
    <p:extLst>
      <p:ext uri="{BB962C8B-B14F-4D97-AF65-F5344CB8AC3E}">
        <p14:creationId xmlns:p14="http://schemas.microsoft.com/office/powerpoint/2010/main" val="3407790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330200"/>
            <a:ext cx="8181802" cy="825500"/>
          </a:xfrm>
        </p:spPr>
        <p:txBody>
          <a:bodyPr/>
          <a:lstStyle/>
          <a:p>
            <a:pPr algn="ctr"/>
            <a:r>
              <a:rPr lang="en-US" b="1" dirty="0">
                <a:solidFill>
                  <a:schemeClr val="tx1"/>
                </a:solidFill>
              </a:rPr>
              <a:t>Outpatient Case Creation (cont’d)</a:t>
            </a:r>
            <a:endParaRPr lang="en-US" dirty="0"/>
          </a:p>
        </p:txBody>
      </p:sp>
      <p:pic>
        <p:nvPicPr>
          <p:cNvPr id="8" name="Picture 7">
            <a:extLst>
              <a:ext uri="{FF2B5EF4-FFF2-40B4-BE49-F238E27FC236}">
                <a16:creationId xmlns="" xmlns:a16="http://schemas.microsoft.com/office/drawing/2014/main" id="{47ACD62E-FC40-4AEB-9EFB-C2BB7A3B5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
        <p:nvSpPr>
          <p:cNvPr id="9" name="Content Placeholder 8"/>
          <p:cNvSpPr>
            <a:spLocks noGrp="1"/>
          </p:cNvSpPr>
          <p:nvPr>
            <p:ph idx="1"/>
          </p:nvPr>
        </p:nvSpPr>
        <p:spPr>
          <a:xfrm>
            <a:off x="420915" y="1143000"/>
            <a:ext cx="9201430" cy="4572000"/>
          </a:xfrm>
        </p:spPr>
        <p:txBody>
          <a:bodyPr>
            <a:normAutofit/>
          </a:bodyPr>
          <a:lstStyle/>
          <a:p>
            <a:pPr marL="0" indent="0">
              <a:buNone/>
            </a:pPr>
            <a:r>
              <a:rPr lang="en-US" sz="1600" dirty="0" smtClean="0">
                <a:solidFill>
                  <a:schemeClr val="tx1"/>
                </a:solidFill>
              </a:rPr>
              <a:t>In the </a:t>
            </a:r>
            <a:r>
              <a:rPr lang="en-US" sz="1600" b="1" dirty="0" smtClean="0">
                <a:solidFill>
                  <a:schemeClr val="tx1"/>
                </a:solidFill>
              </a:rPr>
              <a:t>Service Detail </a:t>
            </a:r>
            <a:r>
              <a:rPr lang="en-US" sz="1600" dirty="0" smtClean="0">
                <a:solidFill>
                  <a:schemeClr val="tx1"/>
                </a:solidFill>
              </a:rPr>
              <a:t>section, select the applicable </a:t>
            </a:r>
            <a:r>
              <a:rPr lang="en-US" sz="1600" b="1" dirty="0" smtClean="0">
                <a:solidFill>
                  <a:schemeClr val="tx1"/>
                </a:solidFill>
              </a:rPr>
              <a:t>Service Type </a:t>
            </a:r>
            <a:r>
              <a:rPr lang="en-US" sz="1600" dirty="0" smtClean="0">
                <a:solidFill>
                  <a:schemeClr val="tx1"/>
                </a:solidFill>
              </a:rPr>
              <a:t>and </a:t>
            </a:r>
            <a:r>
              <a:rPr lang="en-US" sz="1600" b="1" dirty="0" smtClean="0">
                <a:solidFill>
                  <a:schemeClr val="tx1"/>
                </a:solidFill>
              </a:rPr>
              <a:t>Request Type </a:t>
            </a:r>
            <a:r>
              <a:rPr lang="en-US" sz="1600" dirty="0" smtClean="0">
                <a:solidFill>
                  <a:schemeClr val="tx1"/>
                </a:solidFill>
              </a:rPr>
              <a:t>from the drop down menu. The </a:t>
            </a:r>
            <a:r>
              <a:rPr lang="en-US" sz="1600" b="1" dirty="0" smtClean="0">
                <a:solidFill>
                  <a:schemeClr val="tx1"/>
                </a:solidFill>
              </a:rPr>
              <a:t>FIPS Code </a:t>
            </a:r>
            <a:r>
              <a:rPr lang="en-US" sz="1600" dirty="0" smtClean="0">
                <a:solidFill>
                  <a:schemeClr val="tx1"/>
                </a:solidFill>
              </a:rPr>
              <a:t>is not applicable </a:t>
            </a:r>
            <a:r>
              <a:rPr lang="en-US" sz="1600" dirty="0" smtClean="0">
                <a:solidFill>
                  <a:schemeClr val="tx1"/>
                </a:solidFill>
              </a:rPr>
              <a:t>to your request and </a:t>
            </a:r>
            <a:r>
              <a:rPr lang="en-US" sz="1600" dirty="0" smtClean="0">
                <a:solidFill>
                  <a:schemeClr val="tx1"/>
                </a:solidFill>
              </a:rPr>
              <a:t>should be left blank. </a:t>
            </a:r>
            <a:endParaRPr lang="en-US" sz="1600" dirty="0">
              <a:solidFill>
                <a:schemeClr val="tx1"/>
              </a:solidFill>
            </a:endParaRPr>
          </a:p>
        </p:txBody>
      </p:sp>
      <p:pic>
        <p:nvPicPr>
          <p:cNvPr id="10" name="Picture 9"/>
          <p:cNvPicPr/>
          <p:nvPr/>
        </p:nvPicPr>
        <p:blipFill>
          <a:blip r:embed="rId3"/>
          <a:stretch>
            <a:fillRect/>
          </a:stretch>
        </p:blipFill>
        <p:spPr>
          <a:xfrm>
            <a:off x="289660" y="1843314"/>
            <a:ext cx="9332685" cy="3526972"/>
          </a:xfrm>
          <a:prstGeom prst="rect">
            <a:avLst/>
          </a:prstGeom>
        </p:spPr>
      </p:pic>
      <p:sp>
        <p:nvSpPr>
          <p:cNvPr id="11" name="Right Arrow 10"/>
          <p:cNvSpPr/>
          <p:nvPr/>
        </p:nvSpPr>
        <p:spPr>
          <a:xfrm>
            <a:off x="3904342" y="2627086"/>
            <a:ext cx="362857" cy="174171"/>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904342" y="2872014"/>
            <a:ext cx="362857" cy="145142"/>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8530225" y="3123366"/>
            <a:ext cx="743777" cy="133401"/>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24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514" y="275772"/>
            <a:ext cx="8243488" cy="711200"/>
          </a:xfrm>
        </p:spPr>
        <p:txBody>
          <a:bodyPr/>
          <a:lstStyle/>
          <a:p>
            <a:pPr algn="ctr"/>
            <a:r>
              <a:rPr lang="en-US" b="1" dirty="0">
                <a:solidFill>
                  <a:schemeClr val="tx1"/>
                </a:solidFill>
              </a:rPr>
              <a:t>Outpatient Case Creation (</a:t>
            </a:r>
            <a:r>
              <a:rPr lang="en-US" b="1" dirty="0" smtClean="0">
                <a:solidFill>
                  <a:schemeClr val="tx1"/>
                </a:solidFill>
              </a:rPr>
              <a:t>cont’d)</a:t>
            </a:r>
            <a:endParaRPr lang="en-US" dirty="0"/>
          </a:p>
        </p:txBody>
      </p:sp>
      <p:sp>
        <p:nvSpPr>
          <p:cNvPr id="6" name="Content Placeholder 5"/>
          <p:cNvSpPr>
            <a:spLocks noGrp="1"/>
          </p:cNvSpPr>
          <p:nvPr>
            <p:ph idx="1"/>
          </p:nvPr>
        </p:nvSpPr>
        <p:spPr>
          <a:xfrm>
            <a:off x="362857" y="986972"/>
            <a:ext cx="8780516" cy="5054390"/>
          </a:xfrm>
        </p:spPr>
        <p:txBody>
          <a:bodyPr>
            <a:normAutofit/>
          </a:bodyPr>
          <a:lstStyle/>
          <a:p>
            <a:pPr marL="0" indent="0">
              <a:buNone/>
            </a:pPr>
            <a:r>
              <a:rPr lang="en-US" sz="1600" dirty="0" smtClean="0">
                <a:solidFill>
                  <a:schemeClr val="tx1"/>
                </a:solidFill>
              </a:rPr>
              <a:t>In the </a:t>
            </a:r>
            <a:r>
              <a:rPr lang="en-US" sz="1600" b="1" dirty="0" smtClean="0">
                <a:solidFill>
                  <a:schemeClr val="tx1"/>
                </a:solidFill>
              </a:rPr>
              <a:t>Procedures</a:t>
            </a:r>
            <a:r>
              <a:rPr lang="en-US" sz="1600" dirty="0" smtClean="0">
                <a:solidFill>
                  <a:schemeClr val="tx1"/>
                </a:solidFill>
              </a:rPr>
              <a:t> section, click </a:t>
            </a:r>
            <a:r>
              <a:rPr lang="en-US" sz="1600" b="1" dirty="0" smtClean="0">
                <a:solidFill>
                  <a:schemeClr val="tx1"/>
                </a:solidFill>
              </a:rPr>
              <a:t>Find </a:t>
            </a:r>
            <a:r>
              <a:rPr lang="en-US" sz="1600" dirty="0" smtClean="0">
                <a:solidFill>
                  <a:schemeClr val="tx1"/>
                </a:solidFill>
              </a:rPr>
              <a:t>button to search for procedure codes pertaining to this request. Enter the </a:t>
            </a:r>
            <a:r>
              <a:rPr lang="en-US" sz="1600" b="1" dirty="0" smtClean="0">
                <a:solidFill>
                  <a:schemeClr val="tx1"/>
                </a:solidFill>
              </a:rPr>
              <a:t>Code</a:t>
            </a:r>
            <a:r>
              <a:rPr lang="en-US" sz="1600" dirty="0" smtClean="0">
                <a:solidFill>
                  <a:schemeClr val="tx1"/>
                </a:solidFill>
              </a:rPr>
              <a:t> or</a:t>
            </a:r>
            <a:r>
              <a:rPr lang="en-US" sz="1600" b="1" dirty="0" smtClean="0">
                <a:solidFill>
                  <a:schemeClr val="tx1"/>
                </a:solidFill>
              </a:rPr>
              <a:t> Description </a:t>
            </a:r>
            <a:r>
              <a:rPr lang="en-US" sz="1600" dirty="0" smtClean="0">
                <a:solidFill>
                  <a:schemeClr val="tx1"/>
                </a:solidFill>
              </a:rPr>
              <a:t>of the procedure and click </a:t>
            </a:r>
            <a:r>
              <a:rPr lang="en-US" sz="1600" b="1" dirty="0" smtClean="0">
                <a:solidFill>
                  <a:schemeClr val="tx1"/>
                </a:solidFill>
              </a:rPr>
              <a:t>Find</a:t>
            </a:r>
            <a:r>
              <a:rPr lang="en-US" sz="1600" dirty="0" smtClean="0">
                <a:solidFill>
                  <a:schemeClr val="tx1"/>
                </a:solidFill>
              </a:rPr>
              <a:t>. Select the code from the list that displays. Continue to add codes, as needed. </a:t>
            </a:r>
          </a:p>
          <a:p>
            <a:pPr marL="0" indent="0">
              <a:buNone/>
            </a:pPr>
            <a:endParaRPr lang="en-US" sz="1600" dirty="0">
              <a:solidFill>
                <a:schemeClr val="tx1"/>
              </a:solidFill>
            </a:endParaRPr>
          </a:p>
        </p:txBody>
      </p:sp>
      <p:pic>
        <p:nvPicPr>
          <p:cNvPr id="7" name="Content Placeholder 3"/>
          <p:cNvPicPr/>
          <p:nvPr/>
        </p:nvPicPr>
        <p:blipFill>
          <a:blip r:embed="rId2"/>
          <a:stretch>
            <a:fillRect/>
          </a:stretch>
        </p:blipFill>
        <p:spPr>
          <a:xfrm>
            <a:off x="232229" y="1828308"/>
            <a:ext cx="9041773" cy="1616199"/>
          </a:xfrm>
          <a:prstGeom prst="rect">
            <a:avLst/>
          </a:prstGeom>
        </p:spPr>
      </p:pic>
      <p:pic>
        <p:nvPicPr>
          <p:cNvPr id="8" name="Picture 7"/>
          <p:cNvPicPr/>
          <p:nvPr/>
        </p:nvPicPr>
        <p:blipFill>
          <a:blip r:embed="rId3"/>
          <a:stretch>
            <a:fillRect/>
          </a:stretch>
        </p:blipFill>
        <p:spPr>
          <a:xfrm>
            <a:off x="362857" y="3514167"/>
            <a:ext cx="8636000" cy="2142291"/>
          </a:xfrm>
          <a:prstGeom prst="rect">
            <a:avLst/>
          </a:prstGeom>
        </p:spPr>
      </p:pic>
      <p:pic>
        <p:nvPicPr>
          <p:cNvPr id="9" name="Picture 8">
            <a:extLst>
              <a:ext uri="{FF2B5EF4-FFF2-40B4-BE49-F238E27FC236}">
                <a16:creationId xmlns="" xmlns:a16="http://schemas.microsoft.com/office/drawing/2014/main" id="{47ACD62E-FC40-4AEB-9EFB-C2BB7A3B51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
        <p:nvSpPr>
          <p:cNvPr id="10" name="Right Arrow 9"/>
          <p:cNvSpPr/>
          <p:nvPr/>
        </p:nvSpPr>
        <p:spPr>
          <a:xfrm>
            <a:off x="4717143" y="2873829"/>
            <a:ext cx="986971" cy="275772"/>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7242629" y="4490028"/>
            <a:ext cx="682171" cy="169058"/>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1872341" y="4102272"/>
            <a:ext cx="362857" cy="130135"/>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1582057" y="4285843"/>
            <a:ext cx="754743" cy="204185"/>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280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0286"/>
            <a:ext cx="8596668" cy="696685"/>
          </a:xfrm>
        </p:spPr>
        <p:txBody>
          <a:bodyPr/>
          <a:lstStyle/>
          <a:p>
            <a:pPr algn="ctr"/>
            <a:r>
              <a:rPr lang="en-US" b="1" dirty="0">
                <a:solidFill>
                  <a:schemeClr val="tx1"/>
                </a:solidFill>
              </a:rPr>
              <a:t>Outpatient Case Creation (cont’d)</a:t>
            </a:r>
            <a:endParaRPr lang="en-US" dirty="0"/>
          </a:p>
        </p:txBody>
      </p:sp>
      <p:sp>
        <p:nvSpPr>
          <p:cNvPr id="3" name="Content Placeholder 2"/>
          <p:cNvSpPr>
            <a:spLocks noGrp="1"/>
          </p:cNvSpPr>
          <p:nvPr>
            <p:ph idx="1"/>
          </p:nvPr>
        </p:nvSpPr>
        <p:spPr>
          <a:xfrm>
            <a:off x="522514" y="1103086"/>
            <a:ext cx="8751488" cy="4938277"/>
          </a:xfrm>
        </p:spPr>
        <p:txBody>
          <a:bodyPr>
            <a:normAutofit/>
          </a:bodyPr>
          <a:lstStyle/>
          <a:p>
            <a:pPr marL="0" indent="0">
              <a:buNone/>
            </a:pPr>
            <a:r>
              <a:rPr lang="en-US" sz="1600" dirty="0" smtClean="0">
                <a:solidFill>
                  <a:schemeClr val="tx1"/>
                </a:solidFill>
              </a:rPr>
              <a:t>After selecting the procedure code, enter in the requested </a:t>
            </a:r>
            <a:r>
              <a:rPr lang="en-US" sz="1600" b="1" dirty="0" smtClean="0">
                <a:solidFill>
                  <a:schemeClr val="tx1"/>
                </a:solidFill>
              </a:rPr>
              <a:t>Date</a:t>
            </a:r>
            <a:r>
              <a:rPr lang="en-US" sz="1600" dirty="0" smtClean="0">
                <a:solidFill>
                  <a:schemeClr val="tx1"/>
                </a:solidFill>
              </a:rPr>
              <a:t> span utilizing the calendar drop down menu. Then enter the </a:t>
            </a:r>
            <a:r>
              <a:rPr lang="en-US" sz="1600" b="1" dirty="0" smtClean="0">
                <a:solidFill>
                  <a:schemeClr val="tx1"/>
                </a:solidFill>
              </a:rPr>
              <a:t>Quantity</a:t>
            </a:r>
            <a:r>
              <a:rPr lang="en-US" sz="1600" dirty="0" smtClean="0">
                <a:solidFill>
                  <a:schemeClr val="tx1"/>
                </a:solidFill>
              </a:rPr>
              <a:t> (in units). The </a:t>
            </a:r>
            <a:r>
              <a:rPr lang="en-US" sz="1600" b="1" dirty="0" smtClean="0">
                <a:solidFill>
                  <a:schemeClr val="tx1"/>
                </a:solidFill>
              </a:rPr>
              <a:t>Frequency  </a:t>
            </a:r>
            <a:r>
              <a:rPr lang="en-US" sz="1600" dirty="0" smtClean="0">
                <a:solidFill>
                  <a:schemeClr val="tx1"/>
                </a:solidFill>
              </a:rPr>
              <a:t>and </a:t>
            </a:r>
            <a:r>
              <a:rPr lang="en-US" sz="1600" b="1" dirty="0" smtClean="0">
                <a:solidFill>
                  <a:schemeClr val="tx1"/>
                </a:solidFill>
              </a:rPr>
              <a:t>Rate </a:t>
            </a:r>
            <a:r>
              <a:rPr lang="en-US" sz="1600" dirty="0" smtClean="0">
                <a:solidFill>
                  <a:schemeClr val="tx1"/>
                </a:solidFill>
              </a:rPr>
              <a:t>are left blank </a:t>
            </a:r>
            <a:r>
              <a:rPr lang="en-US" sz="1600" smtClean="0">
                <a:solidFill>
                  <a:schemeClr val="tx1"/>
                </a:solidFill>
              </a:rPr>
              <a:t>unless applicable </a:t>
            </a:r>
            <a:r>
              <a:rPr lang="en-US" sz="1600" dirty="0" smtClean="0">
                <a:solidFill>
                  <a:schemeClr val="tx1"/>
                </a:solidFill>
              </a:rPr>
              <a:t>for the requested service. Repeat this step for each procedure code.</a:t>
            </a:r>
          </a:p>
          <a:p>
            <a:pPr marL="0" indent="0">
              <a:buNone/>
            </a:pPr>
            <a:endParaRPr lang="en-US" sz="1600" dirty="0">
              <a:solidFill>
                <a:schemeClr val="tx1"/>
              </a:solidFill>
            </a:endParaRPr>
          </a:p>
        </p:txBody>
      </p:sp>
      <p:pic>
        <p:nvPicPr>
          <p:cNvPr id="4" name="Picture 3"/>
          <p:cNvPicPr>
            <a:picLocks noChangeAspect="1"/>
          </p:cNvPicPr>
          <p:nvPr/>
        </p:nvPicPr>
        <p:blipFill>
          <a:blip r:embed="rId2"/>
          <a:stretch>
            <a:fillRect/>
          </a:stretch>
        </p:blipFill>
        <p:spPr>
          <a:xfrm>
            <a:off x="406399" y="2335525"/>
            <a:ext cx="8244115" cy="3895725"/>
          </a:xfrm>
          <a:prstGeom prst="rect">
            <a:avLst/>
          </a:prstGeom>
        </p:spPr>
      </p:pic>
      <p:sp>
        <p:nvSpPr>
          <p:cNvPr id="5" name="Right Arrow 4"/>
          <p:cNvSpPr/>
          <p:nvPr/>
        </p:nvSpPr>
        <p:spPr>
          <a:xfrm>
            <a:off x="3541485" y="3928711"/>
            <a:ext cx="885371" cy="128919"/>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439885" y="4144117"/>
            <a:ext cx="986971" cy="134257"/>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5817644" y="4283387"/>
            <a:ext cx="188686" cy="518886"/>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47ACD62E-FC40-4AEB-9EFB-C2BB7A3B5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
        <p:nvSpPr>
          <p:cNvPr id="6" name="Left Arrow 5"/>
          <p:cNvSpPr/>
          <p:nvPr/>
        </p:nvSpPr>
        <p:spPr>
          <a:xfrm>
            <a:off x="7578247" y="4144117"/>
            <a:ext cx="613775" cy="134257"/>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775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ACCESSING ATREZZO PROVIDER PORTAL</a:t>
            </a:r>
            <a:r>
              <a:rPr lang="en-US" dirty="0"/>
              <a:t/>
            </a:r>
            <a:br>
              <a:rPr lang="en-US" dirty="0"/>
            </a:br>
            <a:endParaRPr lang="en-US" dirty="0"/>
          </a:p>
        </p:txBody>
      </p:sp>
      <p:sp>
        <p:nvSpPr>
          <p:cNvPr id="3" name="Content Placeholder 2"/>
          <p:cNvSpPr>
            <a:spLocks noGrp="1"/>
          </p:cNvSpPr>
          <p:nvPr>
            <p:ph idx="1"/>
          </p:nvPr>
        </p:nvSpPr>
        <p:spPr/>
        <p:txBody>
          <a:bodyPr/>
          <a:lstStyle/>
          <a:p>
            <a:pPr marL="0" indent="0" algn="ctr">
              <a:buNone/>
            </a:pPr>
            <a:r>
              <a:rPr lang="en-US" b="1" dirty="0">
                <a:solidFill>
                  <a:schemeClr val="tx1"/>
                </a:solidFill>
              </a:rPr>
              <a:t>Website Address</a:t>
            </a:r>
            <a:r>
              <a:rPr lang="en-US" dirty="0">
                <a:solidFill>
                  <a:schemeClr val="tx1"/>
                </a:solidFill>
              </a:rPr>
              <a:t>: </a:t>
            </a:r>
            <a:r>
              <a:rPr lang="en-US" u="sng" dirty="0" smtClean="0">
                <a:solidFill>
                  <a:schemeClr val="tx1"/>
                </a:solidFill>
              </a:rPr>
              <a:t>https://dmas.kepro.com</a:t>
            </a:r>
          </a:p>
          <a:p>
            <a:pPr marL="0" indent="0" algn="ctr">
              <a:buNone/>
            </a:pPr>
            <a:r>
              <a:rPr lang="en-US" b="1" dirty="0" smtClean="0">
                <a:solidFill>
                  <a:schemeClr val="tx1"/>
                </a:solidFill>
              </a:rPr>
              <a:t>Select</a:t>
            </a:r>
            <a:r>
              <a:rPr lang="en-US" dirty="0" smtClean="0">
                <a:solidFill>
                  <a:schemeClr val="tx1"/>
                </a:solidFill>
              </a:rPr>
              <a:t> ‘’Atrezzo Login’’</a:t>
            </a:r>
          </a:p>
          <a:p>
            <a:pPr marL="0" indent="0" algn="ctr">
              <a:buNone/>
            </a:pPr>
            <a:r>
              <a:rPr lang="en-US" b="1" dirty="0" smtClean="0">
                <a:solidFill>
                  <a:schemeClr val="tx1"/>
                </a:solidFill>
              </a:rPr>
              <a:t>To </a:t>
            </a:r>
            <a:r>
              <a:rPr lang="en-US" b="1" dirty="0">
                <a:solidFill>
                  <a:schemeClr val="tx1"/>
                </a:solidFill>
              </a:rPr>
              <a:t>Register for Atrezzo Provider Portal</a:t>
            </a:r>
            <a:r>
              <a:rPr lang="en-US" dirty="0">
                <a:solidFill>
                  <a:schemeClr val="tx1"/>
                </a:solidFill>
              </a:rPr>
              <a:t>:</a:t>
            </a:r>
          </a:p>
          <a:p>
            <a:pPr marL="0" indent="0" algn="ctr">
              <a:buNone/>
            </a:pPr>
            <a:r>
              <a:rPr lang="en-US" dirty="0">
                <a:solidFill>
                  <a:schemeClr val="tx1"/>
                </a:solidFill>
              </a:rPr>
              <a:t>Enter your 10 digit National Provider Identifier (NPI) number and Provider Registration Code. For additional assistance contact KEPRO Customer Service at </a:t>
            </a:r>
            <a:r>
              <a:rPr lang="en-US" dirty="0" smtClean="0">
                <a:solidFill>
                  <a:schemeClr val="tx1"/>
                </a:solidFill>
              </a:rPr>
              <a:t>1-888-827-2884.  </a:t>
            </a:r>
            <a:endParaRPr lang="en-US" dirty="0">
              <a:solidFill>
                <a:schemeClr val="tx1"/>
              </a:solidFill>
            </a:endParaRPr>
          </a:p>
          <a:p>
            <a:pPr marL="0" indent="0" algn="ctr">
              <a:buNone/>
            </a:pPr>
            <a:r>
              <a:rPr lang="en-US" b="1" dirty="0">
                <a:solidFill>
                  <a:schemeClr val="tx1"/>
                </a:solidFill>
              </a:rPr>
              <a:t>Registered Provider- </a:t>
            </a:r>
            <a:r>
              <a:rPr lang="en-US" dirty="0">
                <a:solidFill>
                  <a:schemeClr val="tx1"/>
                </a:solidFill>
              </a:rPr>
              <a:t>Enter your unique username and password</a:t>
            </a:r>
          </a:p>
          <a:p>
            <a:pPr marL="0" indent="0" algn="ctr">
              <a:buNone/>
            </a:pPr>
            <a:r>
              <a:rPr lang="en-US" b="1" dirty="0">
                <a:solidFill>
                  <a:schemeClr val="tx1"/>
                </a:solidFill>
              </a:rPr>
              <a:t>**If you have multiple NPI numbers, you must register those NPI numbers under your administrative account in </a:t>
            </a:r>
            <a:r>
              <a:rPr lang="en-US" b="1" dirty="0" err="1">
                <a:solidFill>
                  <a:schemeClr val="tx1"/>
                </a:solidFill>
              </a:rPr>
              <a:t>Atrezzo</a:t>
            </a:r>
            <a:r>
              <a:rPr lang="en-US" b="1" dirty="0">
                <a:solidFill>
                  <a:schemeClr val="tx1"/>
                </a:solidFill>
              </a:rPr>
              <a:t> Connect.**</a:t>
            </a:r>
            <a:endParaRPr lang="en-US" dirty="0">
              <a:solidFill>
                <a:schemeClr val="tx1"/>
              </a:solidFill>
            </a:endParaRPr>
          </a:p>
        </p:txBody>
      </p:sp>
      <p:pic>
        <p:nvPicPr>
          <p:cNvPr id="4" name="Picture 3">
            <a:extLst>
              <a:ext uri="{FF2B5EF4-FFF2-40B4-BE49-F238E27FC236}">
                <a16:creationId xmlns="" xmlns:a16="http://schemas.microsoft.com/office/drawing/2014/main" id="{47ACD62E-FC40-4AEB-9EFB-C2BB7A3B5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73" y="6138591"/>
            <a:ext cx="1876570" cy="559940"/>
          </a:xfrm>
          <a:prstGeom prst="rect">
            <a:avLst/>
          </a:prstGeom>
        </p:spPr>
      </p:pic>
    </p:spTree>
    <p:extLst>
      <p:ext uri="{BB962C8B-B14F-4D97-AF65-F5344CB8AC3E}">
        <p14:creationId xmlns:p14="http://schemas.microsoft.com/office/powerpoint/2010/main" val="3443456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56" y="187354"/>
            <a:ext cx="7793545" cy="843160"/>
          </a:xfrm>
        </p:spPr>
        <p:txBody>
          <a:bodyPr/>
          <a:lstStyle/>
          <a:p>
            <a:r>
              <a:rPr lang="en-US" b="1" dirty="0">
                <a:solidFill>
                  <a:schemeClr val="tx1"/>
                </a:solidFill>
              </a:rPr>
              <a:t>Outpatient Case Creation (cont’d)</a:t>
            </a:r>
            <a:endParaRPr lang="en-US" dirty="0"/>
          </a:p>
        </p:txBody>
      </p:sp>
      <p:sp>
        <p:nvSpPr>
          <p:cNvPr id="3" name="Content Placeholder 2"/>
          <p:cNvSpPr>
            <a:spLocks noGrp="1"/>
          </p:cNvSpPr>
          <p:nvPr>
            <p:ph idx="1"/>
          </p:nvPr>
        </p:nvSpPr>
        <p:spPr>
          <a:xfrm>
            <a:off x="174171" y="1030515"/>
            <a:ext cx="9099831" cy="5010848"/>
          </a:xfrm>
        </p:spPr>
        <p:txBody>
          <a:bodyPr/>
          <a:lstStyle/>
          <a:p>
            <a:pPr marL="0" indent="0">
              <a:buNone/>
            </a:pPr>
            <a:r>
              <a:rPr lang="en-US" sz="1600" dirty="0" smtClean="0">
                <a:solidFill>
                  <a:schemeClr val="tx1"/>
                </a:solidFill>
              </a:rPr>
              <a:t>In the </a:t>
            </a:r>
            <a:r>
              <a:rPr lang="en-US" sz="1600" b="1" dirty="0" smtClean="0">
                <a:solidFill>
                  <a:schemeClr val="tx1"/>
                </a:solidFill>
              </a:rPr>
              <a:t>Diagnosis</a:t>
            </a:r>
            <a:r>
              <a:rPr lang="en-US" sz="1600" dirty="0" smtClean="0">
                <a:solidFill>
                  <a:schemeClr val="tx1"/>
                </a:solidFill>
              </a:rPr>
              <a:t> section, click </a:t>
            </a:r>
            <a:r>
              <a:rPr lang="en-US" sz="1600" b="1" dirty="0" smtClean="0">
                <a:solidFill>
                  <a:schemeClr val="tx1"/>
                </a:solidFill>
              </a:rPr>
              <a:t>Find</a:t>
            </a:r>
            <a:r>
              <a:rPr lang="en-US" sz="1600" dirty="0" smtClean="0">
                <a:solidFill>
                  <a:schemeClr val="tx1"/>
                </a:solidFill>
              </a:rPr>
              <a:t> to select the diagnosis for this request. Enter the</a:t>
            </a:r>
            <a:r>
              <a:rPr lang="en-US" sz="1600" b="1" dirty="0" smtClean="0">
                <a:solidFill>
                  <a:schemeClr val="tx1"/>
                </a:solidFill>
              </a:rPr>
              <a:t> Code </a:t>
            </a:r>
            <a:r>
              <a:rPr lang="en-US" sz="1600" dirty="0" smtClean="0">
                <a:solidFill>
                  <a:schemeClr val="tx1"/>
                </a:solidFill>
              </a:rPr>
              <a:t>or the </a:t>
            </a:r>
            <a:r>
              <a:rPr lang="en-US" sz="1600" b="1" dirty="0" smtClean="0">
                <a:solidFill>
                  <a:schemeClr val="tx1"/>
                </a:solidFill>
              </a:rPr>
              <a:t>Description</a:t>
            </a:r>
            <a:r>
              <a:rPr lang="en-US" sz="1600" dirty="0" smtClean="0">
                <a:solidFill>
                  <a:schemeClr val="tx1"/>
                </a:solidFill>
              </a:rPr>
              <a:t> and click </a:t>
            </a:r>
            <a:r>
              <a:rPr lang="en-US" sz="1600" b="1" dirty="0" smtClean="0">
                <a:solidFill>
                  <a:schemeClr val="tx1"/>
                </a:solidFill>
              </a:rPr>
              <a:t>Search</a:t>
            </a:r>
            <a:r>
              <a:rPr lang="en-US" sz="1600" dirty="0" smtClean="0">
                <a:solidFill>
                  <a:schemeClr val="tx1"/>
                </a:solidFill>
              </a:rPr>
              <a:t>. </a:t>
            </a:r>
            <a:endParaRPr lang="en-US" dirty="0">
              <a:solidFill>
                <a:schemeClr val="tx1"/>
              </a:solidFill>
            </a:endParaRPr>
          </a:p>
        </p:txBody>
      </p:sp>
      <p:pic>
        <p:nvPicPr>
          <p:cNvPr id="4" name="Content Placeholder 3"/>
          <p:cNvPicPr/>
          <p:nvPr/>
        </p:nvPicPr>
        <p:blipFill>
          <a:blip r:embed="rId2"/>
          <a:stretch>
            <a:fillRect/>
          </a:stretch>
        </p:blipFill>
        <p:spPr>
          <a:xfrm>
            <a:off x="522514" y="1727200"/>
            <a:ext cx="8606972" cy="1618852"/>
          </a:xfrm>
          <a:prstGeom prst="rect">
            <a:avLst/>
          </a:prstGeom>
        </p:spPr>
      </p:pic>
      <p:pic>
        <p:nvPicPr>
          <p:cNvPr id="5" name="Picture 4"/>
          <p:cNvPicPr/>
          <p:nvPr/>
        </p:nvPicPr>
        <p:blipFill>
          <a:blip r:embed="rId3"/>
          <a:stretch>
            <a:fillRect/>
          </a:stretch>
        </p:blipFill>
        <p:spPr>
          <a:xfrm>
            <a:off x="1752599" y="3535939"/>
            <a:ext cx="5392715" cy="2284290"/>
          </a:xfrm>
          <a:prstGeom prst="rect">
            <a:avLst/>
          </a:prstGeom>
        </p:spPr>
      </p:pic>
      <p:pic>
        <p:nvPicPr>
          <p:cNvPr id="6" name="Picture 5">
            <a:extLst>
              <a:ext uri="{FF2B5EF4-FFF2-40B4-BE49-F238E27FC236}">
                <a16:creationId xmlns="" xmlns:a16="http://schemas.microsoft.com/office/drawing/2014/main" id="{47ACD62E-FC40-4AEB-9EFB-C2BB7A3B51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
        <p:nvSpPr>
          <p:cNvPr id="7" name="Right Arrow 6"/>
          <p:cNvSpPr/>
          <p:nvPr/>
        </p:nvSpPr>
        <p:spPr>
          <a:xfrm>
            <a:off x="4644571" y="2844800"/>
            <a:ext cx="1088572" cy="145143"/>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480456" y="4252686"/>
            <a:ext cx="551544" cy="210966"/>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V="1">
            <a:off x="1480456" y="4463651"/>
            <a:ext cx="551543" cy="189887"/>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1403349" y="3162533"/>
            <a:ext cx="1257300" cy="200025"/>
          </a:xfrm>
          <a:prstGeom prst="rect">
            <a:avLst/>
          </a:prstGeom>
        </p:spPr>
      </p:pic>
      <p:pic>
        <p:nvPicPr>
          <p:cNvPr id="11" name="Picture 10"/>
          <p:cNvPicPr>
            <a:picLocks noChangeAspect="1"/>
          </p:cNvPicPr>
          <p:nvPr/>
        </p:nvPicPr>
        <p:blipFill>
          <a:blip r:embed="rId6"/>
          <a:stretch>
            <a:fillRect/>
          </a:stretch>
        </p:blipFill>
        <p:spPr>
          <a:xfrm>
            <a:off x="5596049" y="2321262"/>
            <a:ext cx="1167427" cy="173381"/>
          </a:xfrm>
          <a:prstGeom prst="rect">
            <a:avLst/>
          </a:prstGeom>
        </p:spPr>
      </p:pic>
      <p:sp>
        <p:nvSpPr>
          <p:cNvPr id="12" name="Left Arrow 11"/>
          <p:cNvSpPr/>
          <p:nvPr/>
        </p:nvSpPr>
        <p:spPr>
          <a:xfrm>
            <a:off x="6992914" y="4793238"/>
            <a:ext cx="639786" cy="210562"/>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859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2858"/>
            <a:ext cx="8596668" cy="725714"/>
          </a:xfrm>
        </p:spPr>
        <p:txBody>
          <a:bodyPr/>
          <a:lstStyle/>
          <a:p>
            <a:pPr algn="ctr"/>
            <a:r>
              <a:rPr lang="en-US" b="1" dirty="0">
                <a:solidFill>
                  <a:schemeClr val="tx1"/>
                </a:solidFill>
              </a:rPr>
              <a:t>Outpatient Case Creation (cont’d)</a:t>
            </a:r>
            <a:endParaRPr lang="en-US" dirty="0"/>
          </a:p>
        </p:txBody>
      </p:sp>
      <p:sp>
        <p:nvSpPr>
          <p:cNvPr id="3" name="Content Placeholder 2"/>
          <p:cNvSpPr>
            <a:spLocks noGrp="1"/>
          </p:cNvSpPr>
          <p:nvPr>
            <p:ph idx="1"/>
          </p:nvPr>
        </p:nvSpPr>
        <p:spPr>
          <a:xfrm>
            <a:off x="508000" y="1219201"/>
            <a:ext cx="8766002" cy="4822162"/>
          </a:xfrm>
        </p:spPr>
        <p:txBody>
          <a:bodyPr>
            <a:normAutofit/>
          </a:bodyPr>
          <a:lstStyle/>
          <a:p>
            <a:pPr marL="0" indent="0">
              <a:buNone/>
            </a:pPr>
            <a:r>
              <a:rPr lang="en-US" sz="1600" dirty="0" smtClean="0">
                <a:solidFill>
                  <a:schemeClr val="tx1"/>
                </a:solidFill>
              </a:rPr>
              <a:t>A diagnosis code must be selected for the request. If there is multiple diagnosis codes, one must be selected as </a:t>
            </a:r>
            <a:r>
              <a:rPr lang="en-US" sz="1600" b="1" dirty="0" smtClean="0">
                <a:solidFill>
                  <a:schemeClr val="tx1"/>
                </a:solidFill>
              </a:rPr>
              <a:t>Primary</a:t>
            </a:r>
            <a:r>
              <a:rPr lang="en-US" sz="1600" dirty="0" smtClean="0">
                <a:solidFill>
                  <a:schemeClr val="tx1"/>
                </a:solidFill>
              </a:rPr>
              <a:t>. The codes cannot be changed once a case has been submitted. </a:t>
            </a:r>
          </a:p>
          <a:p>
            <a:pPr marL="0" indent="0">
              <a:buNone/>
            </a:pPr>
            <a:endParaRPr lang="en-US" sz="1600" dirty="0">
              <a:solidFill>
                <a:schemeClr val="tx1"/>
              </a:solidFill>
            </a:endParaRPr>
          </a:p>
        </p:txBody>
      </p:sp>
      <p:pic>
        <p:nvPicPr>
          <p:cNvPr id="4" name="Picture 3"/>
          <p:cNvPicPr>
            <a:picLocks noChangeAspect="1"/>
          </p:cNvPicPr>
          <p:nvPr/>
        </p:nvPicPr>
        <p:blipFill>
          <a:blip r:embed="rId2"/>
          <a:stretch>
            <a:fillRect/>
          </a:stretch>
        </p:blipFill>
        <p:spPr>
          <a:xfrm>
            <a:off x="508000" y="1886857"/>
            <a:ext cx="8691012" cy="3730172"/>
          </a:xfrm>
          <a:prstGeom prst="rect">
            <a:avLst/>
          </a:prstGeom>
        </p:spPr>
      </p:pic>
      <p:pic>
        <p:nvPicPr>
          <p:cNvPr id="5" name="Picture 4">
            <a:extLst>
              <a:ext uri="{FF2B5EF4-FFF2-40B4-BE49-F238E27FC236}">
                <a16:creationId xmlns="" xmlns:a16="http://schemas.microsoft.com/office/drawing/2014/main" id="{47ACD62E-FC40-4AEB-9EFB-C2BB7A3B5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
        <p:nvSpPr>
          <p:cNvPr id="6" name="Down Arrow 5"/>
          <p:cNvSpPr/>
          <p:nvPr/>
        </p:nvSpPr>
        <p:spPr>
          <a:xfrm>
            <a:off x="3657600" y="2452914"/>
            <a:ext cx="188685" cy="435429"/>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494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304801"/>
            <a:ext cx="8446688" cy="798286"/>
          </a:xfrm>
        </p:spPr>
        <p:txBody>
          <a:bodyPr>
            <a:normAutofit/>
          </a:bodyPr>
          <a:lstStyle/>
          <a:p>
            <a:pPr algn="ctr"/>
            <a:r>
              <a:rPr lang="en-US" b="1" dirty="0">
                <a:solidFill>
                  <a:schemeClr val="tx1"/>
                </a:solidFill>
              </a:rPr>
              <a:t>Outpatient Case Creation (cont’d)</a:t>
            </a:r>
            <a:endParaRPr lang="en-US" dirty="0"/>
          </a:p>
        </p:txBody>
      </p:sp>
      <p:sp>
        <p:nvSpPr>
          <p:cNvPr id="3" name="Content Placeholder 2"/>
          <p:cNvSpPr>
            <a:spLocks noGrp="1"/>
          </p:cNvSpPr>
          <p:nvPr>
            <p:ph idx="1"/>
          </p:nvPr>
        </p:nvSpPr>
        <p:spPr>
          <a:xfrm>
            <a:off x="261257" y="1103087"/>
            <a:ext cx="8896630" cy="4938275"/>
          </a:xfrm>
        </p:spPr>
        <p:txBody>
          <a:bodyPr>
            <a:normAutofit/>
          </a:bodyPr>
          <a:lstStyle/>
          <a:p>
            <a:pPr marL="0" indent="0">
              <a:buNone/>
            </a:pPr>
            <a:r>
              <a:rPr lang="en-US" sz="1600" dirty="0" smtClean="0">
                <a:solidFill>
                  <a:schemeClr val="tx1"/>
                </a:solidFill>
              </a:rPr>
              <a:t>In the</a:t>
            </a:r>
            <a:r>
              <a:rPr lang="en-US" sz="1600" b="1" dirty="0" smtClean="0">
                <a:solidFill>
                  <a:schemeClr val="tx1"/>
                </a:solidFill>
              </a:rPr>
              <a:t> Clinical Information </a:t>
            </a:r>
            <a:r>
              <a:rPr lang="en-US" sz="1600" dirty="0" smtClean="0">
                <a:solidFill>
                  <a:schemeClr val="tx1"/>
                </a:solidFill>
              </a:rPr>
              <a:t>section you can type or copy/paste clinical notes pertaining to the request. </a:t>
            </a:r>
            <a:r>
              <a:rPr lang="en-US" sz="1600" b="1" dirty="0" smtClean="0">
                <a:solidFill>
                  <a:schemeClr val="tx1"/>
                </a:solidFill>
              </a:rPr>
              <a:t>(PLEASE NOTE: Click the Save button before moving on to the next section</a:t>
            </a:r>
            <a:r>
              <a:rPr lang="en-US" sz="1600" b="1" dirty="0" smtClean="0"/>
              <a:t>).</a:t>
            </a:r>
            <a:endParaRPr lang="en-US" sz="1600" b="1" dirty="0"/>
          </a:p>
        </p:txBody>
      </p:sp>
      <p:pic>
        <p:nvPicPr>
          <p:cNvPr id="4" name="Picture 3">
            <a:extLst>
              <a:ext uri="{FF2B5EF4-FFF2-40B4-BE49-F238E27FC236}">
                <a16:creationId xmlns="" xmlns:a16="http://schemas.microsoft.com/office/drawing/2014/main" id="{47ACD62E-FC40-4AEB-9EFB-C2BB7A3B5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pic>
        <p:nvPicPr>
          <p:cNvPr id="8" name="Picture 7"/>
          <p:cNvPicPr>
            <a:picLocks noChangeAspect="1"/>
          </p:cNvPicPr>
          <p:nvPr/>
        </p:nvPicPr>
        <p:blipFill>
          <a:blip r:embed="rId3"/>
          <a:stretch>
            <a:fillRect/>
          </a:stretch>
        </p:blipFill>
        <p:spPr>
          <a:xfrm>
            <a:off x="1516429" y="3559420"/>
            <a:ext cx="7068458" cy="2576886"/>
          </a:xfrm>
          <a:prstGeom prst="rect">
            <a:avLst/>
          </a:prstGeom>
        </p:spPr>
      </p:pic>
      <p:pic>
        <p:nvPicPr>
          <p:cNvPr id="9" name="Picture 8"/>
          <p:cNvPicPr>
            <a:picLocks noChangeAspect="1"/>
          </p:cNvPicPr>
          <p:nvPr/>
        </p:nvPicPr>
        <p:blipFill>
          <a:blip r:embed="rId4"/>
          <a:stretch>
            <a:fillRect/>
          </a:stretch>
        </p:blipFill>
        <p:spPr>
          <a:xfrm>
            <a:off x="1516429" y="1765707"/>
            <a:ext cx="7068458" cy="1793713"/>
          </a:xfrm>
          <a:prstGeom prst="rect">
            <a:avLst/>
          </a:prstGeom>
        </p:spPr>
      </p:pic>
      <p:sp>
        <p:nvSpPr>
          <p:cNvPr id="5" name="Right Arrow 4"/>
          <p:cNvSpPr/>
          <p:nvPr/>
        </p:nvSpPr>
        <p:spPr>
          <a:xfrm>
            <a:off x="2628900" y="5918200"/>
            <a:ext cx="774700" cy="123162"/>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092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17500"/>
            <a:ext cx="8245302" cy="838200"/>
          </a:xfrm>
        </p:spPr>
        <p:txBody>
          <a:bodyPr/>
          <a:lstStyle/>
          <a:p>
            <a:pPr algn="ctr"/>
            <a:r>
              <a:rPr lang="en-US" b="1" dirty="0">
                <a:solidFill>
                  <a:schemeClr val="tx1"/>
                </a:solidFill>
              </a:rPr>
              <a:t>Outpatient Case Creation (cont’d)</a:t>
            </a:r>
            <a:endParaRPr lang="en-US" dirty="0"/>
          </a:p>
        </p:txBody>
      </p:sp>
      <p:sp>
        <p:nvSpPr>
          <p:cNvPr id="3" name="Content Placeholder 2"/>
          <p:cNvSpPr>
            <a:spLocks noGrp="1"/>
          </p:cNvSpPr>
          <p:nvPr>
            <p:ph idx="1"/>
          </p:nvPr>
        </p:nvSpPr>
        <p:spPr>
          <a:xfrm>
            <a:off x="215900" y="1155699"/>
            <a:ext cx="8890000" cy="4572001"/>
          </a:xfrm>
        </p:spPr>
        <p:txBody>
          <a:bodyPr>
            <a:normAutofit/>
          </a:bodyPr>
          <a:lstStyle/>
          <a:p>
            <a:pPr marL="0" indent="0">
              <a:buNone/>
            </a:pPr>
            <a:r>
              <a:rPr lang="en-US" sz="1600" dirty="0" smtClean="0">
                <a:solidFill>
                  <a:schemeClr val="tx1"/>
                </a:solidFill>
              </a:rPr>
              <a:t>The </a:t>
            </a:r>
            <a:r>
              <a:rPr lang="en-US" sz="1600" b="1" dirty="0" smtClean="0">
                <a:solidFill>
                  <a:schemeClr val="tx1"/>
                </a:solidFill>
              </a:rPr>
              <a:t>Attached Documents </a:t>
            </a:r>
            <a:r>
              <a:rPr lang="en-US" sz="1600" dirty="0" smtClean="0">
                <a:solidFill>
                  <a:schemeClr val="tx1"/>
                </a:solidFill>
              </a:rPr>
              <a:t>section allows you to upload clinical documentation that has been saved to your computer. To attach documents, click on the </a:t>
            </a:r>
            <a:r>
              <a:rPr lang="en-US" sz="1600" b="1" dirty="0" smtClean="0">
                <a:solidFill>
                  <a:schemeClr val="tx1"/>
                </a:solidFill>
              </a:rPr>
              <a:t>Choose File </a:t>
            </a:r>
            <a:r>
              <a:rPr lang="en-US" sz="1600" dirty="0" smtClean="0">
                <a:solidFill>
                  <a:schemeClr val="tx1"/>
                </a:solidFill>
              </a:rPr>
              <a:t>button. Then select the document you want to upload and click </a:t>
            </a:r>
            <a:r>
              <a:rPr lang="en-US" sz="1600" b="1" dirty="0" smtClean="0">
                <a:solidFill>
                  <a:schemeClr val="tx1"/>
                </a:solidFill>
              </a:rPr>
              <a:t>Open</a:t>
            </a:r>
            <a:r>
              <a:rPr lang="en-US" sz="1600" dirty="0" smtClean="0">
                <a:solidFill>
                  <a:schemeClr val="tx1"/>
                </a:solidFill>
              </a:rPr>
              <a:t>. </a:t>
            </a:r>
            <a:endParaRPr lang="en-US" sz="1600" dirty="0">
              <a:solidFill>
                <a:schemeClr val="tx1"/>
              </a:solidFill>
            </a:endParaRPr>
          </a:p>
        </p:txBody>
      </p:sp>
      <p:pic>
        <p:nvPicPr>
          <p:cNvPr id="4" name="Picture 3"/>
          <p:cNvPicPr>
            <a:picLocks noChangeAspect="1"/>
          </p:cNvPicPr>
          <p:nvPr/>
        </p:nvPicPr>
        <p:blipFill>
          <a:blip r:embed="rId2"/>
          <a:stretch>
            <a:fillRect/>
          </a:stretch>
        </p:blipFill>
        <p:spPr>
          <a:xfrm>
            <a:off x="800099" y="2009773"/>
            <a:ext cx="8096250" cy="1489075"/>
          </a:xfrm>
          <a:prstGeom prst="rect">
            <a:avLst/>
          </a:prstGeom>
        </p:spPr>
      </p:pic>
      <p:pic>
        <p:nvPicPr>
          <p:cNvPr id="5" name="Picture 4"/>
          <p:cNvPicPr>
            <a:picLocks noChangeAspect="1"/>
          </p:cNvPicPr>
          <p:nvPr/>
        </p:nvPicPr>
        <p:blipFill>
          <a:blip r:embed="rId3"/>
          <a:stretch>
            <a:fillRect/>
          </a:stretch>
        </p:blipFill>
        <p:spPr>
          <a:xfrm>
            <a:off x="1892300" y="3651249"/>
            <a:ext cx="6096000" cy="1085850"/>
          </a:xfrm>
          <a:prstGeom prst="rect">
            <a:avLst/>
          </a:prstGeom>
        </p:spPr>
      </p:pic>
      <p:pic>
        <p:nvPicPr>
          <p:cNvPr id="7" name="Picture 6">
            <a:extLst>
              <a:ext uri="{FF2B5EF4-FFF2-40B4-BE49-F238E27FC236}">
                <a16:creationId xmlns="" xmlns:a16="http://schemas.microsoft.com/office/drawing/2014/main" id="{47ACD62E-FC40-4AEB-9EFB-C2BB7A3B51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
        <p:nvSpPr>
          <p:cNvPr id="8" name="Right Arrow 7"/>
          <p:cNvSpPr/>
          <p:nvPr/>
        </p:nvSpPr>
        <p:spPr>
          <a:xfrm>
            <a:off x="355600" y="3187700"/>
            <a:ext cx="558800" cy="215900"/>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762500" y="4352921"/>
            <a:ext cx="723900" cy="142879"/>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9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6400"/>
            <a:ext cx="8596668" cy="762000"/>
          </a:xfrm>
        </p:spPr>
        <p:txBody>
          <a:bodyPr/>
          <a:lstStyle/>
          <a:p>
            <a:pPr algn="ctr"/>
            <a:r>
              <a:rPr lang="en-US" b="1" dirty="0">
                <a:solidFill>
                  <a:schemeClr val="tx1"/>
                </a:solidFill>
              </a:rPr>
              <a:t>Outpatient Case Creation (cont’d)</a:t>
            </a:r>
            <a:endParaRPr lang="en-US" dirty="0"/>
          </a:p>
        </p:txBody>
      </p:sp>
      <p:sp>
        <p:nvSpPr>
          <p:cNvPr id="5" name="Content Placeholder 4"/>
          <p:cNvSpPr>
            <a:spLocks noGrp="1"/>
          </p:cNvSpPr>
          <p:nvPr>
            <p:ph idx="1"/>
          </p:nvPr>
        </p:nvSpPr>
        <p:spPr>
          <a:xfrm>
            <a:off x="317500" y="1168401"/>
            <a:ext cx="8956502" cy="4872962"/>
          </a:xfrm>
        </p:spPr>
        <p:txBody>
          <a:bodyPr>
            <a:normAutofit/>
          </a:bodyPr>
          <a:lstStyle/>
          <a:p>
            <a:pPr marL="0" indent="0">
              <a:buNone/>
            </a:pPr>
            <a:r>
              <a:rPr lang="en-US" sz="1600" dirty="0">
                <a:solidFill>
                  <a:schemeClr val="tx1"/>
                </a:solidFill>
              </a:rPr>
              <a:t>The name of document that you uploaded will appear </a:t>
            </a:r>
            <a:r>
              <a:rPr lang="en-US" sz="1600" dirty="0" smtClean="0">
                <a:solidFill>
                  <a:schemeClr val="tx1"/>
                </a:solidFill>
              </a:rPr>
              <a:t>next to the </a:t>
            </a:r>
            <a:r>
              <a:rPr lang="en-US" sz="1600" b="1" dirty="0">
                <a:solidFill>
                  <a:schemeClr val="tx1"/>
                </a:solidFill>
              </a:rPr>
              <a:t>Choose File </a:t>
            </a:r>
            <a:r>
              <a:rPr lang="en-US" sz="1600" dirty="0">
                <a:solidFill>
                  <a:schemeClr val="tx1"/>
                </a:solidFill>
              </a:rPr>
              <a:t>button. </a:t>
            </a:r>
            <a:r>
              <a:rPr lang="en-US" sz="1600" dirty="0" smtClean="0">
                <a:solidFill>
                  <a:schemeClr val="tx1"/>
                </a:solidFill>
              </a:rPr>
              <a:t>You must then select </a:t>
            </a:r>
            <a:r>
              <a:rPr lang="en-US" sz="1600" b="1" dirty="0" smtClean="0">
                <a:solidFill>
                  <a:schemeClr val="tx1"/>
                </a:solidFill>
              </a:rPr>
              <a:t>a Document Type </a:t>
            </a:r>
            <a:r>
              <a:rPr lang="en-US" sz="1600" dirty="0" smtClean="0">
                <a:solidFill>
                  <a:schemeClr val="tx1"/>
                </a:solidFill>
              </a:rPr>
              <a:t>that describes the type of clinical information you attached. Once a document type is selected, the </a:t>
            </a:r>
            <a:r>
              <a:rPr lang="en-US" sz="1600" b="1" dirty="0" smtClean="0">
                <a:solidFill>
                  <a:schemeClr val="tx1"/>
                </a:solidFill>
              </a:rPr>
              <a:t>Attach Selected Document </a:t>
            </a:r>
            <a:r>
              <a:rPr lang="en-US" sz="1600" dirty="0" smtClean="0">
                <a:solidFill>
                  <a:schemeClr val="tx1"/>
                </a:solidFill>
              </a:rPr>
              <a:t>button will turn </a:t>
            </a:r>
            <a:r>
              <a:rPr lang="en-US" sz="1600" dirty="0" smtClean="0">
                <a:solidFill>
                  <a:schemeClr val="accent2"/>
                </a:solidFill>
              </a:rPr>
              <a:t>blue</a:t>
            </a:r>
            <a:r>
              <a:rPr lang="en-US" sz="1600" dirty="0" smtClean="0">
                <a:solidFill>
                  <a:schemeClr val="tx1"/>
                </a:solidFill>
              </a:rPr>
              <a:t>. Click the </a:t>
            </a:r>
            <a:r>
              <a:rPr lang="en-US" sz="1600" b="1" dirty="0" smtClean="0">
                <a:solidFill>
                  <a:schemeClr val="tx1"/>
                </a:solidFill>
              </a:rPr>
              <a:t>Attach Selected Document </a:t>
            </a:r>
            <a:r>
              <a:rPr lang="en-US" sz="1600" dirty="0" smtClean="0">
                <a:solidFill>
                  <a:schemeClr val="tx1"/>
                </a:solidFill>
              </a:rPr>
              <a:t>button to successfully attach the document. </a:t>
            </a:r>
            <a:endParaRPr lang="en-US" sz="1600" dirty="0">
              <a:solidFill>
                <a:schemeClr val="tx1"/>
              </a:solidFill>
            </a:endParaRPr>
          </a:p>
        </p:txBody>
      </p:sp>
      <p:pic>
        <p:nvPicPr>
          <p:cNvPr id="6" name="Picture 5"/>
          <p:cNvPicPr>
            <a:picLocks noChangeAspect="1"/>
          </p:cNvPicPr>
          <p:nvPr/>
        </p:nvPicPr>
        <p:blipFill>
          <a:blip r:embed="rId2"/>
          <a:stretch>
            <a:fillRect/>
          </a:stretch>
        </p:blipFill>
        <p:spPr>
          <a:xfrm>
            <a:off x="2252828" y="2267699"/>
            <a:ext cx="5445680" cy="2892233"/>
          </a:xfrm>
          <a:prstGeom prst="rect">
            <a:avLst/>
          </a:prstGeom>
          <a:solidFill>
            <a:schemeClr val="accent2">
              <a:lumMod val="60000"/>
              <a:lumOff val="40000"/>
            </a:schemeClr>
          </a:solidFill>
          <a:ln>
            <a:solidFill>
              <a:schemeClr val="accent2">
                <a:lumMod val="60000"/>
                <a:lumOff val="40000"/>
              </a:schemeClr>
            </a:solidFill>
          </a:ln>
        </p:spPr>
      </p:pic>
      <p:sp>
        <p:nvSpPr>
          <p:cNvPr id="7" name="Right Arrow 6"/>
          <p:cNvSpPr/>
          <p:nvPr/>
        </p:nvSpPr>
        <p:spPr>
          <a:xfrm rot="10800000">
            <a:off x="4187825" y="2469121"/>
            <a:ext cx="673100" cy="215900"/>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724968" y="3837124"/>
            <a:ext cx="571500" cy="1905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5401118" y="3250359"/>
            <a:ext cx="584200" cy="2413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2413443" y="5224725"/>
            <a:ext cx="5124450" cy="1181100"/>
          </a:xfrm>
          <a:prstGeom prst="rect">
            <a:avLst/>
          </a:prstGeom>
        </p:spPr>
      </p:pic>
      <p:pic>
        <p:nvPicPr>
          <p:cNvPr id="13" name="Picture 12">
            <a:extLst>
              <a:ext uri="{FF2B5EF4-FFF2-40B4-BE49-F238E27FC236}">
                <a16:creationId xmlns="" xmlns:a16="http://schemas.microsoft.com/office/drawing/2014/main" id="{47ACD62E-FC40-4AEB-9EFB-C2BB7A3B51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Tree>
    <p:extLst>
      <p:ext uri="{BB962C8B-B14F-4D97-AF65-F5344CB8AC3E}">
        <p14:creationId xmlns:p14="http://schemas.microsoft.com/office/powerpoint/2010/main" val="46409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1972"/>
            <a:ext cx="8596668" cy="721217"/>
          </a:xfrm>
        </p:spPr>
        <p:txBody>
          <a:bodyPr/>
          <a:lstStyle/>
          <a:p>
            <a:pPr algn="ctr"/>
            <a:r>
              <a:rPr lang="en-US" b="1" dirty="0" smtClean="0">
                <a:solidFill>
                  <a:schemeClr val="tx1"/>
                </a:solidFill>
                <a:latin typeface="Trebuchet MS" panose="020B0603020202020204" pitchFamily="34" charset="0"/>
                <a:cs typeface="Calibri" panose="020F0502020204030204" pitchFamily="34" charset="0"/>
              </a:rPr>
              <a:t>Outpatient </a:t>
            </a:r>
            <a:r>
              <a:rPr lang="en-US" b="1" dirty="0">
                <a:solidFill>
                  <a:schemeClr val="tx1"/>
                </a:solidFill>
                <a:latin typeface="Trebuchet MS" panose="020B0603020202020204" pitchFamily="34" charset="0"/>
                <a:cs typeface="Calibri" panose="020F0502020204030204" pitchFamily="34" charset="0"/>
              </a:rPr>
              <a:t>Case Creation (cont’d) </a:t>
            </a:r>
            <a:endParaRPr lang="en-US" dirty="0"/>
          </a:p>
        </p:txBody>
      </p:sp>
      <p:sp>
        <p:nvSpPr>
          <p:cNvPr id="3" name="Content Placeholder 2"/>
          <p:cNvSpPr>
            <a:spLocks noGrp="1"/>
          </p:cNvSpPr>
          <p:nvPr>
            <p:ph idx="1"/>
          </p:nvPr>
        </p:nvSpPr>
        <p:spPr>
          <a:xfrm>
            <a:off x="677333" y="1043189"/>
            <a:ext cx="8981821" cy="4726546"/>
          </a:xfrm>
        </p:spPr>
        <p:txBody>
          <a:bodyPr>
            <a:normAutofit/>
          </a:bodyPr>
          <a:lstStyle/>
          <a:p>
            <a:pPr marL="0" indent="0">
              <a:buNone/>
            </a:pPr>
            <a:r>
              <a:rPr lang="en-US" sz="1600" dirty="0" smtClean="0">
                <a:solidFill>
                  <a:schemeClr val="tx1"/>
                </a:solidFill>
              </a:rPr>
              <a:t>All required questionnaire names will be displayed as a hyperlink. Click </a:t>
            </a:r>
            <a:r>
              <a:rPr lang="en-US" sz="1600" dirty="0">
                <a:solidFill>
                  <a:schemeClr val="tx1"/>
                </a:solidFill>
              </a:rPr>
              <a:t>the on </a:t>
            </a:r>
            <a:r>
              <a:rPr lang="en-US" sz="1600" b="1" dirty="0" smtClean="0">
                <a:solidFill>
                  <a:schemeClr val="tx1"/>
                </a:solidFill>
              </a:rPr>
              <a:t>Questionnaires Name </a:t>
            </a:r>
            <a:r>
              <a:rPr lang="en-US" sz="1600" dirty="0" smtClean="0">
                <a:solidFill>
                  <a:schemeClr val="tx1"/>
                </a:solidFill>
              </a:rPr>
              <a:t>to open and complete. </a:t>
            </a:r>
          </a:p>
          <a:p>
            <a:pPr marL="0" indent="0">
              <a:buNone/>
            </a:pPr>
            <a:r>
              <a:rPr lang="en-US" sz="1600" dirty="0">
                <a:solidFill>
                  <a:schemeClr val="tx1"/>
                </a:solidFill>
              </a:rPr>
              <a:t>See </a:t>
            </a:r>
            <a:r>
              <a:rPr lang="en-US" sz="1600" dirty="0" smtClean="0">
                <a:solidFill>
                  <a:schemeClr val="tx1"/>
                </a:solidFill>
              </a:rPr>
              <a:t>Atrezzo Provider Portal Questionnaire Training </a:t>
            </a:r>
            <a:r>
              <a:rPr lang="en-US" sz="1600" dirty="0">
                <a:solidFill>
                  <a:schemeClr val="tx1"/>
                </a:solidFill>
              </a:rPr>
              <a:t>for additional details. </a:t>
            </a:r>
          </a:p>
        </p:txBody>
      </p:sp>
      <p:pic>
        <p:nvPicPr>
          <p:cNvPr id="4" name="Picture 3">
            <a:extLst>
              <a:ext uri="{FF2B5EF4-FFF2-40B4-BE49-F238E27FC236}">
                <a16:creationId xmlns="" xmlns:a16="http://schemas.microsoft.com/office/drawing/2014/main" id="{3DD6031D-F7A1-4E57-A698-361092250434}"/>
              </a:ext>
            </a:extLst>
          </p:cNvPr>
          <p:cNvPicPr/>
          <p:nvPr/>
        </p:nvPicPr>
        <p:blipFill>
          <a:blip r:embed="rId2">
            <a:extLst>
              <a:ext uri="{28A0092B-C50C-407E-A947-70E740481C1C}">
                <a14:useLocalDpi xmlns:a14="http://schemas.microsoft.com/office/drawing/2010/main" val="0"/>
              </a:ext>
            </a:extLst>
          </a:blip>
          <a:stretch>
            <a:fillRect/>
          </a:stretch>
        </p:blipFill>
        <p:spPr>
          <a:xfrm>
            <a:off x="90910" y="6237419"/>
            <a:ext cx="2310357" cy="504672"/>
          </a:xfrm>
          <a:prstGeom prst="rect">
            <a:avLst/>
          </a:prstGeom>
        </p:spPr>
      </p:pic>
      <p:pic>
        <p:nvPicPr>
          <p:cNvPr id="5" name="Picture 4"/>
          <p:cNvPicPr>
            <a:picLocks noChangeAspect="1"/>
          </p:cNvPicPr>
          <p:nvPr/>
        </p:nvPicPr>
        <p:blipFill>
          <a:blip r:embed="rId3"/>
          <a:stretch>
            <a:fillRect/>
          </a:stretch>
        </p:blipFill>
        <p:spPr>
          <a:xfrm>
            <a:off x="2305317" y="2537253"/>
            <a:ext cx="6302407" cy="3466324"/>
          </a:xfrm>
          <a:prstGeom prst="rect">
            <a:avLst/>
          </a:prstGeom>
          <a:solidFill>
            <a:schemeClr val="accent2"/>
          </a:solidFill>
        </p:spPr>
      </p:pic>
      <p:sp>
        <p:nvSpPr>
          <p:cNvPr id="7" name="Right Arrow 6"/>
          <p:cNvSpPr/>
          <p:nvPr/>
        </p:nvSpPr>
        <p:spPr>
          <a:xfrm>
            <a:off x="1785524" y="4671810"/>
            <a:ext cx="519793" cy="11608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020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292100"/>
            <a:ext cx="8194502" cy="787400"/>
          </a:xfrm>
        </p:spPr>
        <p:txBody>
          <a:bodyPr/>
          <a:lstStyle/>
          <a:p>
            <a:pPr algn="ctr"/>
            <a:r>
              <a:rPr lang="en-US" b="1" dirty="0">
                <a:solidFill>
                  <a:schemeClr val="tx1"/>
                </a:solidFill>
              </a:rPr>
              <a:t>Outpatient Case Creation (cont’d)</a:t>
            </a:r>
            <a:endParaRPr lang="en-US" dirty="0"/>
          </a:p>
        </p:txBody>
      </p:sp>
      <p:sp>
        <p:nvSpPr>
          <p:cNvPr id="3" name="Content Placeholder 2"/>
          <p:cNvSpPr>
            <a:spLocks noGrp="1"/>
          </p:cNvSpPr>
          <p:nvPr>
            <p:ph idx="1"/>
          </p:nvPr>
        </p:nvSpPr>
        <p:spPr>
          <a:xfrm>
            <a:off x="368300" y="1079500"/>
            <a:ext cx="9283700" cy="4961863"/>
          </a:xfrm>
        </p:spPr>
        <p:txBody>
          <a:bodyPr>
            <a:normAutofit/>
          </a:bodyPr>
          <a:lstStyle/>
          <a:p>
            <a:pPr marL="0" indent="0">
              <a:buNone/>
            </a:pPr>
            <a:r>
              <a:rPr lang="en-US" sz="1600" b="1" dirty="0" smtClean="0">
                <a:solidFill>
                  <a:schemeClr val="tx1"/>
                </a:solidFill>
              </a:rPr>
              <a:t>Read and acknowledge the precertification statement, </a:t>
            </a:r>
            <a:r>
              <a:rPr lang="en-US" sz="1600" dirty="0" smtClean="0">
                <a:solidFill>
                  <a:schemeClr val="tx1"/>
                </a:solidFill>
              </a:rPr>
              <a:t>then</a:t>
            </a:r>
            <a:r>
              <a:rPr lang="en-US" sz="1600" b="1" dirty="0" smtClean="0">
                <a:solidFill>
                  <a:schemeClr val="tx1"/>
                </a:solidFill>
              </a:rPr>
              <a:t> </a:t>
            </a:r>
            <a:r>
              <a:rPr lang="en-US" sz="1600" dirty="0" smtClean="0">
                <a:solidFill>
                  <a:schemeClr val="tx1"/>
                </a:solidFill>
              </a:rPr>
              <a:t>Click </a:t>
            </a:r>
            <a:r>
              <a:rPr lang="en-US" sz="1600" b="1" dirty="0">
                <a:solidFill>
                  <a:schemeClr val="tx1"/>
                </a:solidFill>
              </a:rPr>
              <a:t>Submit</a:t>
            </a:r>
            <a:r>
              <a:rPr lang="en-US" sz="1600" dirty="0">
                <a:solidFill>
                  <a:schemeClr val="tx1"/>
                </a:solidFill>
              </a:rPr>
              <a:t> if you are ready to submit the request. </a:t>
            </a:r>
            <a:r>
              <a:rPr lang="en-US" sz="1600" dirty="0" smtClean="0">
                <a:solidFill>
                  <a:schemeClr val="tx1"/>
                </a:solidFill>
              </a:rPr>
              <a:t>Select the </a:t>
            </a:r>
            <a:r>
              <a:rPr lang="en-US" sz="1600" b="1" dirty="0" smtClean="0">
                <a:solidFill>
                  <a:schemeClr val="tx1"/>
                </a:solidFill>
              </a:rPr>
              <a:t>Save for Later </a:t>
            </a:r>
            <a:r>
              <a:rPr lang="en-US" sz="1600" dirty="0" smtClean="0">
                <a:solidFill>
                  <a:schemeClr val="tx1"/>
                </a:solidFill>
              </a:rPr>
              <a:t>button to save the request to submit at a later time (the request will display under the Saved But Not Submitted section on the Home page). The </a:t>
            </a:r>
            <a:r>
              <a:rPr lang="en-US" sz="1600" b="1" dirty="0" smtClean="0">
                <a:solidFill>
                  <a:schemeClr val="tx1"/>
                </a:solidFill>
              </a:rPr>
              <a:t>Cancel</a:t>
            </a:r>
            <a:r>
              <a:rPr lang="en-US" sz="1600" dirty="0" smtClean="0">
                <a:solidFill>
                  <a:schemeClr val="tx1"/>
                </a:solidFill>
              </a:rPr>
              <a:t> button will cancel </a:t>
            </a:r>
            <a:r>
              <a:rPr lang="en-US" sz="1600" dirty="0" smtClean="0">
                <a:solidFill>
                  <a:schemeClr val="tx1"/>
                </a:solidFill>
              </a:rPr>
              <a:t>the request</a:t>
            </a:r>
            <a:r>
              <a:rPr lang="en-US" sz="1600" dirty="0" smtClean="0">
                <a:solidFill>
                  <a:schemeClr val="tx1"/>
                </a:solidFill>
              </a:rPr>
              <a:t>. </a:t>
            </a:r>
            <a:endParaRPr lang="en-US" sz="1600" dirty="0">
              <a:solidFill>
                <a:schemeClr val="tx1"/>
              </a:solidFill>
            </a:endParaRPr>
          </a:p>
        </p:txBody>
      </p:sp>
      <p:pic>
        <p:nvPicPr>
          <p:cNvPr id="4" name="Picture 3"/>
          <p:cNvPicPr>
            <a:picLocks noChangeAspect="1"/>
          </p:cNvPicPr>
          <p:nvPr/>
        </p:nvPicPr>
        <p:blipFill>
          <a:blip r:embed="rId2"/>
          <a:stretch>
            <a:fillRect/>
          </a:stretch>
        </p:blipFill>
        <p:spPr>
          <a:xfrm>
            <a:off x="2158999" y="2843175"/>
            <a:ext cx="5526693" cy="3645760"/>
          </a:xfrm>
          <a:prstGeom prst="rect">
            <a:avLst/>
          </a:prstGeom>
        </p:spPr>
      </p:pic>
      <p:pic>
        <p:nvPicPr>
          <p:cNvPr id="5" name="Picture 4">
            <a:extLst>
              <a:ext uri="{FF2B5EF4-FFF2-40B4-BE49-F238E27FC236}">
                <a16:creationId xmlns="" xmlns:a16="http://schemas.microsoft.com/office/drawing/2014/main" id="{47ACD62E-FC40-4AEB-9EFB-C2BB7A3B5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
        <p:nvSpPr>
          <p:cNvPr id="6" name="Up Arrow 5"/>
          <p:cNvSpPr/>
          <p:nvPr/>
        </p:nvSpPr>
        <p:spPr>
          <a:xfrm>
            <a:off x="3695700" y="6426200"/>
            <a:ext cx="190500" cy="320420"/>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267200" y="6426200"/>
            <a:ext cx="215900" cy="320420"/>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5176751" y="6426200"/>
            <a:ext cx="208049" cy="320420"/>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6150726" y="6426200"/>
            <a:ext cx="211974" cy="320420"/>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V="1">
            <a:off x="1287550" y="5732781"/>
            <a:ext cx="705887" cy="45719"/>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23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190500"/>
            <a:ext cx="8410402" cy="838200"/>
          </a:xfrm>
        </p:spPr>
        <p:txBody>
          <a:bodyPr/>
          <a:lstStyle/>
          <a:p>
            <a:pPr algn="ctr"/>
            <a:r>
              <a:rPr lang="en-US" b="1" dirty="0">
                <a:solidFill>
                  <a:schemeClr val="tx1"/>
                </a:solidFill>
              </a:rPr>
              <a:t>Outpatient Case Creation (cont’d)</a:t>
            </a:r>
            <a:endParaRPr lang="en-US" dirty="0"/>
          </a:p>
        </p:txBody>
      </p:sp>
      <p:sp>
        <p:nvSpPr>
          <p:cNvPr id="3" name="Content Placeholder 2"/>
          <p:cNvSpPr>
            <a:spLocks noGrp="1"/>
          </p:cNvSpPr>
          <p:nvPr>
            <p:ph idx="1"/>
          </p:nvPr>
        </p:nvSpPr>
        <p:spPr>
          <a:xfrm>
            <a:off x="482600" y="914400"/>
            <a:ext cx="8978900" cy="5126963"/>
          </a:xfrm>
        </p:spPr>
        <p:txBody>
          <a:bodyPr>
            <a:normAutofit/>
          </a:bodyPr>
          <a:lstStyle/>
          <a:p>
            <a:pPr marL="0" indent="0">
              <a:buNone/>
            </a:pPr>
            <a:r>
              <a:rPr lang="en-US" sz="1600" dirty="0" smtClean="0">
                <a:solidFill>
                  <a:schemeClr val="tx1"/>
                </a:solidFill>
              </a:rPr>
              <a:t>Once the case has been submitted, the </a:t>
            </a:r>
            <a:r>
              <a:rPr lang="en-US" sz="1600" b="1" dirty="0" smtClean="0">
                <a:solidFill>
                  <a:schemeClr val="tx1"/>
                </a:solidFill>
              </a:rPr>
              <a:t>Request Overview </a:t>
            </a:r>
            <a:r>
              <a:rPr lang="en-US" sz="1600" dirty="0" smtClean="0">
                <a:solidFill>
                  <a:schemeClr val="tx1"/>
                </a:solidFill>
              </a:rPr>
              <a:t>page will display. </a:t>
            </a:r>
            <a:r>
              <a:rPr lang="en-US" sz="1600" b="1" dirty="0" smtClean="0">
                <a:solidFill>
                  <a:schemeClr val="tx1"/>
                </a:solidFill>
              </a:rPr>
              <a:t>(PLEASE NOTE: The case is not received by KEPRO until the Case ID is displayed under the Case Information section.) </a:t>
            </a:r>
            <a:r>
              <a:rPr lang="en-US" sz="1600" dirty="0" smtClean="0">
                <a:solidFill>
                  <a:schemeClr val="tx1"/>
                </a:solidFill>
              </a:rPr>
              <a:t>The request will also show </a:t>
            </a:r>
            <a:r>
              <a:rPr lang="en-US" sz="1600" b="1" dirty="0" smtClean="0">
                <a:solidFill>
                  <a:schemeClr val="tx1"/>
                </a:solidFill>
              </a:rPr>
              <a:t>the Status: </a:t>
            </a:r>
            <a:r>
              <a:rPr lang="en-US" sz="1600" b="1" dirty="0" smtClean="0">
                <a:solidFill>
                  <a:srgbClr val="FF0000"/>
                </a:solidFill>
              </a:rPr>
              <a:t>Submitted</a:t>
            </a:r>
            <a:r>
              <a:rPr lang="en-US" sz="1600" b="1" dirty="0" smtClean="0">
                <a:solidFill>
                  <a:schemeClr val="tx1"/>
                </a:solidFill>
              </a:rPr>
              <a:t> </a:t>
            </a:r>
            <a:r>
              <a:rPr lang="en-US" sz="1600" dirty="0" smtClean="0">
                <a:solidFill>
                  <a:schemeClr val="tx1"/>
                </a:solidFill>
              </a:rPr>
              <a:t>under the procedures section. </a:t>
            </a:r>
            <a:endParaRPr lang="en-US" sz="1600" dirty="0">
              <a:solidFill>
                <a:schemeClr val="tx1"/>
              </a:solidFill>
            </a:endParaRPr>
          </a:p>
        </p:txBody>
      </p:sp>
      <p:pic>
        <p:nvPicPr>
          <p:cNvPr id="4" name="Picture 3"/>
          <p:cNvPicPr>
            <a:picLocks noChangeAspect="1"/>
          </p:cNvPicPr>
          <p:nvPr/>
        </p:nvPicPr>
        <p:blipFill>
          <a:blip r:embed="rId2"/>
          <a:stretch>
            <a:fillRect/>
          </a:stretch>
        </p:blipFill>
        <p:spPr>
          <a:xfrm>
            <a:off x="2025057" y="1765300"/>
            <a:ext cx="5706487" cy="4521200"/>
          </a:xfrm>
          <a:prstGeom prst="rect">
            <a:avLst/>
          </a:prstGeom>
          <a:ln>
            <a:solidFill>
              <a:schemeClr val="accent2">
                <a:lumMod val="60000"/>
                <a:lumOff val="40000"/>
              </a:schemeClr>
            </a:solidFill>
          </a:ln>
        </p:spPr>
      </p:pic>
      <p:sp>
        <p:nvSpPr>
          <p:cNvPr id="6" name="Rectangle 5"/>
          <p:cNvSpPr/>
          <p:nvPr/>
        </p:nvSpPr>
        <p:spPr>
          <a:xfrm>
            <a:off x="2283905" y="3492500"/>
            <a:ext cx="685800" cy="16510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47ACD62E-FC40-4AEB-9EFB-C2BB7A3B5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9" y="6231250"/>
            <a:ext cx="1727200" cy="515370"/>
          </a:xfrm>
          <a:prstGeom prst="rect">
            <a:avLst/>
          </a:prstGeom>
        </p:spPr>
      </p:pic>
      <p:sp>
        <p:nvSpPr>
          <p:cNvPr id="9" name="Rectangle 8"/>
          <p:cNvSpPr/>
          <p:nvPr/>
        </p:nvSpPr>
        <p:spPr>
          <a:xfrm>
            <a:off x="2260600" y="3971925"/>
            <a:ext cx="825500" cy="21590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30773" y="3971925"/>
            <a:ext cx="1066800" cy="10795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14359" y="3971925"/>
            <a:ext cx="900199" cy="10795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485900" y="3365500"/>
            <a:ext cx="774700" cy="112382"/>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485900" y="5078082"/>
            <a:ext cx="660400" cy="292100"/>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266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2000" dirty="0" smtClean="0">
                <a:solidFill>
                  <a:schemeClr val="tx1"/>
                </a:solidFill>
              </a:rPr>
              <a:t>For additional training documents, please refer to the </a:t>
            </a:r>
            <a:r>
              <a:rPr lang="en-US" sz="2000" dirty="0" err="1" smtClean="0">
                <a:solidFill>
                  <a:schemeClr val="tx1"/>
                </a:solidFill>
              </a:rPr>
              <a:t>Atrezzo</a:t>
            </a:r>
            <a:r>
              <a:rPr lang="en-US" sz="2000" dirty="0" smtClean="0">
                <a:solidFill>
                  <a:schemeClr val="tx1"/>
                </a:solidFill>
              </a:rPr>
              <a:t> Portal User Guide located under the HELP tab within your </a:t>
            </a:r>
            <a:r>
              <a:rPr lang="en-US" sz="2000" dirty="0" err="1" smtClean="0">
                <a:solidFill>
                  <a:schemeClr val="tx1"/>
                </a:solidFill>
              </a:rPr>
              <a:t>Atrezzo</a:t>
            </a:r>
            <a:r>
              <a:rPr lang="en-US" sz="2000" dirty="0" smtClean="0">
                <a:solidFill>
                  <a:schemeClr val="tx1"/>
                </a:solidFill>
              </a:rPr>
              <a:t> Provider Portal account. </a:t>
            </a:r>
            <a:endParaRPr lang="en-US" sz="2000" dirty="0">
              <a:solidFill>
                <a:schemeClr val="tx1"/>
              </a:solidFill>
            </a:endParaRPr>
          </a:p>
        </p:txBody>
      </p:sp>
      <p:pic>
        <p:nvPicPr>
          <p:cNvPr id="8" name="Picture 7">
            <a:extLst>
              <a:ext uri="{FF2B5EF4-FFF2-40B4-BE49-F238E27FC236}">
                <a16:creationId xmlns="" xmlns:a16="http://schemas.microsoft.com/office/drawing/2014/main" id="{47ACD62E-FC40-4AEB-9EFB-C2BB7A3B5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8153" y="1646550"/>
            <a:ext cx="4781915" cy="1426850"/>
          </a:xfrm>
          <a:prstGeom prst="rect">
            <a:avLst/>
          </a:prstGeom>
        </p:spPr>
      </p:pic>
    </p:spTree>
    <p:extLst>
      <p:ext uri="{BB962C8B-B14F-4D97-AF65-F5344CB8AC3E}">
        <p14:creationId xmlns:p14="http://schemas.microsoft.com/office/powerpoint/2010/main" val="46291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b="1" dirty="0">
                <a:solidFill>
                  <a:schemeClr val="tx1"/>
                </a:solidFill>
              </a:rPr>
              <a:t>Outpatient Case Creation </a:t>
            </a:r>
            <a:endParaRPr lang="en-US" dirty="0"/>
          </a:p>
        </p:txBody>
      </p:sp>
      <p:pic>
        <p:nvPicPr>
          <p:cNvPr id="4" name="Content Placeholder 3"/>
          <p:cNvPicPr>
            <a:picLocks noGrp="1" noChangeAspect="1"/>
          </p:cNvPicPr>
          <p:nvPr>
            <p:ph idx="1"/>
          </p:nvPr>
        </p:nvPicPr>
        <p:blipFill>
          <a:blip r:embed="rId2"/>
          <a:stretch>
            <a:fillRect/>
          </a:stretch>
        </p:blipFill>
        <p:spPr>
          <a:xfrm>
            <a:off x="271705" y="1358900"/>
            <a:ext cx="8862598" cy="4103813"/>
          </a:xfrm>
          <a:prstGeom prst="rect">
            <a:avLst/>
          </a:prstGeom>
        </p:spPr>
      </p:pic>
      <p:pic>
        <p:nvPicPr>
          <p:cNvPr id="5" name="Picture 4">
            <a:extLst>
              <a:ext uri="{FF2B5EF4-FFF2-40B4-BE49-F238E27FC236}">
                <a16:creationId xmlns="" xmlns:a16="http://schemas.microsoft.com/office/drawing/2014/main" id="{47ACD62E-FC40-4AEB-9EFB-C2BB7A3B5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63971"/>
            <a:ext cx="1991638" cy="594275"/>
          </a:xfrm>
          <a:prstGeom prst="rect">
            <a:avLst/>
          </a:prstGeom>
        </p:spPr>
      </p:pic>
      <p:sp>
        <p:nvSpPr>
          <p:cNvPr id="8" name="Rectangle 7"/>
          <p:cNvSpPr/>
          <p:nvPr/>
        </p:nvSpPr>
        <p:spPr>
          <a:xfrm>
            <a:off x="2895600" y="1657350"/>
            <a:ext cx="4191000"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09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59124"/>
            <a:ext cx="8596668" cy="1320800"/>
          </a:xfrm>
        </p:spPr>
        <p:txBody>
          <a:bodyPr/>
          <a:lstStyle/>
          <a:p>
            <a:pPr algn="ctr"/>
            <a:r>
              <a:rPr lang="en-US" b="1" dirty="0" smtClean="0">
                <a:solidFill>
                  <a:schemeClr val="tx1"/>
                </a:solidFill>
              </a:rPr>
              <a:t>ATREZZO PROVIDER PORTAL</a:t>
            </a:r>
            <a:endParaRPr lang="en-US" b="1" dirty="0">
              <a:solidFill>
                <a:schemeClr val="tx1"/>
              </a:solidFill>
            </a:endParaRPr>
          </a:p>
        </p:txBody>
      </p:sp>
      <p:sp>
        <p:nvSpPr>
          <p:cNvPr id="3" name="Content Placeholder 2"/>
          <p:cNvSpPr>
            <a:spLocks noGrp="1"/>
          </p:cNvSpPr>
          <p:nvPr>
            <p:ph idx="1"/>
          </p:nvPr>
        </p:nvSpPr>
        <p:spPr>
          <a:xfrm>
            <a:off x="300625" y="1402915"/>
            <a:ext cx="8973377" cy="4638447"/>
          </a:xfrm>
        </p:spPr>
        <p:txBody>
          <a:bodyPr>
            <a:normAutofit/>
          </a:bodyPr>
          <a:lstStyle/>
          <a:p>
            <a:pPr marL="0" indent="0">
              <a:buNone/>
            </a:pPr>
            <a:r>
              <a:rPr lang="en-US" sz="1600" dirty="0" smtClean="0">
                <a:solidFill>
                  <a:schemeClr val="tx1"/>
                </a:solidFill>
              </a:rPr>
              <a:t>Successful Completion of setup/Login, Takes you to the Home Page.</a:t>
            </a:r>
          </a:p>
          <a:p>
            <a:pPr marL="0" indent="0">
              <a:buNone/>
            </a:pPr>
            <a:r>
              <a:rPr lang="en-US" sz="1600" dirty="0" smtClean="0">
                <a:solidFill>
                  <a:schemeClr val="tx1"/>
                </a:solidFill>
              </a:rPr>
              <a:t>Hover over </a:t>
            </a:r>
            <a:r>
              <a:rPr lang="en-US" sz="1600" b="1" dirty="0" smtClean="0">
                <a:solidFill>
                  <a:schemeClr val="tx1"/>
                </a:solidFill>
              </a:rPr>
              <a:t>Request, </a:t>
            </a:r>
            <a:r>
              <a:rPr lang="en-US" sz="1600" dirty="0" smtClean="0">
                <a:solidFill>
                  <a:schemeClr val="tx1"/>
                </a:solidFill>
              </a:rPr>
              <a:t>click on </a:t>
            </a:r>
            <a:r>
              <a:rPr lang="en-US" sz="1600" b="1" dirty="0" smtClean="0">
                <a:solidFill>
                  <a:schemeClr val="tx1"/>
                </a:solidFill>
              </a:rPr>
              <a:t>Create </a:t>
            </a:r>
            <a:r>
              <a:rPr lang="en-US" sz="1600" b="1" dirty="0">
                <a:solidFill>
                  <a:schemeClr val="tx1"/>
                </a:solidFill>
              </a:rPr>
              <a:t>N</a:t>
            </a:r>
            <a:r>
              <a:rPr lang="en-US" sz="1600" b="1" dirty="0" smtClean="0">
                <a:solidFill>
                  <a:schemeClr val="tx1"/>
                </a:solidFill>
              </a:rPr>
              <a:t>ew Request </a:t>
            </a:r>
            <a:r>
              <a:rPr lang="en-US" sz="1600" dirty="0" smtClean="0">
                <a:solidFill>
                  <a:schemeClr val="tx1"/>
                </a:solidFill>
              </a:rPr>
              <a:t>and click</a:t>
            </a:r>
            <a:r>
              <a:rPr lang="en-US" sz="1600" b="1" dirty="0" smtClean="0">
                <a:solidFill>
                  <a:schemeClr val="tx1"/>
                </a:solidFill>
              </a:rPr>
              <a:t> Search </a:t>
            </a:r>
          </a:p>
          <a:p>
            <a:endParaRPr lang="en-US" sz="1600" b="1" dirty="0">
              <a:solidFill>
                <a:schemeClr val="tx1"/>
              </a:solidFill>
            </a:endParaRPr>
          </a:p>
        </p:txBody>
      </p:sp>
      <p:pic>
        <p:nvPicPr>
          <p:cNvPr id="4" name="Picture 3"/>
          <p:cNvPicPr/>
          <p:nvPr/>
        </p:nvPicPr>
        <p:blipFill rotWithShape="1">
          <a:blip r:embed="rId2"/>
          <a:srcRect l="67302" t="17971" r="1700" b="18601"/>
          <a:stretch/>
        </p:blipFill>
        <p:spPr bwMode="auto">
          <a:xfrm>
            <a:off x="300625" y="2556241"/>
            <a:ext cx="7867389" cy="329184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682653" y="2826778"/>
            <a:ext cx="1390389" cy="21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1458403">
            <a:off x="2167467" y="3346792"/>
            <a:ext cx="751562" cy="172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00625" y="3595992"/>
            <a:ext cx="104987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5649238" y="4442357"/>
            <a:ext cx="789140" cy="876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5649238" y="4689454"/>
            <a:ext cx="789140" cy="1227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4750199" y="5049214"/>
            <a:ext cx="899039" cy="1334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47ACD62E-FC40-4AEB-9EFB-C2BB7A3B5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708685" cy="509846"/>
          </a:xfrm>
          <a:prstGeom prst="rect">
            <a:avLst/>
          </a:prstGeom>
        </p:spPr>
      </p:pic>
    </p:spTree>
    <p:extLst>
      <p:ext uri="{BB962C8B-B14F-4D97-AF65-F5344CB8AC3E}">
        <p14:creationId xmlns:p14="http://schemas.microsoft.com/office/powerpoint/2010/main" val="392670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     Outpatient </a:t>
            </a:r>
            <a:r>
              <a:rPr lang="en-US" b="1" dirty="0">
                <a:solidFill>
                  <a:schemeClr val="tx1"/>
                </a:solidFill>
              </a:rPr>
              <a:t>Case </a:t>
            </a:r>
            <a:r>
              <a:rPr lang="en-US" b="1" dirty="0" smtClean="0">
                <a:solidFill>
                  <a:schemeClr val="tx1"/>
                </a:solidFill>
              </a:rPr>
              <a:t>Creation</a:t>
            </a:r>
            <a:endParaRPr lang="en-US" dirty="0">
              <a:solidFill>
                <a:srgbClr val="FF0000"/>
              </a:solidFill>
            </a:endParaRPr>
          </a:p>
        </p:txBody>
      </p:sp>
      <p:sp>
        <p:nvSpPr>
          <p:cNvPr id="3" name="Content Placeholder 2"/>
          <p:cNvSpPr>
            <a:spLocks noGrp="1"/>
          </p:cNvSpPr>
          <p:nvPr>
            <p:ph idx="1"/>
          </p:nvPr>
        </p:nvSpPr>
        <p:spPr>
          <a:xfrm>
            <a:off x="187890" y="1453019"/>
            <a:ext cx="9086112" cy="4588343"/>
          </a:xfrm>
        </p:spPr>
        <p:txBody>
          <a:bodyPr>
            <a:normAutofit/>
          </a:bodyPr>
          <a:lstStyle/>
          <a:p>
            <a:r>
              <a:rPr lang="en-US" sz="1600" dirty="0" smtClean="0">
                <a:solidFill>
                  <a:schemeClr val="tx1"/>
                </a:solidFill>
              </a:rPr>
              <a:t>To search for member, hover over the Search Tab and click </a:t>
            </a:r>
            <a:r>
              <a:rPr lang="en-US" sz="1600" b="1" dirty="0" smtClean="0">
                <a:solidFill>
                  <a:schemeClr val="tx1"/>
                </a:solidFill>
              </a:rPr>
              <a:t>Member Search</a:t>
            </a:r>
            <a:r>
              <a:rPr lang="en-US" sz="1600" dirty="0" smtClean="0">
                <a:solidFill>
                  <a:schemeClr val="tx1"/>
                </a:solidFill>
              </a:rPr>
              <a:t>.</a:t>
            </a:r>
          </a:p>
          <a:p>
            <a:endParaRPr lang="en-US" sz="1600" dirty="0">
              <a:solidFill>
                <a:schemeClr val="tx1"/>
              </a:solidFill>
            </a:endParaRPr>
          </a:p>
          <a:p>
            <a:endParaRPr lang="en-US" sz="1600" dirty="0">
              <a:solidFill>
                <a:schemeClr val="tx1"/>
              </a:solidFill>
            </a:endParaRPr>
          </a:p>
        </p:txBody>
      </p:sp>
      <p:pic>
        <p:nvPicPr>
          <p:cNvPr id="4" name="Picture 3"/>
          <p:cNvPicPr/>
          <p:nvPr/>
        </p:nvPicPr>
        <p:blipFill rotWithShape="1">
          <a:blip r:embed="rId2"/>
          <a:srcRect l="66532" t="18670" r="1674" b="14406"/>
          <a:stretch/>
        </p:blipFill>
        <p:spPr bwMode="auto">
          <a:xfrm>
            <a:off x="677334" y="1930400"/>
            <a:ext cx="7364376" cy="4520504"/>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945699" y="2104372"/>
            <a:ext cx="1277654" cy="562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65512" y="2104373"/>
            <a:ext cx="225469" cy="363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52603" y="4133589"/>
            <a:ext cx="6663846" cy="1907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V="1">
            <a:off x="2167003" y="3110840"/>
            <a:ext cx="5386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319397" y="2467627"/>
            <a:ext cx="45719" cy="45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12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78971"/>
            <a:ext cx="8596669" cy="791791"/>
          </a:xfrm>
        </p:spPr>
        <p:txBody>
          <a:bodyPr/>
          <a:lstStyle/>
          <a:p>
            <a:pPr algn="ctr"/>
            <a:r>
              <a:rPr lang="en-US" b="1" dirty="0" smtClean="0">
                <a:solidFill>
                  <a:schemeClr val="tx1"/>
                </a:solidFill>
              </a:rPr>
              <a:t>Outpatient Case Creation </a:t>
            </a:r>
            <a:endParaRPr lang="en-US" b="1" dirty="0">
              <a:solidFill>
                <a:schemeClr val="tx1"/>
              </a:solidFill>
            </a:endParaRPr>
          </a:p>
        </p:txBody>
      </p:sp>
      <p:sp>
        <p:nvSpPr>
          <p:cNvPr id="15" name="Content Placeholder 14"/>
          <p:cNvSpPr>
            <a:spLocks noGrp="1"/>
          </p:cNvSpPr>
          <p:nvPr>
            <p:ph idx="1"/>
          </p:nvPr>
        </p:nvSpPr>
        <p:spPr>
          <a:xfrm>
            <a:off x="464457" y="1270763"/>
            <a:ext cx="9216571" cy="4770600"/>
          </a:xfrm>
        </p:spPr>
        <p:txBody>
          <a:bodyPr/>
          <a:lstStyle/>
          <a:p>
            <a:pPr marL="0" indent="0">
              <a:buNone/>
            </a:pPr>
            <a:r>
              <a:rPr lang="en-US" dirty="0" smtClean="0">
                <a:solidFill>
                  <a:schemeClr val="tx1"/>
                </a:solidFill>
              </a:rPr>
              <a:t>A</a:t>
            </a:r>
            <a:r>
              <a:rPr lang="en-US" sz="1600" b="1" dirty="0" smtClean="0">
                <a:solidFill>
                  <a:schemeClr val="tx1"/>
                </a:solidFill>
              </a:rPr>
              <a:t> </a:t>
            </a:r>
            <a:r>
              <a:rPr lang="en-US" sz="1600" dirty="0" smtClean="0">
                <a:solidFill>
                  <a:schemeClr val="tx1"/>
                </a:solidFill>
              </a:rPr>
              <a:t>Member Search can be performed by either entering in the </a:t>
            </a:r>
            <a:r>
              <a:rPr lang="en-US" sz="1600" b="1" dirty="0" smtClean="0">
                <a:solidFill>
                  <a:schemeClr val="tx1"/>
                </a:solidFill>
              </a:rPr>
              <a:t>Members ID </a:t>
            </a:r>
            <a:r>
              <a:rPr lang="en-US" sz="1600" dirty="0" smtClean="0">
                <a:solidFill>
                  <a:schemeClr val="tx1"/>
                </a:solidFill>
              </a:rPr>
              <a:t>number or the </a:t>
            </a:r>
            <a:r>
              <a:rPr lang="en-US" sz="1600" b="1" dirty="0" smtClean="0">
                <a:solidFill>
                  <a:schemeClr val="tx1"/>
                </a:solidFill>
              </a:rPr>
              <a:t>Members Last Name </a:t>
            </a:r>
            <a:r>
              <a:rPr lang="en-US" sz="1600" dirty="0" smtClean="0">
                <a:solidFill>
                  <a:schemeClr val="tx1"/>
                </a:solidFill>
              </a:rPr>
              <a:t>and </a:t>
            </a:r>
            <a:r>
              <a:rPr lang="en-US" sz="1600" b="1" dirty="0" smtClean="0">
                <a:solidFill>
                  <a:schemeClr val="tx1"/>
                </a:solidFill>
              </a:rPr>
              <a:t>Date of Birth</a:t>
            </a:r>
            <a:r>
              <a:rPr lang="en-US" sz="1600" dirty="0" smtClean="0">
                <a:solidFill>
                  <a:schemeClr val="tx1"/>
                </a:solidFill>
              </a:rPr>
              <a:t>. </a:t>
            </a:r>
            <a:r>
              <a:rPr lang="en-US" sz="1600" b="1" dirty="0" smtClean="0">
                <a:solidFill>
                  <a:schemeClr val="tx1"/>
                </a:solidFill>
              </a:rPr>
              <a:t>(PLEASE NOTE: Entering </a:t>
            </a:r>
            <a:r>
              <a:rPr lang="en-US" sz="1600" b="1" dirty="0">
                <a:solidFill>
                  <a:schemeClr val="tx1"/>
                </a:solidFill>
              </a:rPr>
              <a:t>information in all three search fields will NOT yield results. You must either search by the Members ID number or their demographic information</a:t>
            </a:r>
            <a:r>
              <a:rPr lang="en-US" sz="1600" dirty="0">
                <a:solidFill>
                  <a:schemeClr val="tx1"/>
                </a:solidFill>
              </a:rPr>
              <a:t>.) </a:t>
            </a:r>
          </a:p>
          <a:p>
            <a:pPr marL="0" indent="0">
              <a:buNone/>
            </a:pPr>
            <a:endParaRPr lang="en-US" dirty="0"/>
          </a:p>
        </p:txBody>
      </p:sp>
      <p:pic>
        <p:nvPicPr>
          <p:cNvPr id="6" name="Picture 5">
            <a:extLst>
              <a:ext uri="{FF2B5EF4-FFF2-40B4-BE49-F238E27FC236}">
                <a16:creationId xmlns="" xmlns:a16="http://schemas.microsoft.com/office/drawing/2014/main" id="{47ACD62E-FC40-4AEB-9EFB-C2BB7A3B5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63971"/>
            <a:ext cx="1991638" cy="594275"/>
          </a:xfrm>
          <a:prstGeom prst="rect">
            <a:avLst/>
          </a:prstGeom>
        </p:spPr>
      </p:pic>
      <p:pic>
        <p:nvPicPr>
          <p:cNvPr id="16" name="Picture 15"/>
          <p:cNvPicPr/>
          <p:nvPr/>
        </p:nvPicPr>
        <p:blipFill>
          <a:blip r:embed="rId3"/>
          <a:stretch>
            <a:fillRect/>
          </a:stretch>
        </p:blipFill>
        <p:spPr>
          <a:xfrm>
            <a:off x="1039720" y="2389901"/>
            <a:ext cx="7610794" cy="3651462"/>
          </a:xfrm>
          <a:prstGeom prst="rect">
            <a:avLst/>
          </a:prstGeom>
        </p:spPr>
      </p:pic>
      <p:sp>
        <p:nvSpPr>
          <p:cNvPr id="17" name="Right Arrow 16"/>
          <p:cNvSpPr/>
          <p:nvPr/>
        </p:nvSpPr>
        <p:spPr>
          <a:xfrm>
            <a:off x="3048001" y="4238171"/>
            <a:ext cx="609600" cy="174172"/>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flipV="1">
            <a:off x="3048001" y="4659848"/>
            <a:ext cx="595085" cy="101600"/>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048002" y="4863617"/>
            <a:ext cx="609600" cy="87085"/>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294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086" y="261258"/>
            <a:ext cx="8170916" cy="769256"/>
          </a:xfrm>
        </p:spPr>
        <p:txBody>
          <a:bodyPr/>
          <a:lstStyle/>
          <a:p>
            <a:pPr algn="ctr"/>
            <a:r>
              <a:rPr lang="en-US" b="1" dirty="0">
                <a:solidFill>
                  <a:schemeClr val="tx1"/>
                </a:solidFill>
              </a:rPr>
              <a:t>Outpatient Case Creation </a:t>
            </a:r>
            <a:endParaRPr lang="en-US" dirty="0"/>
          </a:p>
        </p:txBody>
      </p:sp>
      <p:sp>
        <p:nvSpPr>
          <p:cNvPr id="4" name="Content Placeholder 3"/>
          <p:cNvSpPr>
            <a:spLocks noGrp="1"/>
          </p:cNvSpPr>
          <p:nvPr>
            <p:ph idx="1"/>
          </p:nvPr>
        </p:nvSpPr>
        <p:spPr>
          <a:xfrm>
            <a:off x="725714" y="1190171"/>
            <a:ext cx="8548288" cy="4851191"/>
          </a:xfrm>
        </p:spPr>
        <p:txBody>
          <a:bodyPr>
            <a:normAutofit/>
          </a:bodyPr>
          <a:lstStyle/>
          <a:p>
            <a:pPr marL="0" indent="0">
              <a:buNone/>
            </a:pPr>
            <a:r>
              <a:rPr lang="en-US" sz="1600" dirty="0" smtClean="0">
                <a:solidFill>
                  <a:schemeClr val="tx1"/>
                </a:solidFill>
              </a:rPr>
              <a:t>Select the Member from the search results by clicking </a:t>
            </a:r>
            <a:r>
              <a:rPr lang="en-US" sz="1600" b="1" dirty="0" smtClean="0">
                <a:solidFill>
                  <a:schemeClr val="tx1"/>
                </a:solidFill>
              </a:rPr>
              <a:t>Select</a:t>
            </a:r>
            <a:r>
              <a:rPr lang="en-US" sz="1600" dirty="0" smtClean="0">
                <a:solidFill>
                  <a:schemeClr val="tx1"/>
                </a:solidFill>
              </a:rPr>
              <a:t>. (</a:t>
            </a:r>
            <a:r>
              <a:rPr lang="en-US" sz="1600" b="1" dirty="0" smtClean="0">
                <a:solidFill>
                  <a:schemeClr val="tx1"/>
                </a:solidFill>
              </a:rPr>
              <a:t>Ensure the accuracy of the members name and member ID before proceeding.) </a:t>
            </a:r>
            <a:endParaRPr lang="en-US" sz="1600" dirty="0">
              <a:solidFill>
                <a:schemeClr val="tx1"/>
              </a:solidFill>
            </a:endParaRPr>
          </a:p>
        </p:txBody>
      </p:sp>
      <p:pic>
        <p:nvPicPr>
          <p:cNvPr id="6" name="Picture 5"/>
          <p:cNvPicPr>
            <a:picLocks noChangeAspect="1"/>
          </p:cNvPicPr>
          <p:nvPr/>
        </p:nvPicPr>
        <p:blipFill>
          <a:blip r:embed="rId2"/>
          <a:stretch>
            <a:fillRect/>
          </a:stretch>
        </p:blipFill>
        <p:spPr>
          <a:xfrm>
            <a:off x="1219761" y="1953986"/>
            <a:ext cx="8280915" cy="2989943"/>
          </a:xfrm>
          <a:prstGeom prst="rect">
            <a:avLst/>
          </a:prstGeom>
        </p:spPr>
      </p:pic>
      <p:pic>
        <p:nvPicPr>
          <p:cNvPr id="10" name="Picture 9">
            <a:extLst>
              <a:ext uri="{FF2B5EF4-FFF2-40B4-BE49-F238E27FC236}">
                <a16:creationId xmlns="" xmlns:a16="http://schemas.microsoft.com/office/drawing/2014/main" id="{47ACD62E-FC40-4AEB-9EFB-C2BB7A3B5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63971"/>
            <a:ext cx="1991638" cy="594275"/>
          </a:xfrm>
          <a:prstGeom prst="rect">
            <a:avLst/>
          </a:prstGeom>
        </p:spPr>
      </p:pic>
      <p:sp>
        <p:nvSpPr>
          <p:cNvPr id="2" name="Rectangle 1"/>
          <p:cNvSpPr/>
          <p:nvPr/>
        </p:nvSpPr>
        <p:spPr>
          <a:xfrm>
            <a:off x="6908800" y="3556000"/>
            <a:ext cx="4572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39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086" y="319314"/>
            <a:ext cx="7662916" cy="1611086"/>
          </a:xfrm>
        </p:spPr>
        <p:txBody>
          <a:bodyPr>
            <a:normAutofit/>
          </a:bodyPr>
          <a:lstStyle/>
          <a:p>
            <a:pPr algn="ctr"/>
            <a:r>
              <a:rPr lang="en-US" b="1" dirty="0">
                <a:solidFill>
                  <a:schemeClr val="tx1"/>
                </a:solidFill>
              </a:rPr>
              <a:t>Outpatient Case Creation (cont’d)</a:t>
            </a:r>
            <a:endParaRPr lang="en-US" dirty="0"/>
          </a:p>
        </p:txBody>
      </p:sp>
      <p:sp>
        <p:nvSpPr>
          <p:cNvPr id="12" name="Content Placeholder 11"/>
          <p:cNvSpPr>
            <a:spLocks noGrp="1"/>
          </p:cNvSpPr>
          <p:nvPr>
            <p:ph idx="1"/>
          </p:nvPr>
        </p:nvSpPr>
        <p:spPr>
          <a:xfrm>
            <a:off x="566057" y="1132114"/>
            <a:ext cx="8707945" cy="4909249"/>
          </a:xfrm>
        </p:spPr>
        <p:txBody>
          <a:bodyPr>
            <a:normAutofit/>
          </a:bodyPr>
          <a:lstStyle/>
          <a:p>
            <a:pPr marL="0" indent="0">
              <a:buNone/>
            </a:pPr>
            <a:r>
              <a:rPr lang="en-US" sz="1600" dirty="0" smtClean="0">
                <a:solidFill>
                  <a:schemeClr val="tx1"/>
                </a:solidFill>
              </a:rPr>
              <a:t>Select </a:t>
            </a:r>
            <a:r>
              <a:rPr lang="en-US" sz="1600" b="1" dirty="0" smtClean="0">
                <a:solidFill>
                  <a:schemeClr val="tx1"/>
                </a:solidFill>
              </a:rPr>
              <a:t>Request Type </a:t>
            </a:r>
            <a:r>
              <a:rPr lang="en-US" sz="1600" dirty="0" smtClean="0">
                <a:solidFill>
                  <a:schemeClr val="tx1"/>
                </a:solidFill>
              </a:rPr>
              <a:t>as Outpatient, select the </a:t>
            </a:r>
            <a:r>
              <a:rPr lang="en-US" sz="1600" b="1" dirty="0" smtClean="0">
                <a:solidFill>
                  <a:schemeClr val="tx1"/>
                </a:solidFill>
              </a:rPr>
              <a:t>Sub Contract </a:t>
            </a:r>
            <a:r>
              <a:rPr lang="en-US" sz="1600" dirty="0" smtClean="0">
                <a:solidFill>
                  <a:schemeClr val="tx1"/>
                </a:solidFill>
              </a:rPr>
              <a:t>(either DMAS or Expansion), and then click </a:t>
            </a:r>
            <a:r>
              <a:rPr lang="en-US" sz="1600" b="1" dirty="0" smtClean="0">
                <a:solidFill>
                  <a:schemeClr val="tx1"/>
                </a:solidFill>
              </a:rPr>
              <a:t>Create Request</a:t>
            </a:r>
            <a:r>
              <a:rPr lang="en-US" sz="1600" dirty="0" smtClean="0">
                <a:solidFill>
                  <a:schemeClr val="tx1"/>
                </a:solidFill>
              </a:rPr>
              <a:t>. </a:t>
            </a:r>
            <a:endParaRPr lang="en-US" sz="1600" dirty="0">
              <a:solidFill>
                <a:schemeClr val="tx1"/>
              </a:solidFill>
            </a:endParaRPr>
          </a:p>
        </p:txBody>
      </p:sp>
      <p:pic>
        <p:nvPicPr>
          <p:cNvPr id="11" name="Picture 10">
            <a:extLst>
              <a:ext uri="{FF2B5EF4-FFF2-40B4-BE49-F238E27FC236}">
                <a16:creationId xmlns="" xmlns:a16="http://schemas.microsoft.com/office/drawing/2014/main" id="{47ACD62E-FC40-4AEB-9EFB-C2BB7A3B5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25264"/>
            <a:ext cx="1727200" cy="515370"/>
          </a:xfrm>
          <a:prstGeom prst="rect">
            <a:avLst/>
          </a:prstGeom>
        </p:spPr>
      </p:pic>
      <p:pic>
        <p:nvPicPr>
          <p:cNvPr id="7" name="Picture 6"/>
          <p:cNvPicPr>
            <a:picLocks noChangeAspect="1"/>
          </p:cNvPicPr>
          <p:nvPr/>
        </p:nvPicPr>
        <p:blipFill>
          <a:blip r:embed="rId3"/>
          <a:stretch>
            <a:fillRect/>
          </a:stretch>
        </p:blipFill>
        <p:spPr>
          <a:xfrm>
            <a:off x="348028" y="1727200"/>
            <a:ext cx="9010421" cy="3886200"/>
          </a:xfrm>
          <a:prstGeom prst="rect">
            <a:avLst/>
          </a:prstGeom>
        </p:spPr>
      </p:pic>
      <p:sp>
        <p:nvSpPr>
          <p:cNvPr id="3" name="Right Arrow 2"/>
          <p:cNvSpPr/>
          <p:nvPr/>
        </p:nvSpPr>
        <p:spPr>
          <a:xfrm>
            <a:off x="2755900" y="4864100"/>
            <a:ext cx="622300" cy="152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2755900" y="5016500"/>
            <a:ext cx="622300" cy="152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5442544" y="5092700"/>
            <a:ext cx="241300" cy="5207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78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9828" y="304800"/>
            <a:ext cx="7924173" cy="740438"/>
          </a:xfrm>
        </p:spPr>
        <p:txBody>
          <a:bodyPr/>
          <a:lstStyle/>
          <a:p>
            <a:pPr algn="ctr"/>
            <a:r>
              <a:rPr lang="en-US" b="1" dirty="0">
                <a:solidFill>
                  <a:schemeClr val="tx1"/>
                </a:solidFill>
              </a:rPr>
              <a:t>Outpatient Case Creation (cont’d)</a:t>
            </a:r>
            <a:endParaRPr lang="en-US" dirty="0"/>
          </a:p>
        </p:txBody>
      </p:sp>
      <p:sp>
        <p:nvSpPr>
          <p:cNvPr id="8" name="Content Placeholder 7"/>
          <p:cNvSpPr>
            <a:spLocks noGrp="1"/>
          </p:cNvSpPr>
          <p:nvPr>
            <p:ph idx="1"/>
          </p:nvPr>
        </p:nvSpPr>
        <p:spPr>
          <a:xfrm>
            <a:off x="330200" y="1143000"/>
            <a:ext cx="8943802" cy="4898363"/>
          </a:xfrm>
        </p:spPr>
        <p:txBody>
          <a:bodyPr>
            <a:normAutofit/>
          </a:bodyPr>
          <a:lstStyle/>
          <a:p>
            <a:pPr marL="0" indent="0">
              <a:buClr>
                <a:schemeClr val="tx1"/>
              </a:buClr>
              <a:buNone/>
            </a:pPr>
            <a:r>
              <a:rPr lang="en-US" sz="1600" dirty="0" smtClean="0">
                <a:solidFill>
                  <a:schemeClr val="tx1"/>
                </a:solidFill>
              </a:rPr>
              <a:t>The first section will be the </a:t>
            </a:r>
            <a:r>
              <a:rPr lang="en-US" sz="1600" b="1" dirty="0" smtClean="0">
                <a:solidFill>
                  <a:schemeClr val="tx1"/>
                </a:solidFill>
              </a:rPr>
              <a:t>Patient Detail</a:t>
            </a:r>
            <a:r>
              <a:rPr lang="en-US" sz="1600" dirty="0" smtClean="0">
                <a:solidFill>
                  <a:schemeClr val="tx1"/>
                </a:solidFill>
              </a:rPr>
              <a:t>. </a:t>
            </a:r>
            <a:r>
              <a:rPr lang="en-US" sz="1600" dirty="0" smtClean="0">
                <a:solidFill>
                  <a:schemeClr val="tx1"/>
                </a:solidFill>
              </a:rPr>
              <a:t>To </a:t>
            </a:r>
            <a:r>
              <a:rPr lang="en-US" sz="1600" dirty="0">
                <a:solidFill>
                  <a:schemeClr val="tx1"/>
                </a:solidFill>
              </a:rPr>
              <a:t>continue click the </a:t>
            </a:r>
            <a:r>
              <a:rPr lang="en-US" sz="1600" b="1" dirty="0">
                <a:solidFill>
                  <a:schemeClr val="tx1"/>
                </a:solidFill>
              </a:rPr>
              <a:t>NEXT </a:t>
            </a:r>
            <a:r>
              <a:rPr lang="en-US" sz="1600" dirty="0">
                <a:solidFill>
                  <a:schemeClr val="tx1"/>
                </a:solidFill>
              </a:rPr>
              <a:t>button</a:t>
            </a:r>
            <a:r>
              <a:rPr lang="en-US" sz="1600" dirty="0" smtClean="0">
                <a:solidFill>
                  <a:schemeClr val="tx1"/>
                </a:solidFill>
              </a:rPr>
              <a:t>.</a:t>
            </a:r>
            <a:endParaRPr lang="en-US" sz="1600" dirty="0">
              <a:solidFill>
                <a:schemeClr val="tx1"/>
              </a:solidFill>
            </a:endParaRPr>
          </a:p>
        </p:txBody>
      </p:sp>
      <p:pic>
        <p:nvPicPr>
          <p:cNvPr id="9" name="Picture 8"/>
          <p:cNvPicPr>
            <a:picLocks noChangeAspect="1"/>
          </p:cNvPicPr>
          <p:nvPr/>
        </p:nvPicPr>
        <p:blipFill>
          <a:blip r:embed="rId2"/>
          <a:stretch>
            <a:fillRect/>
          </a:stretch>
        </p:blipFill>
        <p:spPr>
          <a:xfrm>
            <a:off x="330200" y="2702143"/>
            <a:ext cx="8410401" cy="3680992"/>
          </a:xfrm>
          <a:prstGeom prst="rect">
            <a:avLst/>
          </a:prstGeom>
        </p:spPr>
      </p:pic>
      <p:pic>
        <p:nvPicPr>
          <p:cNvPr id="10" name="Picture 9">
            <a:extLst>
              <a:ext uri="{FF2B5EF4-FFF2-40B4-BE49-F238E27FC236}">
                <a16:creationId xmlns="" xmlns:a16="http://schemas.microsoft.com/office/drawing/2014/main" id="{47ACD62E-FC40-4AEB-9EFB-C2BB7A3B5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25264"/>
            <a:ext cx="1727200" cy="515370"/>
          </a:xfrm>
          <a:prstGeom prst="rect">
            <a:avLst/>
          </a:prstGeom>
        </p:spPr>
      </p:pic>
      <p:sp>
        <p:nvSpPr>
          <p:cNvPr id="11" name="Left Arrow 10"/>
          <p:cNvSpPr/>
          <p:nvPr/>
        </p:nvSpPr>
        <p:spPr>
          <a:xfrm>
            <a:off x="6544128" y="4994729"/>
            <a:ext cx="635000" cy="2921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8452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4576</TotalTime>
  <Words>1125</Words>
  <Application>Microsoft Office PowerPoint</Application>
  <PresentationFormat>Widescreen</PresentationFormat>
  <Paragraphs>60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Trebuchet MS</vt:lpstr>
      <vt:lpstr>Wingdings 3</vt:lpstr>
      <vt:lpstr>Facet</vt:lpstr>
      <vt:lpstr>PowerPoint Presentation</vt:lpstr>
      <vt:lpstr>ACCESSING ATREZZO PROVIDER PORTAL </vt:lpstr>
      <vt:lpstr>Outpatient Case Creation </vt:lpstr>
      <vt:lpstr>ATREZZO PROVIDER PORTAL</vt:lpstr>
      <vt:lpstr>     Outpatient Case Creation</vt:lpstr>
      <vt:lpstr>Outpatient Case Creation </vt:lpstr>
      <vt:lpstr>Outpatient Case Creation </vt:lpstr>
      <vt:lpstr>Outpatient Case Creation (cont’d)</vt:lpstr>
      <vt:lpstr>Outpatient Case Creation (cont’d)</vt:lpstr>
      <vt:lpstr>Outpatient Case Creation (cont’d)</vt:lpstr>
      <vt:lpstr>Outpatient Case Creation (cont’d)</vt:lpstr>
      <vt:lpstr>Outpatient Case Creation (cont’d)</vt:lpstr>
      <vt:lpstr>Outpatient Case Creation (cont’d)</vt:lpstr>
      <vt:lpstr>Outpatient Case Creation (cont’d)</vt:lpstr>
      <vt:lpstr>Outpatient Case Creation (cont’d)</vt:lpstr>
      <vt:lpstr>Outpatient Case Creation (cont’d)</vt:lpstr>
      <vt:lpstr>Outpatient Case Creation (cont’d)</vt:lpstr>
      <vt:lpstr>Outpatient Case Creation (cont’d)</vt:lpstr>
      <vt:lpstr>Outpatient Case Creation (cont’d)</vt:lpstr>
      <vt:lpstr>Outpatient Case Creation (cont’d)</vt:lpstr>
      <vt:lpstr>Outpatient Case Creation (cont’d)</vt:lpstr>
      <vt:lpstr>Outpatient Case Creation (cont’d)</vt:lpstr>
      <vt:lpstr>Outpatient Case Creation (cont’d)</vt:lpstr>
      <vt:lpstr>Outpatient Case Creation (cont’d)</vt:lpstr>
      <vt:lpstr>Outpatient Case Creation (cont’d) </vt:lpstr>
      <vt:lpstr>Outpatient Case Creation (cont’d)</vt:lpstr>
      <vt:lpstr>Outpatient Case Creation (cont’d)</vt:lpstr>
      <vt:lpstr>For additional training documents, please refer to the Atrezzo Portal User Guide located under the HELP tab within your Atrezzo Provider Portal account.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Desiree Dean</dc:creator>
  <cp:lastModifiedBy>Tiffany Brooks</cp:lastModifiedBy>
  <cp:revision>219</cp:revision>
  <dcterms:created xsi:type="dcterms:W3CDTF">2019-10-16T14:30:27Z</dcterms:created>
  <dcterms:modified xsi:type="dcterms:W3CDTF">2019-11-18T19:37:38Z</dcterms:modified>
</cp:coreProperties>
</file>