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61" r:id="rId4"/>
    <p:sldId id="258" r:id="rId5"/>
    <p:sldId id="262" r:id="rId6"/>
    <p:sldId id="259" r:id="rId7"/>
    <p:sldId id="260"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F8BDB27-9C9F-43B3-9677-D4A4B06F5DC9}"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69B96-35E6-4394-A828-734AF48EFBA2}" type="slidenum">
              <a:rPr lang="en-US" smtClean="0"/>
              <a:t>‹#›</a:t>
            </a:fld>
            <a:endParaRPr lang="en-US"/>
          </a:p>
        </p:txBody>
      </p:sp>
    </p:spTree>
    <p:extLst>
      <p:ext uri="{BB962C8B-B14F-4D97-AF65-F5344CB8AC3E}">
        <p14:creationId xmlns:p14="http://schemas.microsoft.com/office/powerpoint/2010/main" val="3581544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8BDB27-9C9F-43B3-9677-D4A4B06F5DC9}"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69B96-35E6-4394-A828-734AF48EFBA2}" type="slidenum">
              <a:rPr lang="en-US" smtClean="0"/>
              <a:t>‹#›</a:t>
            </a:fld>
            <a:endParaRPr lang="en-US"/>
          </a:p>
        </p:txBody>
      </p:sp>
    </p:spTree>
    <p:extLst>
      <p:ext uri="{BB962C8B-B14F-4D97-AF65-F5344CB8AC3E}">
        <p14:creationId xmlns:p14="http://schemas.microsoft.com/office/powerpoint/2010/main" val="1963758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8BDB27-9C9F-43B3-9677-D4A4B06F5DC9}"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69B96-35E6-4394-A828-734AF48EFBA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63644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8BDB27-9C9F-43B3-9677-D4A4B06F5DC9}"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69B96-35E6-4394-A828-734AF48EFBA2}" type="slidenum">
              <a:rPr lang="en-US" smtClean="0"/>
              <a:t>‹#›</a:t>
            </a:fld>
            <a:endParaRPr lang="en-US"/>
          </a:p>
        </p:txBody>
      </p:sp>
    </p:spTree>
    <p:extLst>
      <p:ext uri="{BB962C8B-B14F-4D97-AF65-F5344CB8AC3E}">
        <p14:creationId xmlns:p14="http://schemas.microsoft.com/office/powerpoint/2010/main" val="2111051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8BDB27-9C9F-43B3-9677-D4A4B06F5DC9}"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69B96-35E6-4394-A828-734AF48EFBA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5699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8BDB27-9C9F-43B3-9677-D4A4B06F5DC9}"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69B96-35E6-4394-A828-734AF48EFBA2}" type="slidenum">
              <a:rPr lang="en-US" smtClean="0"/>
              <a:t>‹#›</a:t>
            </a:fld>
            <a:endParaRPr lang="en-US"/>
          </a:p>
        </p:txBody>
      </p:sp>
    </p:spTree>
    <p:extLst>
      <p:ext uri="{BB962C8B-B14F-4D97-AF65-F5344CB8AC3E}">
        <p14:creationId xmlns:p14="http://schemas.microsoft.com/office/powerpoint/2010/main" val="318624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8BDB27-9C9F-43B3-9677-D4A4B06F5DC9}"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69B96-35E6-4394-A828-734AF48EFBA2}" type="slidenum">
              <a:rPr lang="en-US" smtClean="0"/>
              <a:t>‹#›</a:t>
            </a:fld>
            <a:endParaRPr lang="en-US"/>
          </a:p>
        </p:txBody>
      </p:sp>
    </p:spTree>
    <p:extLst>
      <p:ext uri="{BB962C8B-B14F-4D97-AF65-F5344CB8AC3E}">
        <p14:creationId xmlns:p14="http://schemas.microsoft.com/office/powerpoint/2010/main" val="2139702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8BDB27-9C9F-43B3-9677-D4A4B06F5DC9}"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69B96-35E6-4394-A828-734AF48EFBA2}" type="slidenum">
              <a:rPr lang="en-US" smtClean="0"/>
              <a:t>‹#›</a:t>
            </a:fld>
            <a:endParaRPr lang="en-US"/>
          </a:p>
        </p:txBody>
      </p:sp>
    </p:spTree>
    <p:extLst>
      <p:ext uri="{BB962C8B-B14F-4D97-AF65-F5344CB8AC3E}">
        <p14:creationId xmlns:p14="http://schemas.microsoft.com/office/powerpoint/2010/main" val="1256712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8BDB27-9C9F-43B3-9677-D4A4B06F5DC9}"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69B96-35E6-4394-A828-734AF48EFBA2}" type="slidenum">
              <a:rPr lang="en-US" smtClean="0"/>
              <a:t>‹#›</a:t>
            </a:fld>
            <a:endParaRPr lang="en-US"/>
          </a:p>
        </p:txBody>
      </p:sp>
    </p:spTree>
    <p:extLst>
      <p:ext uri="{BB962C8B-B14F-4D97-AF65-F5344CB8AC3E}">
        <p14:creationId xmlns:p14="http://schemas.microsoft.com/office/powerpoint/2010/main" val="1221017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8BDB27-9C9F-43B3-9677-D4A4B06F5DC9}"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69B96-35E6-4394-A828-734AF48EFBA2}" type="slidenum">
              <a:rPr lang="en-US" smtClean="0"/>
              <a:t>‹#›</a:t>
            </a:fld>
            <a:endParaRPr lang="en-US"/>
          </a:p>
        </p:txBody>
      </p:sp>
    </p:spTree>
    <p:extLst>
      <p:ext uri="{BB962C8B-B14F-4D97-AF65-F5344CB8AC3E}">
        <p14:creationId xmlns:p14="http://schemas.microsoft.com/office/powerpoint/2010/main" val="4174332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F8BDB27-9C9F-43B3-9677-D4A4B06F5DC9}" type="datetimeFigureOut">
              <a:rPr lang="en-US" smtClean="0"/>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69B96-35E6-4394-A828-734AF48EFBA2}" type="slidenum">
              <a:rPr lang="en-US" smtClean="0"/>
              <a:t>‹#›</a:t>
            </a:fld>
            <a:endParaRPr lang="en-US"/>
          </a:p>
        </p:txBody>
      </p:sp>
    </p:spTree>
    <p:extLst>
      <p:ext uri="{BB962C8B-B14F-4D97-AF65-F5344CB8AC3E}">
        <p14:creationId xmlns:p14="http://schemas.microsoft.com/office/powerpoint/2010/main" val="1257805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8BDB27-9C9F-43B3-9677-D4A4B06F5DC9}" type="datetimeFigureOut">
              <a:rPr lang="en-US" smtClean="0"/>
              <a:t>10/31/2019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569B96-35E6-4394-A828-734AF48EFBA2}" type="slidenum">
              <a:rPr lang="en-US" smtClean="0"/>
              <a:t>‹#›</a:t>
            </a:fld>
            <a:endParaRPr lang="en-US"/>
          </a:p>
        </p:txBody>
      </p:sp>
    </p:spTree>
    <p:extLst>
      <p:ext uri="{BB962C8B-B14F-4D97-AF65-F5344CB8AC3E}">
        <p14:creationId xmlns:p14="http://schemas.microsoft.com/office/powerpoint/2010/main" val="335431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8BDB27-9C9F-43B3-9677-D4A4B06F5DC9}" type="datetimeFigureOut">
              <a:rPr lang="en-US" smtClean="0"/>
              <a:t>10/31/2019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569B96-35E6-4394-A828-734AF48EFBA2}" type="slidenum">
              <a:rPr lang="en-US" smtClean="0"/>
              <a:t>‹#›</a:t>
            </a:fld>
            <a:endParaRPr lang="en-US"/>
          </a:p>
        </p:txBody>
      </p:sp>
    </p:spTree>
    <p:extLst>
      <p:ext uri="{BB962C8B-B14F-4D97-AF65-F5344CB8AC3E}">
        <p14:creationId xmlns:p14="http://schemas.microsoft.com/office/powerpoint/2010/main" val="1330462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8BDB27-9C9F-43B3-9677-D4A4B06F5DC9}" type="datetimeFigureOut">
              <a:rPr lang="en-US" smtClean="0"/>
              <a:t>10/31/2019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569B96-35E6-4394-A828-734AF48EFBA2}" type="slidenum">
              <a:rPr lang="en-US" smtClean="0"/>
              <a:t>‹#›</a:t>
            </a:fld>
            <a:endParaRPr lang="en-US"/>
          </a:p>
        </p:txBody>
      </p:sp>
    </p:spTree>
    <p:extLst>
      <p:ext uri="{BB962C8B-B14F-4D97-AF65-F5344CB8AC3E}">
        <p14:creationId xmlns:p14="http://schemas.microsoft.com/office/powerpoint/2010/main" val="2442580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F8BDB27-9C9F-43B3-9677-D4A4B06F5DC9}" type="datetimeFigureOut">
              <a:rPr lang="en-US" smtClean="0"/>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69B96-35E6-4394-A828-734AF48EFBA2}" type="slidenum">
              <a:rPr lang="en-US" smtClean="0"/>
              <a:t>‹#›</a:t>
            </a:fld>
            <a:endParaRPr lang="en-US"/>
          </a:p>
        </p:txBody>
      </p:sp>
    </p:spTree>
    <p:extLst>
      <p:ext uri="{BB962C8B-B14F-4D97-AF65-F5344CB8AC3E}">
        <p14:creationId xmlns:p14="http://schemas.microsoft.com/office/powerpoint/2010/main" val="357688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69B96-35E6-4394-A828-734AF48EFBA2}" type="slidenum">
              <a:rPr lang="en-US" smtClean="0"/>
              <a:t>‹#›</a:t>
            </a:fld>
            <a:endParaRPr lang="en-US"/>
          </a:p>
        </p:txBody>
      </p:sp>
      <p:sp>
        <p:nvSpPr>
          <p:cNvPr id="5" name="Date Placeholder 4"/>
          <p:cNvSpPr>
            <a:spLocks noGrp="1"/>
          </p:cNvSpPr>
          <p:nvPr>
            <p:ph type="dt" sz="half" idx="10"/>
          </p:nvPr>
        </p:nvSpPr>
        <p:spPr/>
        <p:txBody>
          <a:bodyPr/>
          <a:lstStyle/>
          <a:p>
            <a:fld id="{1F8BDB27-9C9F-43B3-9677-D4A4B06F5DC9}" type="datetimeFigureOut">
              <a:rPr lang="en-US" smtClean="0"/>
              <a:t>10/31/2019</a:t>
            </a:fld>
            <a:endParaRPr lang="en-US"/>
          </a:p>
        </p:txBody>
      </p:sp>
    </p:spTree>
    <p:extLst>
      <p:ext uri="{BB962C8B-B14F-4D97-AF65-F5344CB8AC3E}">
        <p14:creationId xmlns:p14="http://schemas.microsoft.com/office/powerpoint/2010/main" val="1095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8BDB27-9C9F-43B3-9677-D4A4B06F5DC9}" type="datetimeFigureOut">
              <a:rPr lang="en-US" smtClean="0"/>
              <a:t>10/31/2019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0569B96-35E6-4394-A828-734AF48EFBA2}" type="slidenum">
              <a:rPr lang="en-US" smtClean="0"/>
              <a:t>‹#›</a:t>
            </a:fld>
            <a:endParaRPr lang="en-US"/>
          </a:p>
        </p:txBody>
      </p:sp>
    </p:spTree>
    <p:extLst>
      <p:ext uri="{BB962C8B-B14F-4D97-AF65-F5344CB8AC3E}">
        <p14:creationId xmlns:p14="http://schemas.microsoft.com/office/powerpoint/2010/main" val="256051561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777999" y="2841030"/>
            <a:ext cx="7496003" cy="2048470"/>
          </a:xfrm>
        </p:spPr>
        <p:txBody>
          <a:bodyPr/>
          <a:lstStyle/>
          <a:p>
            <a:pPr algn="ctr"/>
            <a:r>
              <a:rPr lang="en-US" b="1" dirty="0" smtClean="0">
                <a:solidFill>
                  <a:srgbClr val="002060"/>
                </a:solidFill>
              </a:rPr>
              <a:t>HOW TO SUBMIT</a:t>
            </a:r>
            <a:br>
              <a:rPr lang="en-US" b="1" dirty="0" smtClean="0">
                <a:solidFill>
                  <a:srgbClr val="002060"/>
                </a:solidFill>
              </a:rPr>
            </a:br>
            <a:r>
              <a:rPr lang="en-US" b="1" dirty="0" smtClean="0">
                <a:solidFill>
                  <a:srgbClr val="002060"/>
                </a:solidFill>
              </a:rPr>
              <a:t>ADDITIONAL CLINICAL INFORMATION</a:t>
            </a:r>
            <a:endParaRPr lang="en-US" b="1" dirty="0">
              <a:solidFill>
                <a:srgbClr val="002060"/>
              </a:solidFill>
            </a:endParaRPr>
          </a:p>
        </p:txBody>
      </p:sp>
      <p:sp>
        <p:nvSpPr>
          <p:cNvPr id="7" name="Subtitle 6"/>
          <p:cNvSpPr>
            <a:spLocks noGrp="1"/>
          </p:cNvSpPr>
          <p:nvPr>
            <p:ph type="subTitle" idx="1"/>
          </p:nvPr>
        </p:nvSpPr>
        <p:spPr>
          <a:xfrm>
            <a:off x="5024967" y="8066677"/>
            <a:ext cx="7766936" cy="1096899"/>
          </a:xfrm>
        </p:spPr>
        <p:txBody>
          <a:bodyPr>
            <a:normAutofit/>
          </a:bodyPr>
          <a:lstStyle/>
          <a:p>
            <a:endParaRPr lang="en-US" sz="2800" dirty="0" smtClean="0">
              <a:solidFill>
                <a:srgbClr val="0070C0"/>
              </a:solidFill>
            </a:endParaRPr>
          </a:p>
          <a:p>
            <a:endParaRPr lang="en-US" sz="2800" dirty="0">
              <a:solidFill>
                <a:srgbClr val="0070C0"/>
              </a:solidFill>
            </a:endParaRPr>
          </a:p>
        </p:txBody>
      </p:sp>
      <p:pic>
        <p:nvPicPr>
          <p:cNvPr id="1026" name="Picture 3"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484" y="1473370"/>
            <a:ext cx="391318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descr="cid:image001.png@01D4C1F5.1DFD6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1409" y="439674"/>
            <a:ext cx="223041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4918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7334" y="609600"/>
            <a:ext cx="8596668" cy="546100"/>
          </a:xfrm>
        </p:spPr>
        <p:txBody>
          <a:bodyPr>
            <a:normAutofit fontScale="90000"/>
          </a:bodyPr>
          <a:lstStyle/>
          <a:p>
            <a:r>
              <a:rPr lang="en-US" sz="1800" dirty="0" smtClean="0">
                <a:solidFill>
                  <a:schemeClr val="tx1"/>
                </a:solidFill>
              </a:rPr>
              <a:t>Hover over the </a:t>
            </a:r>
            <a:r>
              <a:rPr lang="en-US" sz="1800" b="1" dirty="0" smtClean="0">
                <a:solidFill>
                  <a:schemeClr val="tx1"/>
                </a:solidFill>
              </a:rPr>
              <a:t>REQUEST </a:t>
            </a:r>
            <a:r>
              <a:rPr lang="en-US" sz="1800" dirty="0" smtClean="0">
                <a:solidFill>
                  <a:schemeClr val="tx1"/>
                </a:solidFill>
              </a:rPr>
              <a:t>tab </a:t>
            </a:r>
            <a:r>
              <a:rPr lang="en-US" sz="1800" smtClean="0">
                <a:solidFill>
                  <a:schemeClr val="tx1"/>
                </a:solidFill>
              </a:rPr>
              <a:t>and </a:t>
            </a:r>
            <a:r>
              <a:rPr lang="en-US" sz="1800" smtClean="0">
                <a:solidFill>
                  <a:schemeClr val="tx1"/>
                </a:solidFill>
              </a:rPr>
              <a:t>then </a:t>
            </a:r>
            <a:r>
              <a:rPr lang="en-US" sz="1800" dirty="0" smtClean="0">
                <a:solidFill>
                  <a:schemeClr val="tx1"/>
                </a:solidFill>
              </a:rPr>
              <a:t>click on </a:t>
            </a:r>
            <a:r>
              <a:rPr lang="en-US" sz="1800" b="1" dirty="0" smtClean="0">
                <a:solidFill>
                  <a:schemeClr val="tx1"/>
                </a:solidFill>
              </a:rPr>
              <a:t>VIEW REQUEST. </a:t>
            </a:r>
            <a:r>
              <a:rPr lang="en-US" sz="1600" b="1" dirty="0" smtClean="0">
                <a:solidFill>
                  <a:schemeClr val="tx1"/>
                </a:solidFill>
              </a:rPr>
              <a:t/>
            </a:r>
            <a:br>
              <a:rPr lang="en-US" sz="1600" b="1" dirty="0" smtClean="0">
                <a:solidFill>
                  <a:schemeClr val="tx1"/>
                </a:solidFill>
              </a:rPr>
            </a:br>
            <a:endParaRPr lang="en-US" sz="1600" dirty="0">
              <a:solidFill>
                <a:schemeClr val="tx1"/>
              </a:solidFill>
            </a:endParaRPr>
          </a:p>
        </p:txBody>
      </p:sp>
      <p:pic>
        <p:nvPicPr>
          <p:cNvPr id="18" name="Picture 1" descr="cid:image001.png@01D4C1F5.1DFD61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009" y="5829300"/>
            <a:ext cx="223041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10"/>
          <p:cNvPicPr>
            <a:picLocks noGrp="1"/>
          </p:cNvPicPr>
          <p:nvPr>
            <p:ph idx="1"/>
          </p:nvPr>
        </p:nvPicPr>
        <p:blipFill rotWithShape="1">
          <a:blip r:embed="rId3">
            <a:extLst>
              <a:ext uri="{28A0092B-C50C-407E-A947-70E740481C1C}">
                <a14:useLocalDpi xmlns:a14="http://schemas.microsoft.com/office/drawing/2010/main" val="0"/>
              </a:ext>
            </a:extLst>
          </a:blip>
          <a:srcRect l="66351" t="45723" r="-175" b="27798"/>
          <a:stretch/>
        </p:blipFill>
        <p:spPr bwMode="auto">
          <a:xfrm>
            <a:off x="990600" y="1155700"/>
            <a:ext cx="8458200" cy="3784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17700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cid:image001.png@01D4C1F5.1DFD61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709" y="5737225"/>
            <a:ext cx="223041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677334" y="609600"/>
            <a:ext cx="9050866" cy="914400"/>
          </a:xfrm>
        </p:spPr>
        <p:txBody>
          <a:bodyPr>
            <a:normAutofit/>
          </a:bodyPr>
          <a:lstStyle/>
          <a:p>
            <a:r>
              <a:rPr lang="en-US" sz="1600" dirty="0">
                <a:solidFill>
                  <a:schemeClr val="tx1"/>
                </a:solidFill>
              </a:rPr>
              <a:t>A case can be searched by using the </a:t>
            </a:r>
            <a:r>
              <a:rPr lang="en-US" sz="1600" b="1" dirty="0">
                <a:solidFill>
                  <a:schemeClr val="tx1"/>
                </a:solidFill>
              </a:rPr>
              <a:t>Case or Reference ID#</a:t>
            </a:r>
            <a:r>
              <a:rPr lang="en-US" sz="1600" dirty="0">
                <a:solidFill>
                  <a:schemeClr val="tx1"/>
                </a:solidFill>
              </a:rPr>
              <a:t>,</a:t>
            </a:r>
            <a:r>
              <a:rPr lang="en-US" sz="1600" b="1" dirty="0">
                <a:solidFill>
                  <a:schemeClr val="tx1"/>
                </a:solidFill>
              </a:rPr>
              <a:t> Case Authorization Number</a:t>
            </a:r>
            <a:r>
              <a:rPr lang="en-US" sz="1600" dirty="0">
                <a:solidFill>
                  <a:schemeClr val="tx1"/>
                </a:solidFill>
              </a:rPr>
              <a:t>, the </a:t>
            </a:r>
            <a:r>
              <a:rPr lang="en-US" sz="1600" b="1" dirty="0">
                <a:solidFill>
                  <a:schemeClr val="tx1"/>
                </a:solidFill>
              </a:rPr>
              <a:t>Member’s Demographic Information</a:t>
            </a:r>
            <a:r>
              <a:rPr lang="en-US" sz="1600" dirty="0">
                <a:solidFill>
                  <a:schemeClr val="tx1"/>
                </a:solidFill>
              </a:rPr>
              <a:t>, or </a:t>
            </a:r>
            <a:r>
              <a:rPr lang="en-US" sz="1600" b="1" dirty="0">
                <a:solidFill>
                  <a:schemeClr val="tx1"/>
                </a:solidFill>
              </a:rPr>
              <a:t>Request Info</a:t>
            </a:r>
            <a:r>
              <a:rPr lang="en-US" sz="1600" dirty="0">
                <a:solidFill>
                  <a:schemeClr val="tx1"/>
                </a:solidFill>
              </a:rPr>
              <a:t>. </a:t>
            </a:r>
            <a:r>
              <a:rPr lang="en-US" sz="1600" b="1" dirty="0">
                <a:solidFill>
                  <a:schemeClr val="tx1"/>
                </a:solidFill>
              </a:rPr>
              <a:t/>
            </a:r>
            <a:br>
              <a:rPr lang="en-US" sz="1600" b="1" dirty="0">
                <a:solidFill>
                  <a:schemeClr val="tx1"/>
                </a:solidFill>
              </a:rPr>
            </a:br>
            <a:endParaRPr lang="en-US" sz="1600" dirty="0"/>
          </a:p>
        </p:txBody>
      </p:sp>
      <p:pic>
        <p:nvPicPr>
          <p:cNvPr id="8" name="Content Placeholder 1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05000" y="1371600"/>
            <a:ext cx="7162799" cy="4051300"/>
          </a:xfrm>
          <a:prstGeom prst="rect">
            <a:avLst/>
          </a:prstGeom>
        </p:spPr>
      </p:pic>
    </p:spTree>
    <p:extLst>
      <p:ext uri="{BB962C8B-B14F-4D97-AF65-F5344CB8AC3E}">
        <p14:creationId xmlns:p14="http://schemas.microsoft.com/office/powerpoint/2010/main" val="1718050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1600" dirty="0" smtClean="0">
                <a:solidFill>
                  <a:schemeClr val="tx1"/>
                </a:solidFill>
              </a:rPr>
              <a:t>The Member’s Case information will populate at the bottom of the page. To access the case Click on </a:t>
            </a:r>
            <a:r>
              <a:rPr lang="en-US" sz="1600" b="1" dirty="0" smtClean="0">
                <a:solidFill>
                  <a:schemeClr val="tx1"/>
                </a:solidFill>
              </a:rPr>
              <a:t>SELECT.  </a:t>
            </a:r>
            <a:endParaRPr lang="en-US" sz="1600" dirty="0">
              <a:solidFill>
                <a:schemeClr val="tx1"/>
              </a:solidFill>
            </a:endParaRP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8236" y="1638162"/>
            <a:ext cx="8743459" cy="3086238"/>
          </a:xfrm>
        </p:spPr>
      </p:pic>
      <p:pic>
        <p:nvPicPr>
          <p:cNvPr id="2050" name="Picture 1" descr="cid:image001.png@01D4C1F5.1DFD6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10" y="5803901"/>
            <a:ext cx="223041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2274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d:image001.png@01D4C1F5.1DFD61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910" y="5816601"/>
            <a:ext cx="223041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normAutofit/>
          </a:bodyPr>
          <a:lstStyle/>
          <a:p>
            <a:pPr algn="ctr"/>
            <a:r>
              <a:rPr lang="en-US" sz="1600" dirty="0" smtClean="0">
                <a:solidFill>
                  <a:schemeClr val="tx1"/>
                </a:solidFill>
              </a:rPr>
              <a:t>The next screen that will populate will be the </a:t>
            </a:r>
            <a:r>
              <a:rPr lang="en-US" sz="1600" b="1" dirty="0" smtClean="0">
                <a:solidFill>
                  <a:schemeClr val="tx1"/>
                </a:solidFill>
              </a:rPr>
              <a:t>REQUEST OVERVIEW </a:t>
            </a:r>
            <a:r>
              <a:rPr lang="en-US" sz="1600" dirty="0" smtClean="0">
                <a:solidFill>
                  <a:schemeClr val="tx1"/>
                </a:solidFill>
              </a:rPr>
              <a:t>page for the case. </a:t>
            </a:r>
            <a:endParaRPr lang="en-US" sz="1600" dirty="0">
              <a:solidFill>
                <a:schemeClr val="tx1"/>
              </a:solidFill>
            </a:endParaRPr>
          </a:p>
        </p:txBody>
      </p:sp>
      <p:pic>
        <p:nvPicPr>
          <p:cNvPr id="14" name="Content Placeholder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6434" y="1524001"/>
            <a:ext cx="8016575" cy="3035299"/>
          </a:xfrm>
        </p:spPr>
      </p:pic>
    </p:spTree>
    <p:extLst>
      <p:ext uri="{BB962C8B-B14F-4D97-AF65-F5344CB8AC3E}">
        <p14:creationId xmlns:p14="http://schemas.microsoft.com/office/powerpoint/2010/main" val="3325398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7334" y="609600"/>
            <a:ext cx="8596668" cy="1069180"/>
          </a:xfrm>
        </p:spPr>
        <p:txBody>
          <a:bodyPr>
            <a:normAutofit fontScale="90000"/>
          </a:bodyPr>
          <a:lstStyle/>
          <a:p>
            <a:r>
              <a:rPr lang="en-US" sz="1800" dirty="0" smtClean="0">
                <a:solidFill>
                  <a:schemeClr val="tx1"/>
                </a:solidFill>
              </a:rPr>
              <a:t>To attach additional information from files saved to a computer scroll down to the </a:t>
            </a:r>
            <a:r>
              <a:rPr lang="en-US" sz="1800" b="1" dirty="0" smtClean="0">
                <a:solidFill>
                  <a:schemeClr val="tx1"/>
                </a:solidFill>
              </a:rPr>
              <a:t>Messages and Attachments. </a:t>
            </a:r>
            <a:r>
              <a:rPr lang="en-US" sz="1800" dirty="0" smtClean="0">
                <a:solidFill>
                  <a:schemeClr val="tx1"/>
                </a:solidFill>
              </a:rPr>
              <a:t>Click on </a:t>
            </a:r>
            <a:r>
              <a:rPr lang="en-US" sz="1800" b="1" dirty="0" smtClean="0">
                <a:solidFill>
                  <a:schemeClr val="tx1"/>
                </a:solidFill>
              </a:rPr>
              <a:t>Browse </a:t>
            </a:r>
            <a:r>
              <a:rPr lang="en-US" sz="1800" dirty="0" smtClean="0">
                <a:solidFill>
                  <a:schemeClr val="tx1"/>
                </a:solidFill>
              </a:rPr>
              <a:t>to access files saved to the computer and select the file you want to attach. </a:t>
            </a:r>
            <a:r>
              <a:rPr lang="en-US" sz="1800" dirty="0">
                <a:solidFill>
                  <a:schemeClr val="tx1"/>
                </a:solidFill>
              </a:rPr>
              <a:t>Make sure to select the </a:t>
            </a:r>
            <a:r>
              <a:rPr lang="en-US" sz="1800" b="1" dirty="0">
                <a:solidFill>
                  <a:schemeClr val="tx1"/>
                </a:solidFill>
              </a:rPr>
              <a:t>Document Type </a:t>
            </a:r>
            <a:r>
              <a:rPr lang="en-US" sz="1800" dirty="0">
                <a:solidFill>
                  <a:schemeClr val="tx1"/>
                </a:solidFill>
              </a:rPr>
              <a:t>from the drop down menu. </a:t>
            </a:r>
            <a:r>
              <a:rPr lang="en-US" sz="1800" dirty="0" smtClean="0">
                <a:solidFill>
                  <a:schemeClr val="tx1"/>
                </a:solidFill>
              </a:rPr>
              <a:t>Then click on the </a:t>
            </a:r>
            <a:r>
              <a:rPr lang="en-US" sz="1800" b="1" dirty="0" smtClean="0">
                <a:solidFill>
                  <a:schemeClr val="tx1"/>
                </a:solidFill>
              </a:rPr>
              <a:t>Attach Selected Document </a:t>
            </a:r>
            <a:r>
              <a:rPr lang="en-US" sz="1800" dirty="0" smtClean="0">
                <a:solidFill>
                  <a:schemeClr val="tx1"/>
                </a:solidFill>
              </a:rPr>
              <a:t>box to attach the file. The attachments will appear under the </a:t>
            </a:r>
            <a:r>
              <a:rPr lang="en-US" sz="1800" b="1" dirty="0" smtClean="0">
                <a:solidFill>
                  <a:schemeClr val="tx1"/>
                </a:solidFill>
              </a:rPr>
              <a:t>Attached Documents </a:t>
            </a:r>
            <a:r>
              <a:rPr lang="en-US" sz="1800" dirty="0" smtClean="0">
                <a:solidFill>
                  <a:schemeClr val="tx1"/>
                </a:solidFill>
              </a:rPr>
              <a:t>section, this indicates successful upload.  </a:t>
            </a:r>
            <a:endParaRPr lang="en-US" sz="1800" b="1" dirty="0">
              <a:solidFill>
                <a:schemeClr val="tx1"/>
              </a:solidFill>
            </a:endParaRPr>
          </a:p>
        </p:txBody>
      </p:sp>
      <p:pic>
        <p:nvPicPr>
          <p:cNvPr id="8" name="Picture 1" descr="cid:image001.png@01D4C1F5.1DFD61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009" y="5854701"/>
            <a:ext cx="223041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66833" y="1879601"/>
            <a:ext cx="6634267" cy="3837734"/>
          </a:xfrm>
        </p:spPr>
      </p:pic>
    </p:spTree>
    <p:extLst>
      <p:ext uri="{BB962C8B-B14F-4D97-AF65-F5344CB8AC3E}">
        <p14:creationId xmlns:p14="http://schemas.microsoft.com/office/powerpoint/2010/main" val="2236324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562100"/>
          </a:xfrm>
        </p:spPr>
        <p:txBody>
          <a:bodyPr>
            <a:normAutofit/>
          </a:bodyPr>
          <a:lstStyle/>
          <a:p>
            <a:r>
              <a:rPr lang="en-US" sz="1600" dirty="0" smtClean="0">
                <a:solidFill>
                  <a:schemeClr val="tx1"/>
                </a:solidFill>
              </a:rPr>
              <a:t>To add additional information that is not saved as file on the computer, scroll down towards the bottom on the screen to the </a:t>
            </a:r>
            <a:r>
              <a:rPr lang="en-US" sz="1600" b="1" dirty="0" smtClean="0">
                <a:solidFill>
                  <a:schemeClr val="tx1"/>
                </a:solidFill>
              </a:rPr>
              <a:t>Additional Clinical Information </a:t>
            </a:r>
            <a:r>
              <a:rPr lang="en-US" sz="1600" dirty="0" smtClean="0">
                <a:solidFill>
                  <a:schemeClr val="tx1"/>
                </a:solidFill>
              </a:rPr>
              <a:t>section.  In the white box you can either copy and paste or type the additional clinical information. After the information has been entered, click on </a:t>
            </a:r>
            <a:r>
              <a:rPr lang="en-US" sz="1600" b="1" dirty="0" smtClean="0">
                <a:solidFill>
                  <a:schemeClr val="tx1"/>
                </a:solidFill>
              </a:rPr>
              <a:t>Add Clinical Information</a:t>
            </a:r>
            <a:r>
              <a:rPr lang="en-US" sz="1600" dirty="0" smtClean="0">
                <a:solidFill>
                  <a:schemeClr val="tx1"/>
                </a:solidFill>
              </a:rPr>
              <a:t>. The information will then populate along with the </a:t>
            </a:r>
            <a:r>
              <a:rPr lang="en-US" sz="1600" b="1" dirty="0" smtClean="0">
                <a:solidFill>
                  <a:schemeClr val="tx1"/>
                </a:solidFill>
              </a:rPr>
              <a:t>Date</a:t>
            </a:r>
            <a:r>
              <a:rPr lang="en-US" sz="1600" dirty="0" smtClean="0">
                <a:solidFill>
                  <a:schemeClr val="tx1"/>
                </a:solidFill>
              </a:rPr>
              <a:t> above the Additional Clinical Information section.</a:t>
            </a:r>
            <a:endParaRPr lang="en-US" sz="1600" dirty="0">
              <a:solidFill>
                <a:schemeClr val="tx1"/>
              </a:solidFill>
            </a:endParaRPr>
          </a:p>
        </p:txBody>
      </p:sp>
      <p:pic>
        <p:nvPicPr>
          <p:cNvPr id="5" name="Picture 1" descr="cid:image001.png@01D4C1F5.1DFD61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109" y="5854701"/>
            <a:ext cx="223041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14501" y="2057400"/>
            <a:ext cx="6870700" cy="3797301"/>
          </a:xfrm>
        </p:spPr>
      </p:pic>
    </p:spTree>
    <p:extLst>
      <p:ext uri="{BB962C8B-B14F-4D97-AF65-F5344CB8AC3E}">
        <p14:creationId xmlns:p14="http://schemas.microsoft.com/office/powerpoint/2010/main" val="1677048082"/>
      </p:ext>
    </p:extLst>
  </p:cSld>
  <p:clrMapOvr>
    <a:masterClrMapping/>
  </p:clrMapOvr>
</p:sld>
</file>

<file path=ppt/theme/theme1.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
  <TotalTime>524</TotalTime>
  <Words>231</Words>
  <Application>Microsoft Office PowerPoint</Application>
  <PresentationFormat>Widescreen</PresentationFormat>
  <Paragraphs>7</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Trebuchet MS</vt:lpstr>
      <vt:lpstr>Wingdings 3</vt:lpstr>
      <vt:lpstr>Facet</vt:lpstr>
      <vt:lpstr>HOW TO SUBMIT ADDITIONAL CLINICAL INFORMATION</vt:lpstr>
      <vt:lpstr>Hover over the REQUEST tab and then click on VIEW REQUEST.  </vt:lpstr>
      <vt:lpstr>A case can be searched by using the Case or Reference ID#, Case Authorization Number, the Member’s Demographic Information, or Request Info.  </vt:lpstr>
      <vt:lpstr>The Member’s Case information will populate at the bottom of the page. To access the case Click on SELECT.  </vt:lpstr>
      <vt:lpstr>The next screen that will populate will be the REQUEST OVERVIEW page for the case. </vt:lpstr>
      <vt:lpstr>To attach additional information from files saved to a computer scroll down to the Messages and Attachments. Click on Browse to access files saved to the computer and select the file you want to attach. Make sure to select the Document Type from the drop down menu. Then click on the Attach Selected Document box to attach the file. The attachments will appear under the Attached Documents section, this indicates successful upload.  </vt:lpstr>
      <vt:lpstr>To add additional information that is not saved as file on the computer, scroll down towards the bottom on the screen to the Additional Clinical Information section.  In the white box you can either copy and paste or type the additional clinical information. After the information has been entered, click on Add Clinical Information. The information will then populate along with the Date above the Additional Clinical Information section.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SUBMITTING ADDITIONAL INFORMATION</dc:title>
  <dc:creator>Courtney Campbell</dc:creator>
  <cp:lastModifiedBy>Tiffany Brooks</cp:lastModifiedBy>
  <cp:revision>24</cp:revision>
  <dcterms:created xsi:type="dcterms:W3CDTF">2019-10-18T16:01:44Z</dcterms:created>
  <dcterms:modified xsi:type="dcterms:W3CDTF">2019-10-31T16:17:36Z</dcterms:modified>
</cp:coreProperties>
</file>