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15.xml" ContentType="application/vnd.openxmlformats-officedocument.presentationml.notesSlide+xml"/>
  <Override PartName="/ppt/tags/tag17.xml" ContentType="application/vnd.openxmlformats-officedocument.presentationml.tags+xml"/>
  <Override PartName="/ppt/notesSlides/notesSlide16.xml" ContentType="application/vnd.openxmlformats-officedocument.presentationml.notesSlide+xml"/>
  <Override PartName="/ppt/tags/tag18.xml" ContentType="application/vnd.openxmlformats-officedocument.presentationml.tags+xml"/>
  <Override PartName="/ppt/notesSlides/notesSlide17.xml" ContentType="application/vnd.openxmlformats-officedocument.presentationml.notesSlide+xml"/>
  <Override PartName="/ppt/tags/tag19.xml" ContentType="application/vnd.openxmlformats-officedocument.presentationml.tags+xml"/>
  <Override PartName="/ppt/notesSlides/notesSlide18.xml" ContentType="application/vnd.openxmlformats-officedocument.presentationml.notesSlide+xml"/>
  <Override PartName="/ppt/tags/tag20.xml" ContentType="application/vnd.openxmlformats-officedocument.presentationml.tags+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24"/>
  </p:notesMasterIdLst>
  <p:sldIdLst>
    <p:sldId id="309" r:id="rId5"/>
    <p:sldId id="258" r:id="rId6"/>
    <p:sldId id="259" r:id="rId7"/>
    <p:sldId id="275" r:id="rId8"/>
    <p:sldId id="276" r:id="rId9"/>
    <p:sldId id="277" r:id="rId10"/>
    <p:sldId id="278" r:id="rId11"/>
    <p:sldId id="312" r:id="rId12"/>
    <p:sldId id="313" r:id="rId13"/>
    <p:sldId id="279" r:id="rId14"/>
    <p:sldId id="280" r:id="rId15"/>
    <p:sldId id="281" r:id="rId16"/>
    <p:sldId id="282" r:id="rId17"/>
    <p:sldId id="283" r:id="rId18"/>
    <p:sldId id="310" r:id="rId19"/>
    <p:sldId id="311" r:id="rId20"/>
    <p:sldId id="284" r:id="rId21"/>
    <p:sldId id="285" r:id="rId22"/>
    <p:sldId id="293" r:id="rId23"/>
  </p:sldIdLst>
  <p:sldSz cx="9144000" cy="6858000" type="screen4x3"/>
  <p:notesSz cx="6858000" cy="9144000"/>
  <p:custDataLst>
    <p:tags r:id="rId2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ige Nauman" initials="PN" lastIdx="8" clrIdx="0">
    <p:extLst>
      <p:ext uri="{19B8F6BF-5375-455C-9EA6-DF929625EA0E}">
        <p15:presenceInfo xmlns:p15="http://schemas.microsoft.com/office/powerpoint/2012/main" userId="S-1-5-21-703994706-1235811193-1903836767-1501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F5F"/>
    <a:srgbClr val="ED8B00"/>
    <a:srgbClr val="00285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C69CF63-C06A-47BF-83C8-336AAD2C2E98}" v="14" dt="2018-08-31T17:21:15.70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9459" autoAdjust="0"/>
  </p:normalViewPr>
  <p:slideViewPr>
    <p:cSldViewPr>
      <p:cViewPr varScale="1">
        <p:scale>
          <a:sx n="85" d="100"/>
          <a:sy n="85" d="100"/>
        </p:scale>
        <p:origin x="74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gs" Target="tags/tag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34DD40E-39CD-4A9E-8959-9D3CE793FE19}" type="datetimeFigureOut">
              <a:rPr lang="en-US" smtClean="0"/>
              <a:t>10/10/2018</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24AF393-9E93-4AB0-8E1C-74AFA5FD1E32}" type="slidenum">
              <a:rPr lang="en-US" smtClean="0"/>
              <a:t>‹#›</a:t>
            </a:fld>
            <a:endParaRPr lang="en-US" dirty="0"/>
          </a:p>
        </p:txBody>
      </p:sp>
    </p:spTree>
    <p:extLst>
      <p:ext uri="{BB962C8B-B14F-4D97-AF65-F5344CB8AC3E}">
        <p14:creationId xmlns:p14="http://schemas.microsoft.com/office/powerpoint/2010/main" val="29972167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dmas.kepro.com/"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virginiamedicaid.dmas.virginia.gov/wps/myportal/providerenrollment"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virginiamedicaid.dmas.virginia.gov/" TargetMode="External"/><Relationship Id="rId2" Type="http://schemas.openxmlformats.org/officeDocument/2006/relationships/slide" Target="../slides/slide17.xml"/><Relationship Id="rId1" Type="http://schemas.openxmlformats.org/officeDocument/2006/relationships/notesMaster" Target="../notesMasters/notesMaster1.xml"/><Relationship Id="rId4" Type="http://schemas.openxmlformats.org/officeDocument/2006/relationships/hyperlink" Target="http://dmas.kepro.com/" TargetMode="Externa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dmas.kepro.com/" TargetMode="External"/><Relationship Id="rId2" Type="http://schemas.openxmlformats.org/officeDocument/2006/relationships/slide" Target="../slides/slide18.xml"/><Relationship Id="rId1" Type="http://schemas.openxmlformats.org/officeDocument/2006/relationships/notesMaster" Target="../notesMasters/notesMaster1.xml"/><Relationship Id="rId4" Type="http://schemas.openxmlformats.org/officeDocument/2006/relationships/hyperlink" Target="https://www.virginiamedicaid.dmas.virginia.gov/" TargetMode="Externa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covera.org/" TargetMode="External"/><Relationship Id="rId2" Type="http://schemas.openxmlformats.org/officeDocument/2006/relationships/slide" Target="../slides/slide2.xml"/><Relationship Id="rId1" Type="http://schemas.openxmlformats.org/officeDocument/2006/relationships/notesMaster" Target="../notesMasters/notesMaster1.xml"/><Relationship Id="rId4" Type="http://schemas.openxmlformats.org/officeDocument/2006/relationships/hyperlink" Target="https://dmas.kepro.com/docs/Coverage%20for%20Adults%20Brochure.pdf"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this</a:t>
            </a:r>
            <a:r>
              <a:rPr lang="en-US" baseline="0" dirty="0" smtClean="0"/>
              <a:t> presentation, we will be discussing KEPRO’s service authorization process for durable medical equipment (DME</a:t>
            </a:r>
            <a:r>
              <a:rPr lang="en-US" baseline="0" dirty="0" smtClean="0"/>
              <a:t>).</a:t>
            </a:r>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mtClean="0">
                <a:solidFill>
                  <a:srgbClr val="FF0000"/>
                </a:solidFill>
              </a:rPr>
              <a:t>**In order to play the audio, click the speaker icon on</a:t>
            </a:r>
            <a:r>
              <a:rPr lang="en-US" baseline="0" smtClean="0">
                <a:solidFill>
                  <a:srgbClr val="FF0000"/>
                </a:solidFill>
              </a:rPr>
              <a:t> the bottom left of each slide or the slide show icon at the bottom right of the screen to have the presentation play automatically**</a:t>
            </a:r>
            <a:endParaRPr lang="en-US" smtClean="0">
              <a:solidFill>
                <a:srgbClr val="FF0000"/>
              </a:solidFill>
            </a:endParaRPr>
          </a:p>
          <a:p>
            <a:endParaRPr lang="en-US" dirty="0"/>
          </a:p>
        </p:txBody>
      </p:sp>
      <p:sp>
        <p:nvSpPr>
          <p:cNvPr id="4" name="Slide Number Placeholder 3"/>
          <p:cNvSpPr>
            <a:spLocks noGrp="1"/>
          </p:cNvSpPr>
          <p:nvPr>
            <p:ph type="sldNum" sz="quarter" idx="10"/>
          </p:nvPr>
        </p:nvSpPr>
        <p:spPr/>
        <p:txBody>
          <a:bodyPr/>
          <a:lstStyle/>
          <a:p>
            <a:fld id="{D24AF393-9E93-4AB0-8E1C-74AFA5FD1E32}" type="slidenum">
              <a:rPr lang="en-US" smtClean="0"/>
              <a:t>1</a:t>
            </a:fld>
            <a:endParaRPr lang="en-US" dirty="0"/>
          </a:p>
        </p:txBody>
      </p:sp>
    </p:spTree>
    <p:extLst>
      <p:ext uri="{BB962C8B-B14F-4D97-AF65-F5344CB8AC3E}">
        <p14:creationId xmlns:p14="http://schemas.microsoft.com/office/powerpoint/2010/main" val="9257580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 lvl="2" indent="-171450" eaLnBrk="0" fontAlgn="base" hangingPunct="0">
              <a:spcBef>
                <a:spcPts val="700"/>
              </a:spcBef>
              <a:spcAft>
                <a:spcPts val="600"/>
              </a:spcAft>
              <a:buClr>
                <a:srgbClr val="ED8B00"/>
              </a:buClr>
              <a:buSzPct val="100000"/>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sz="1200" b="0" kern="0" dirty="0" smtClean="0"/>
              <a:t>DME Service Authorization Checklist are available at </a:t>
            </a:r>
            <a:r>
              <a:rPr lang="en-US" sz="1200" b="0" kern="0" dirty="0" smtClean="0">
                <a:hlinkClick r:id="rId3"/>
              </a:rPr>
              <a:t>http://dmas.kepro.com</a:t>
            </a:r>
            <a:r>
              <a:rPr lang="en-US" sz="1200" b="0" kern="0" dirty="0" smtClean="0"/>
              <a:t>.</a:t>
            </a:r>
          </a:p>
          <a:p>
            <a:pPr marL="2286" lvl="2" indent="-171450" eaLnBrk="0" fontAlgn="base" hangingPunct="0">
              <a:spcBef>
                <a:spcPts val="700"/>
              </a:spcBef>
              <a:spcAft>
                <a:spcPts val="600"/>
              </a:spcAft>
              <a:buClr>
                <a:srgbClr val="ED8B00"/>
              </a:buClr>
              <a:buSzPct val="100000"/>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sz="1200" kern="0" dirty="0" smtClean="0"/>
              <a:t>When requesting a wheelchair, please include the wheelchair evaluation results and the correct wheelchair code.</a:t>
            </a:r>
          </a:p>
          <a:p>
            <a:pPr marL="2286" lvl="2" indent="-171450" eaLnBrk="0" fontAlgn="base" hangingPunct="0">
              <a:spcBef>
                <a:spcPts val="700"/>
              </a:spcBef>
              <a:spcAft>
                <a:spcPts val="600"/>
              </a:spcAft>
              <a:buClr>
                <a:srgbClr val="ED8B00"/>
              </a:buClr>
              <a:buSzPct val="100000"/>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sz="1200" kern="0" dirty="0" smtClean="0"/>
              <a:t>E1399s – Cannot be used if a Valid HCPCS code exists (refer to DME &amp; Supplies Manual, Appendix B).</a:t>
            </a:r>
          </a:p>
          <a:p>
            <a:pPr marL="2286" lvl="2" indent="-171450" eaLnBrk="0" fontAlgn="base" hangingPunct="0">
              <a:spcBef>
                <a:spcPts val="700"/>
              </a:spcBef>
              <a:spcAft>
                <a:spcPts val="600"/>
              </a:spcAft>
              <a:buClr>
                <a:srgbClr val="ED8B00"/>
              </a:buClr>
              <a:buSzPct val="100000"/>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sz="1200" kern="0" dirty="0" smtClean="0"/>
              <a:t>A list of Non-Covered items is available in the DME &amp; Supplies Manual, Chapter IV.</a:t>
            </a:r>
          </a:p>
          <a:p>
            <a:pPr marL="2286" lvl="2" indent="-171450" eaLnBrk="0" fontAlgn="base" hangingPunct="0">
              <a:spcBef>
                <a:spcPts val="700"/>
              </a:spcBef>
              <a:spcAft>
                <a:spcPts val="600"/>
              </a:spcAft>
              <a:buClr>
                <a:srgbClr val="ED8B00"/>
              </a:buClr>
              <a:buSzPct val="100000"/>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sz="1200" kern="0" dirty="0" smtClean="0"/>
              <a:t>For CPAP/</a:t>
            </a:r>
            <a:r>
              <a:rPr lang="en-US" sz="1200" kern="0" dirty="0" err="1" smtClean="0"/>
              <a:t>BiPAP</a:t>
            </a:r>
            <a:r>
              <a:rPr lang="en-US" sz="1200" kern="0" dirty="0" smtClean="0"/>
              <a:t> machines please include the most current Sleep Study results.</a:t>
            </a:r>
          </a:p>
          <a:p>
            <a:endParaRPr lang="en-US" dirty="0"/>
          </a:p>
        </p:txBody>
      </p:sp>
      <p:sp>
        <p:nvSpPr>
          <p:cNvPr id="4" name="Slide Number Placeholder 3"/>
          <p:cNvSpPr>
            <a:spLocks noGrp="1"/>
          </p:cNvSpPr>
          <p:nvPr>
            <p:ph type="sldNum" sz="quarter" idx="10"/>
          </p:nvPr>
        </p:nvSpPr>
        <p:spPr/>
        <p:txBody>
          <a:bodyPr/>
          <a:lstStyle/>
          <a:p>
            <a:fld id="{D24AF393-9E93-4AB0-8E1C-74AFA5FD1E32}" type="slidenum">
              <a:rPr lang="en-US" smtClean="0"/>
              <a:t>10</a:t>
            </a:fld>
            <a:endParaRPr lang="en-US" dirty="0"/>
          </a:p>
        </p:txBody>
      </p:sp>
    </p:spTree>
    <p:extLst>
      <p:ext uri="{BB962C8B-B14F-4D97-AF65-F5344CB8AC3E}">
        <p14:creationId xmlns:p14="http://schemas.microsoft.com/office/powerpoint/2010/main" val="20016749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2" indent="-171450" eaLnBrk="0" fontAlgn="base" hangingPunct="0">
              <a:spcBef>
                <a:spcPts val="700"/>
              </a:spcBef>
              <a:spcAft>
                <a:spcPts val="600"/>
              </a:spcAft>
              <a:buClr>
                <a:srgbClr val="ED8B00"/>
              </a:buClr>
              <a:buSzPct val="100000"/>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1200" b="0" kern="0" dirty="0" smtClean="0"/>
              <a:t>Criteria used for review consists of McKesson </a:t>
            </a:r>
            <a:r>
              <a:rPr lang="en-GB" sz="1200" b="0" kern="0" dirty="0" err="1" smtClean="0"/>
              <a:t>InterQual</a:t>
            </a:r>
            <a:r>
              <a:rPr lang="en-GB" sz="1200" b="0" kern="0" dirty="0" smtClean="0"/>
              <a:t>® Durable Medical Equipment, DME &amp; Supplies Manual, Virginia Administrative Code, EPSDT and DMAS Rules.</a:t>
            </a:r>
          </a:p>
          <a:p>
            <a:pPr marL="171450" lvl="2" indent="-171450" eaLnBrk="0" fontAlgn="base" hangingPunct="0">
              <a:spcBef>
                <a:spcPts val="700"/>
              </a:spcBef>
              <a:spcAft>
                <a:spcPts val="600"/>
              </a:spcAft>
              <a:buClr>
                <a:srgbClr val="ED8B00"/>
              </a:buClr>
              <a:buSzPct val="100000"/>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1200" kern="0" dirty="0" smtClean="0"/>
              <a:t>The DMAS DME &amp; Supplies Manual give important information regarding coverage of DME items and the Service Authorization process. For Specific Service Authorization information, please reference Appendix D.</a:t>
            </a:r>
          </a:p>
          <a:p>
            <a:pPr marL="171450" lvl="2" indent="-171450" eaLnBrk="0" fontAlgn="base" hangingPunct="0">
              <a:spcBef>
                <a:spcPts val="700"/>
              </a:spcBef>
              <a:spcAft>
                <a:spcPts val="600"/>
              </a:spcAft>
              <a:buClr>
                <a:srgbClr val="ED8B00"/>
              </a:buClr>
              <a:buSzPct val="100000"/>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1200" b="0" kern="0" dirty="0" smtClean="0"/>
              <a:t>Appendix B of thi</a:t>
            </a:r>
            <a:r>
              <a:rPr lang="en-GB" sz="1200" kern="0" dirty="0" smtClean="0"/>
              <a:t>s manual contains the Virginia Medicaid DME supplies listing. This list is based on HCPCS codes. It describes equipment and supplies and identifies those which require Service Authorization.</a:t>
            </a:r>
          </a:p>
          <a:p>
            <a:pPr marL="171450" lvl="2" indent="-171450" eaLnBrk="0" fontAlgn="base" hangingPunct="0">
              <a:spcBef>
                <a:spcPts val="700"/>
              </a:spcBef>
              <a:spcAft>
                <a:spcPts val="600"/>
              </a:spcAft>
              <a:buClr>
                <a:srgbClr val="ED8B00"/>
              </a:buClr>
              <a:buSzPct val="100000"/>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1200" b="0" kern="0" dirty="0" smtClean="0"/>
              <a:t>Coverage criteria is in Chapter IV of the DME &amp; Supplies Manual and the Virginia Administrative Code.</a:t>
            </a:r>
          </a:p>
        </p:txBody>
      </p:sp>
      <p:sp>
        <p:nvSpPr>
          <p:cNvPr id="4" name="Slide Number Placeholder 3"/>
          <p:cNvSpPr>
            <a:spLocks noGrp="1"/>
          </p:cNvSpPr>
          <p:nvPr>
            <p:ph type="sldNum" sz="quarter" idx="10"/>
          </p:nvPr>
        </p:nvSpPr>
        <p:spPr/>
        <p:txBody>
          <a:bodyPr/>
          <a:lstStyle/>
          <a:p>
            <a:fld id="{D24AF393-9E93-4AB0-8E1C-74AFA5FD1E32}" type="slidenum">
              <a:rPr lang="en-US" smtClean="0"/>
              <a:t>11</a:t>
            </a:fld>
            <a:endParaRPr lang="en-US" dirty="0"/>
          </a:p>
        </p:txBody>
      </p:sp>
    </p:spTree>
    <p:extLst>
      <p:ext uri="{BB962C8B-B14F-4D97-AF65-F5344CB8AC3E}">
        <p14:creationId xmlns:p14="http://schemas.microsoft.com/office/powerpoint/2010/main" val="15146606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2" indent="-171450" eaLnBrk="0" fontAlgn="base" hangingPunct="0">
              <a:spcBef>
                <a:spcPts val="700"/>
              </a:spcBef>
              <a:spcAft>
                <a:spcPts val="600"/>
              </a:spcAft>
              <a:buClr>
                <a:srgbClr val="ED8B00"/>
              </a:buClr>
              <a:buSzPct val="100000"/>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1200" b="0" kern="0" dirty="0" smtClean="0"/>
              <a:t>Service Authorization request for retroactively eligible members or “retro-reviews” are only for cases that the member has Medicaid retroactive eligibility.</a:t>
            </a:r>
          </a:p>
          <a:p>
            <a:pPr marL="171450" lvl="2" indent="-171450" eaLnBrk="0" fontAlgn="base" hangingPunct="0">
              <a:spcBef>
                <a:spcPts val="700"/>
              </a:spcBef>
              <a:spcAft>
                <a:spcPts val="600"/>
              </a:spcAft>
              <a:buClr>
                <a:srgbClr val="ED8B00"/>
              </a:buClr>
              <a:buSzPct val="100000"/>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1200" kern="0" dirty="0" smtClean="0"/>
              <a:t>Requested Start of Care date should be entered as the first day hands-on service was provided to the individual once Medicaid eligibility was effective.</a:t>
            </a:r>
          </a:p>
          <a:p>
            <a:pPr marL="171450" lvl="2" indent="-171450" eaLnBrk="0" fontAlgn="base" hangingPunct="0">
              <a:spcBef>
                <a:spcPts val="700"/>
              </a:spcBef>
              <a:spcAft>
                <a:spcPts val="600"/>
              </a:spcAft>
              <a:buClr>
                <a:srgbClr val="ED8B00"/>
              </a:buClr>
              <a:buSzPct val="100000"/>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1200" b="0" kern="0" dirty="0" smtClean="0"/>
              <a:t>On the fax form, please mark “Retro Eligibility” and indicate if review is due to Medicare B denial, or MCO disenrollment.</a:t>
            </a:r>
          </a:p>
          <a:p>
            <a:pPr marL="171450" lvl="2" indent="-171450" eaLnBrk="0" fontAlgn="base" hangingPunct="0">
              <a:spcBef>
                <a:spcPts val="700"/>
              </a:spcBef>
              <a:spcAft>
                <a:spcPts val="600"/>
              </a:spcAft>
              <a:buClr>
                <a:srgbClr val="ED8B00"/>
              </a:buClr>
              <a:buSzPct val="100000"/>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1200" b="0" kern="0" dirty="0" smtClean="0"/>
              <a:t>Please include MCO service authorization #.</a:t>
            </a:r>
          </a:p>
        </p:txBody>
      </p:sp>
      <p:sp>
        <p:nvSpPr>
          <p:cNvPr id="4" name="Slide Number Placeholder 3"/>
          <p:cNvSpPr>
            <a:spLocks noGrp="1"/>
          </p:cNvSpPr>
          <p:nvPr>
            <p:ph type="sldNum" sz="quarter" idx="10"/>
          </p:nvPr>
        </p:nvSpPr>
        <p:spPr/>
        <p:txBody>
          <a:bodyPr/>
          <a:lstStyle/>
          <a:p>
            <a:fld id="{D24AF393-9E93-4AB0-8E1C-74AFA5FD1E32}" type="slidenum">
              <a:rPr lang="en-US" smtClean="0"/>
              <a:t>12</a:t>
            </a:fld>
            <a:endParaRPr lang="en-US" dirty="0"/>
          </a:p>
        </p:txBody>
      </p:sp>
    </p:spTree>
    <p:extLst>
      <p:ext uri="{BB962C8B-B14F-4D97-AF65-F5344CB8AC3E}">
        <p14:creationId xmlns:p14="http://schemas.microsoft.com/office/powerpoint/2010/main" val="7642559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lvl="0" indent="-285750">
              <a:buFont typeface="Arial" panose="020B0604020202020204" pitchFamily="34" charset="0"/>
              <a:buChar char="•"/>
            </a:pPr>
            <a:r>
              <a:rPr lang="en-GB" sz="1200" dirty="0" smtClean="0"/>
              <a:t>Effective January 1, 2014, Home Care Delivered, Inc. is the sole DME contractor for the provision of Incontinence and Related Supplies for all Virginia Medicaid fee-for-service members.</a:t>
            </a:r>
          </a:p>
          <a:p>
            <a:pPr marL="285750" lvl="0" indent="-285750">
              <a:buFont typeface="Arial" panose="020B0604020202020204" pitchFamily="34" charset="0"/>
              <a:buChar char="•"/>
            </a:pPr>
            <a:r>
              <a:rPr lang="en-GB" sz="1200" dirty="0" smtClean="0"/>
              <a:t>Refer to the updated DME and Supplies Manual, Chapter IV and Appendix D.</a:t>
            </a:r>
          </a:p>
          <a:p>
            <a:pPr marL="285750" lvl="0" indent="-285750">
              <a:buFont typeface="Arial" panose="020B0604020202020204" pitchFamily="34" charset="0"/>
              <a:buChar char="•"/>
            </a:pPr>
            <a:r>
              <a:rPr lang="en-GB" sz="1200" dirty="0" smtClean="0"/>
              <a:t>See also Medicaid Memos dated 11/13/2013 and 12/4/2013.</a:t>
            </a:r>
          </a:p>
          <a:p>
            <a:pPr marL="457200" lvl="3" indent="-290512" eaLnBrk="0" fontAlgn="base" hangingPunct="0">
              <a:spcBef>
                <a:spcPct val="20000"/>
              </a:spcBef>
              <a:spcAft>
                <a:spcPct val="0"/>
              </a:spcAft>
              <a:buClr>
                <a:srgbClr val="ED8B00"/>
              </a:buClr>
              <a:buFont typeface="Arial" panose="020B0604020202020204" pitchFamily="34" charset="0"/>
              <a:buChar char="•"/>
            </a:pPr>
            <a:r>
              <a:rPr lang="en-GB" sz="1200" kern="0" dirty="0" smtClean="0">
                <a:solidFill>
                  <a:srgbClr val="000000"/>
                </a:solidFill>
              </a:rPr>
              <a:t>Diapers</a:t>
            </a:r>
          </a:p>
          <a:p>
            <a:pPr marL="457200" lvl="3" indent="-290512" eaLnBrk="0" fontAlgn="base" hangingPunct="0">
              <a:spcBef>
                <a:spcPct val="20000"/>
              </a:spcBef>
              <a:spcAft>
                <a:spcPct val="0"/>
              </a:spcAft>
              <a:buClr>
                <a:srgbClr val="ED8B00"/>
              </a:buClr>
              <a:buFont typeface="Arial" panose="020B0604020202020204" pitchFamily="34" charset="0"/>
              <a:buChar char="•"/>
            </a:pPr>
            <a:r>
              <a:rPr lang="en-GB" sz="1200" kern="0" dirty="0" smtClean="0">
                <a:solidFill>
                  <a:srgbClr val="000000"/>
                </a:solidFill>
              </a:rPr>
              <a:t>Pull-ups</a:t>
            </a:r>
          </a:p>
          <a:p>
            <a:pPr marL="457200" lvl="3" indent="-290512" eaLnBrk="0" fontAlgn="base" hangingPunct="0">
              <a:spcBef>
                <a:spcPct val="20000"/>
              </a:spcBef>
              <a:spcAft>
                <a:spcPct val="0"/>
              </a:spcAft>
              <a:buClr>
                <a:srgbClr val="ED8B00"/>
              </a:buClr>
              <a:buFont typeface="Arial" panose="020B0604020202020204" pitchFamily="34" charset="0"/>
              <a:buChar char="•"/>
            </a:pPr>
            <a:r>
              <a:rPr lang="en-GB" sz="1200" kern="0" dirty="0" smtClean="0">
                <a:solidFill>
                  <a:srgbClr val="000000"/>
                </a:solidFill>
              </a:rPr>
              <a:t>Panty Liners</a:t>
            </a:r>
          </a:p>
          <a:p>
            <a:pPr marL="457200" lvl="3" indent="-290512" eaLnBrk="0" fontAlgn="base" hangingPunct="0">
              <a:spcBef>
                <a:spcPct val="20000"/>
              </a:spcBef>
              <a:spcAft>
                <a:spcPct val="0"/>
              </a:spcAft>
              <a:buClr>
                <a:srgbClr val="ED8B00"/>
              </a:buClr>
              <a:buFont typeface="Arial" panose="020B0604020202020204" pitchFamily="34" charset="0"/>
              <a:buChar char="•"/>
            </a:pPr>
            <a:r>
              <a:rPr lang="en-GB" sz="1200" kern="0" dirty="0" smtClean="0">
                <a:solidFill>
                  <a:srgbClr val="000000"/>
                </a:solidFill>
              </a:rPr>
              <a:t>Chux</a:t>
            </a:r>
          </a:p>
          <a:p>
            <a:pPr marL="457200" lvl="3" indent="-290512" eaLnBrk="0" fontAlgn="base" hangingPunct="0">
              <a:spcBef>
                <a:spcPct val="20000"/>
              </a:spcBef>
              <a:spcAft>
                <a:spcPct val="0"/>
              </a:spcAft>
              <a:buClr>
                <a:srgbClr val="ED8B00"/>
              </a:buClr>
              <a:buFont typeface="Arial" panose="020B0604020202020204" pitchFamily="34" charset="0"/>
              <a:buChar char="•"/>
            </a:pPr>
            <a:r>
              <a:rPr lang="en-GB" sz="1200" kern="0" dirty="0" smtClean="0">
                <a:solidFill>
                  <a:srgbClr val="000000"/>
                </a:solidFill>
              </a:rPr>
              <a:t>Washable Pads</a:t>
            </a:r>
          </a:p>
          <a:p>
            <a:pPr marL="285750" lvl="0" indent="-285750">
              <a:buFont typeface="Arial" panose="020B0604020202020204" pitchFamily="34" charset="0"/>
              <a:buChar char="•"/>
            </a:pPr>
            <a:r>
              <a:rPr lang="en-GB" sz="1200" dirty="0" smtClean="0"/>
              <a:t>Note: A4335 miscellaneous incontinence code may only be used by Home Care Delivered.</a:t>
            </a:r>
          </a:p>
          <a:p>
            <a:endParaRPr lang="en-US" dirty="0"/>
          </a:p>
        </p:txBody>
      </p:sp>
      <p:sp>
        <p:nvSpPr>
          <p:cNvPr id="4" name="Slide Number Placeholder 3"/>
          <p:cNvSpPr>
            <a:spLocks noGrp="1"/>
          </p:cNvSpPr>
          <p:nvPr>
            <p:ph type="sldNum" sz="quarter" idx="10"/>
          </p:nvPr>
        </p:nvSpPr>
        <p:spPr/>
        <p:txBody>
          <a:bodyPr/>
          <a:lstStyle/>
          <a:p>
            <a:fld id="{D24AF393-9E93-4AB0-8E1C-74AFA5FD1E32}" type="slidenum">
              <a:rPr lang="en-US" smtClean="0"/>
              <a:t>13</a:t>
            </a:fld>
            <a:endParaRPr lang="en-US" dirty="0"/>
          </a:p>
        </p:txBody>
      </p:sp>
    </p:spTree>
    <p:extLst>
      <p:ext uri="{BB962C8B-B14F-4D97-AF65-F5344CB8AC3E}">
        <p14:creationId xmlns:p14="http://schemas.microsoft.com/office/powerpoint/2010/main" val="25719768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9436" lvl="2" indent="0" eaLnBrk="0" fontAlgn="base" hangingPunct="0">
              <a:spcBef>
                <a:spcPts val="700"/>
              </a:spcBef>
              <a:spcAft>
                <a:spcPts val="600"/>
              </a:spcAft>
              <a:buClr>
                <a:srgbClr val="ED8B00"/>
              </a:buClr>
              <a:buSzPct val="10000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b="0" kern="0" dirty="0" smtClean="0"/>
              <a:t>Effective March 1, 2013, Out-of- State providers need to determine and document evidence that one of the following items is met at the time the service authorization request is submitted to the service authorization contractor:</a:t>
            </a:r>
          </a:p>
          <a:p>
            <a:pPr marL="629349" lvl="3" indent="-341313" eaLnBrk="0" fontAlgn="base" hangingPunct="0">
              <a:spcBef>
                <a:spcPts val="700"/>
              </a:spcBef>
              <a:spcAft>
                <a:spcPts val="600"/>
              </a:spcAft>
              <a:buClr>
                <a:srgbClr val="ED8B00"/>
              </a:buClr>
              <a:buSzPct val="100000"/>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kern="0" dirty="0" smtClean="0"/>
              <a:t>The medical services must be needed because of a medical emergency;</a:t>
            </a:r>
          </a:p>
          <a:p>
            <a:pPr marL="629349" lvl="3" indent="-341313" eaLnBrk="0" fontAlgn="base" hangingPunct="0">
              <a:spcBef>
                <a:spcPts val="700"/>
              </a:spcBef>
              <a:spcAft>
                <a:spcPts val="600"/>
              </a:spcAft>
              <a:buClr>
                <a:srgbClr val="ED8B00"/>
              </a:buClr>
              <a:buSzPct val="100000"/>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kern="0" dirty="0" smtClean="0"/>
              <a:t>Medical services must be needed and the recipient’s health would be endangered if they were required to travel to their state of residence;</a:t>
            </a:r>
          </a:p>
          <a:p>
            <a:pPr marL="629349" lvl="3" indent="-341313" eaLnBrk="0" fontAlgn="base" hangingPunct="0">
              <a:spcBef>
                <a:spcPts val="700"/>
              </a:spcBef>
              <a:spcAft>
                <a:spcPts val="600"/>
              </a:spcAft>
              <a:buClr>
                <a:srgbClr val="ED8B00"/>
              </a:buClr>
              <a:buSzPct val="100000"/>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kern="0" dirty="0" smtClean="0"/>
              <a:t>The state determines, on the basis of medical advice, that the needed medical services, or necessary supplementary resources, are more readily available in the other state;</a:t>
            </a:r>
          </a:p>
          <a:p>
            <a:pPr marL="629349" lvl="3" indent="-341313" eaLnBrk="0" fontAlgn="base" hangingPunct="0">
              <a:spcBef>
                <a:spcPts val="700"/>
              </a:spcBef>
              <a:spcAft>
                <a:spcPts val="600"/>
              </a:spcAft>
              <a:buClr>
                <a:srgbClr val="ED8B00"/>
              </a:buClr>
              <a:buSzPct val="100000"/>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kern="0" dirty="0" smtClean="0"/>
              <a:t>It is the general practice for recipients in a particular locality to use medical resources in another state.</a:t>
            </a:r>
          </a:p>
          <a:p>
            <a:pPr marL="0" lvl="1" indent="-169164" eaLnBrk="0" fontAlgn="base" hangingPunct="0">
              <a:spcBef>
                <a:spcPts val="700"/>
              </a:spcBef>
              <a:spcAft>
                <a:spcPts val="600"/>
              </a:spcAft>
              <a:buClr>
                <a:srgbClr val="ED8B00"/>
              </a:buClr>
              <a:buSzPct val="10000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kern="0" dirty="0" smtClean="0"/>
              <a:t>Authorization requests for certain services can also be submitted by out-of-state facilities. Refer to the Out-of-State Request Policy and Procedure on pages eight (8) and nine (9), for guidelines when processing out-of-state requests, including 12VAC30-10-120.</a:t>
            </a:r>
          </a:p>
        </p:txBody>
      </p:sp>
      <p:sp>
        <p:nvSpPr>
          <p:cNvPr id="4" name="Slide Number Placeholder 3"/>
          <p:cNvSpPr>
            <a:spLocks noGrp="1"/>
          </p:cNvSpPr>
          <p:nvPr>
            <p:ph type="sldNum" sz="quarter" idx="10"/>
          </p:nvPr>
        </p:nvSpPr>
        <p:spPr/>
        <p:txBody>
          <a:bodyPr/>
          <a:lstStyle/>
          <a:p>
            <a:fld id="{D24AF393-9E93-4AB0-8E1C-74AFA5FD1E32}" type="slidenum">
              <a:rPr lang="en-US" smtClean="0"/>
              <a:t>14</a:t>
            </a:fld>
            <a:endParaRPr lang="en-US" dirty="0"/>
          </a:p>
        </p:txBody>
      </p:sp>
    </p:spTree>
    <p:extLst>
      <p:ext uri="{BB962C8B-B14F-4D97-AF65-F5344CB8AC3E}">
        <p14:creationId xmlns:p14="http://schemas.microsoft.com/office/powerpoint/2010/main" val="30331790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eaLnBrk="0" fontAlgn="base" hangingPunct="0">
              <a:spcBef>
                <a:spcPts val="700"/>
              </a:spcBef>
              <a:spcAft>
                <a:spcPts val="600"/>
              </a:spcAft>
              <a:buClr>
                <a:srgbClr val="ED8B00"/>
              </a:buClr>
              <a:buSzPct val="100000"/>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kern="0" dirty="0" smtClean="0"/>
              <a:t>The provider needs to determine item one (1) through four (4) at the time of the request to the contractor. If the provider is unable to establish one of the four (4) KEPRO will:</a:t>
            </a:r>
          </a:p>
          <a:p>
            <a:pPr marL="628650" lvl="3" indent="-171450" eaLnBrk="0" fontAlgn="base" hangingPunct="0">
              <a:spcBef>
                <a:spcPts val="700"/>
              </a:spcBef>
              <a:spcAft>
                <a:spcPts val="600"/>
              </a:spcAft>
              <a:buClr>
                <a:srgbClr val="ED8B00"/>
              </a:buClr>
              <a:buSzPct val="100000"/>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b="0" kern="0" dirty="0" smtClean="0"/>
              <a:t>Pend the request utilizing established provider pend timeframes</a:t>
            </a:r>
          </a:p>
          <a:p>
            <a:pPr marL="628650" lvl="3" indent="-171450" eaLnBrk="0" fontAlgn="base" hangingPunct="0">
              <a:spcBef>
                <a:spcPts val="700"/>
              </a:spcBef>
              <a:spcAft>
                <a:spcPts val="600"/>
              </a:spcAft>
              <a:buClr>
                <a:srgbClr val="ED8B00"/>
              </a:buClr>
              <a:buSzPct val="100000"/>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kern="0" dirty="0" smtClean="0"/>
              <a:t>Have the provider research and support one of the items on the previous slide and submit back to the Contractor their findings.</a:t>
            </a:r>
          </a:p>
          <a:p>
            <a:pPr marL="171450" lvl="0" indent="-171450" eaLnBrk="0" fontAlgn="base" hangingPunct="0">
              <a:spcBef>
                <a:spcPts val="700"/>
              </a:spcBef>
              <a:spcAft>
                <a:spcPts val="600"/>
              </a:spcAft>
              <a:buClr>
                <a:srgbClr val="ED8B00"/>
              </a:buClr>
              <a:buSzPct val="100000"/>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b="0" kern="0" dirty="0" smtClean="0"/>
              <a:t>Specific Information for Out-of-State Providers:</a:t>
            </a:r>
          </a:p>
          <a:p>
            <a:pPr marL="628650" lvl="1" indent="-171450" eaLnBrk="0" fontAlgn="base" hangingPunct="0">
              <a:spcBef>
                <a:spcPts val="700"/>
              </a:spcBef>
              <a:spcAft>
                <a:spcPts val="600"/>
              </a:spcAft>
              <a:buClr>
                <a:srgbClr val="ED8B00"/>
              </a:buClr>
              <a:buSzPct val="100000"/>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kern="0" dirty="0" smtClean="0"/>
              <a:t>Out-of-State providers are held to the same service authorization processing rules as in state providers and must be enrolled with Virginia Medicaid prior to submitting a request for out-of-state services to KEPRO. If the provider is not enrolled as a participating provider with Virginia Medicaid, the provider is encouraged to submit the request to KEPRO, as timeliness of the request will be considered in the review process. KEPRO will pend the request back to the provider for twelve (12) business days to allow the provider to become successfully enrolled.</a:t>
            </a:r>
          </a:p>
          <a:p>
            <a:pPr marL="628650" lvl="1" indent="-171450" eaLnBrk="0" fontAlgn="base" hangingPunct="0">
              <a:spcBef>
                <a:spcPts val="700"/>
              </a:spcBef>
              <a:spcAft>
                <a:spcPts val="600"/>
              </a:spcAft>
              <a:buClr>
                <a:srgbClr val="ED8B00"/>
              </a:buClr>
              <a:buSzPct val="100000"/>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b="0" kern="0" dirty="0" smtClean="0"/>
              <a:t>If KEPRO received the information in response to the pend of the provider’s enrolment from the newly enrolled provider within the twelve (12) business days, the request will the continue through the review process and a final determination will be made on the service request.</a:t>
            </a:r>
          </a:p>
        </p:txBody>
      </p:sp>
      <p:sp>
        <p:nvSpPr>
          <p:cNvPr id="4" name="Slide Number Placeholder 3"/>
          <p:cNvSpPr>
            <a:spLocks noGrp="1"/>
          </p:cNvSpPr>
          <p:nvPr>
            <p:ph type="sldNum" sz="quarter" idx="10"/>
          </p:nvPr>
        </p:nvSpPr>
        <p:spPr/>
        <p:txBody>
          <a:bodyPr/>
          <a:lstStyle/>
          <a:p>
            <a:fld id="{D24AF393-9E93-4AB0-8E1C-74AFA5FD1E32}" type="slidenum">
              <a:rPr lang="en-US" smtClean="0"/>
              <a:t>15</a:t>
            </a:fld>
            <a:endParaRPr lang="en-US" dirty="0"/>
          </a:p>
        </p:txBody>
      </p:sp>
    </p:spTree>
    <p:extLst>
      <p:ext uri="{BB962C8B-B14F-4D97-AF65-F5344CB8AC3E}">
        <p14:creationId xmlns:p14="http://schemas.microsoft.com/office/powerpoint/2010/main" val="15269291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9436" lvl="2" indent="0" eaLnBrk="0" fontAlgn="base" hangingPunct="0">
              <a:spcBef>
                <a:spcPts val="700"/>
              </a:spcBef>
              <a:spcAft>
                <a:spcPts val="600"/>
              </a:spcAft>
              <a:buClr>
                <a:srgbClr val="ED8B00"/>
              </a:buClr>
              <a:buSzPct val="10000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b="0" kern="0" dirty="0" smtClean="0"/>
              <a:t>Specific </a:t>
            </a:r>
            <a:r>
              <a:rPr lang="en-GB" kern="0" dirty="0" smtClean="0"/>
              <a:t>Information for Out-of-State Providers:</a:t>
            </a:r>
          </a:p>
          <a:p>
            <a:pPr marL="573786" lvl="3" indent="-285750" eaLnBrk="0" fontAlgn="base" hangingPunct="0">
              <a:spcBef>
                <a:spcPts val="700"/>
              </a:spcBef>
              <a:spcAft>
                <a:spcPts val="600"/>
              </a:spcAft>
              <a:buClr>
                <a:srgbClr val="ED8B00"/>
              </a:buClr>
              <a:buSzPct val="100000"/>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b="0" kern="0" dirty="0" smtClean="0"/>
              <a:t>If the request was pended for no provider enrolment and KEPRO does not receive the information to complete the processing of the request within twelve (12) business days, KEPRO will reject the request back to the provider, as the service authorization cannot be entered into MMIS without the providers National Provider Identification (NPI).</a:t>
            </a:r>
          </a:p>
          <a:p>
            <a:pPr marL="573786" lvl="3" indent="-285750" eaLnBrk="0" fontAlgn="base" hangingPunct="0">
              <a:spcBef>
                <a:spcPts val="700"/>
              </a:spcBef>
              <a:spcAft>
                <a:spcPts val="600"/>
              </a:spcAft>
              <a:buClr>
                <a:srgbClr val="ED8B00"/>
              </a:buClr>
              <a:buSzPct val="100000"/>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kern="0" dirty="0" smtClean="0"/>
              <a:t>Once the provider is successfully enrolled, the provider must resubmit the entire request.</a:t>
            </a:r>
          </a:p>
          <a:p>
            <a:pPr marL="573786" lvl="3" indent="-285750" eaLnBrk="0" fontAlgn="base" hangingPunct="0">
              <a:spcBef>
                <a:spcPts val="700"/>
              </a:spcBef>
              <a:spcAft>
                <a:spcPts val="600"/>
              </a:spcAft>
              <a:buClr>
                <a:srgbClr val="ED8B00"/>
              </a:buClr>
              <a:buSzPct val="100000"/>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b="0" kern="0" dirty="0" smtClean="0"/>
              <a:t>Out-of-State providers may enroll with Virginia Medicaid by going to </a:t>
            </a:r>
            <a:r>
              <a:rPr lang="en-GB" b="0" kern="0" dirty="0" smtClean="0">
                <a:hlinkClick r:id="rId3"/>
              </a:rPr>
              <a:t>https://www.virginiamedicaid.dmas.Virginia.gov/wps/myportal/providerenrollment</a:t>
            </a:r>
            <a:r>
              <a:rPr lang="en-GB" b="0" kern="0" dirty="0" smtClean="0"/>
              <a:t>.</a:t>
            </a:r>
          </a:p>
          <a:p>
            <a:pPr marL="573786" lvl="3" indent="-285750" eaLnBrk="0" fontAlgn="base" hangingPunct="0">
              <a:spcBef>
                <a:spcPts val="700"/>
              </a:spcBef>
              <a:spcAft>
                <a:spcPts val="600"/>
              </a:spcAft>
              <a:buClr>
                <a:srgbClr val="ED8B00"/>
              </a:buClr>
              <a:buSzPct val="100000"/>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kern="0" dirty="0" smtClean="0"/>
              <a:t>At the toolbar at the top of the page, click on “Provider Services” and then “Provider Enrollment” in the drop-down box. It may take up to ten (10) business days to become a Virginia participating provider.</a:t>
            </a:r>
            <a:endParaRPr lang="en-GB" b="0" kern="0" dirty="0" smtClean="0"/>
          </a:p>
        </p:txBody>
      </p:sp>
      <p:sp>
        <p:nvSpPr>
          <p:cNvPr id="4" name="Slide Number Placeholder 3"/>
          <p:cNvSpPr>
            <a:spLocks noGrp="1"/>
          </p:cNvSpPr>
          <p:nvPr>
            <p:ph type="sldNum" sz="quarter" idx="10"/>
          </p:nvPr>
        </p:nvSpPr>
        <p:spPr/>
        <p:txBody>
          <a:bodyPr/>
          <a:lstStyle/>
          <a:p>
            <a:fld id="{D24AF393-9E93-4AB0-8E1C-74AFA5FD1E32}" type="slidenum">
              <a:rPr lang="en-US" smtClean="0"/>
              <a:t>16</a:t>
            </a:fld>
            <a:endParaRPr lang="en-US" dirty="0"/>
          </a:p>
        </p:txBody>
      </p:sp>
    </p:spTree>
    <p:extLst>
      <p:ext uri="{BB962C8B-B14F-4D97-AF65-F5344CB8AC3E}">
        <p14:creationId xmlns:p14="http://schemas.microsoft.com/office/powerpoint/2010/main" val="5314620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eaLnBrk="0" fontAlgn="base" hangingPunct="0">
              <a:spcBef>
                <a:spcPts val="600"/>
              </a:spcBef>
              <a:spcAft>
                <a:spcPts val="1200"/>
              </a:spcAft>
              <a:buClr>
                <a:srgbClr val="ED8B00"/>
              </a:buClr>
              <a:buSzPct val="100000"/>
              <a:tabLst>
                <a:tab pos="909638" algn="l"/>
                <a:tab pos="1824038" algn="l"/>
                <a:tab pos="2738438" algn="l"/>
                <a:tab pos="3652838" algn="l"/>
                <a:tab pos="4567238" algn="l"/>
                <a:tab pos="5481638" algn="l"/>
                <a:tab pos="6396038" algn="l"/>
                <a:tab pos="7310438" algn="l"/>
                <a:tab pos="8224838" algn="l"/>
                <a:tab pos="9139238" algn="l"/>
                <a:tab pos="10053638" algn="l"/>
              </a:tabLst>
            </a:pPr>
            <a:r>
              <a:rPr lang="en-US" sz="1200" b="0" kern="0" dirty="0" smtClean="0"/>
              <a:t>Check the Medicaid Memos and Manuals online at: </a:t>
            </a:r>
            <a:r>
              <a:rPr lang="en-US" sz="1200" b="0" kern="0" dirty="0" smtClean="0">
                <a:hlinkClick r:id="rId3"/>
              </a:rPr>
              <a:t>https://www.virginiamedicaid.dmas.Virginia.gov</a:t>
            </a:r>
            <a:r>
              <a:rPr lang="en-US" sz="1200" b="0" kern="0" dirty="0" smtClean="0"/>
              <a:t>.</a:t>
            </a:r>
          </a:p>
          <a:p>
            <a:pPr marL="0" indent="0" algn="l" eaLnBrk="0" fontAlgn="base" hangingPunct="0">
              <a:spcBef>
                <a:spcPts val="600"/>
              </a:spcBef>
              <a:spcAft>
                <a:spcPts val="1200"/>
              </a:spcAft>
              <a:buClr>
                <a:srgbClr val="ED8B00"/>
              </a:buClr>
              <a:buSzPct val="100000"/>
              <a:tabLst>
                <a:tab pos="909638" algn="l"/>
                <a:tab pos="1824038" algn="l"/>
                <a:tab pos="2738438" algn="l"/>
                <a:tab pos="3652838" algn="l"/>
                <a:tab pos="4567238" algn="l"/>
                <a:tab pos="5481638" algn="l"/>
                <a:tab pos="6396038" algn="l"/>
                <a:tab pos="7310438" algn="l"/>
                <a:tab pos="8224838" algn="l"/>
                <a:tab pos="9139238" algn="l"/>
                <a:tab pos="10053638" algn="l"/>
              </a:tabLst>
            </a:pPr>
            <a:r>
              <a:rPr lang="en-US" sz="1200" b="0" kern="0" dirty="0" smtClean="0"/>
              <a:t>DME &amp; Supplies Manual, Appendix B and Appendix D, Click on the link to Providers Services or </a:t>
            </a:r>
            <a:r>
              <a:rPr lang="en-US" sz="1200" b="0" kern="0" dirty="0" smtClean="0">
                <a:hlinkClick r:id="rId4"/>
              </a:rPr>
              <a:t>http://dmas.kepro.com</a:t>
            </a:r>
            <a:r>
              <a:rPr lang="en-US" sz="1200" b="0" kern="0" dirty="0" smtClean="0"/>
              <a:t>.</a:t>
            </a:r>
          </a:p>
        </p:txBody>
      </p:sp>
      <p:sp>
        <p:nvSpPr>
          <p:cNvPr id="4" name="Slide Number Placeholder 3"/>
          <p:cNvSpPr>
            <a:spLocks noGrp="1"/>
          </p:cNvSpPr>
          <p:nvPr>
            <p:ph type="sldNum" sz="quarter" idx="10"/>
          </p:nvPr>
        </p:nvSpPr>
        <p:spPr/>
        <p:txBody>
          <a:bodyPr/>
          <a:lstStyle/>
          <a:p>
            <a:fld id="{D24AF393-9E93-4AB0-8E1C-74AFA5FD1E32}" type="slidenum">
              <a:rPr lang="en-US" smtClean="0"/>
              <a:t>17</a:t>
            </a:fld>
            <a:endParaRPr lang="en-US" dirty="0"/>
          </a:p>
        </p:txBody>
      </p:sp>
    </p:spTree>
    <p:extLst>
      <p:ext uri="{BB962C8B-B14F-4D97-AF65-F5344CB8AC3E}">
        <p14:creationId xmlns:p14="http://schemas.microsoft.com/office/powerpoint/2010/main" val="37681321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indent="-290512" eaLnBrk="0" fontAlgn="base" hangingPunct="0">
              <a:spcBef>
                <a:spcPct val="20000"/>
              </a:spcBef>
              <a:spcAft>
                <a:spcPct val="0"/>
              </a:spcAft>
              <a:buClr>
                <a:srgbClr val="ED8B00"/>
              </a:buClr>
              <a:buNone/>
            </a:pPr>
            <a:r>
              <a:rPr lang="en-US" sz="1200" b="0" kern="0" dirty="0" smtClean="0"/>
              <a:t>KEPRO Website: </a:t>
            </a:r>
            <a:r>
              <a:rPr lang="en-US" sz="1200" b="0" kern="0" dirty="0" smtClean="0">
                <a:hlinkClick r:id="rId3"/>
              </a:rPr>
              <a:t>htt</a:t>
            </a:r>
            <a:r>
              <a:rPr lang="en-US" sz="1200" kern="0" dirty="0" smtClean="0">
                <a:hlinkClick r:id="rId3"/>
              </a:rPr>
              <a:t>ps://dmas.kepro.com</a:t>
            </a:r>
            <a:endParaRPr lang="en-US" sz="1200" kern="0" dirty="0" smtClean="0"/>
          </a:p>
          <a:p>
            <a:pPr marL="0" lvl="1" indent="-290512" eaLnBrk="0" fontAlgn="base" hangingPunct="0">
              <a:spcBef>
                <a:spcPct val="20000"/>
              </a:spcBef>
              <a:spcAft>
                <a:spcPct val="0"/>
              </a:spcAft>
              <a:buClr>
                <a:srgbClr val="ED8B00"/>
              </a:buClr>
              <a:buNone/>
            </a:pPr>
            <a:endParaRPr lang="en-US" sz="1200" kern="0" dirty="0" smtClean="0"/>
          </a:p>
          <a:p>
            <a:pPr marL="0" lvl="1" indent="-290512" eaLnBrk="0" fontAlgn="base" hangingPunct="0">
              <a:spcBef>
                <a:spcPct val="20000"/>
              </a:spcBef>
              <a:spcAft>
                <a:spcPct val="0"/>
              </a:spcAft>
              <a:buClr>
                <a:srgbClr val="ED8B00"/>
              </a:buClr>
              <a:buNone/>
            </a:pPr>
            <a:r>
              <a:rPr lang="en-US" sz="1200" kern="0" dirty="0" smtClean="0"/>
              <a:t>DMAS Web Portal: </a:t>
            </a:r>
            <a:r>
              <a:rPr lang="en-US" sz="1200" kern="0" dirty="0" smtClean="0">
                <a:hlinkClick r:id="rId4"/>
              </a:rPr>
              <a:t>https://www.virginiamedicaid.dmas.Virginia.gov</a:t>
            </a:r>
            <a:endParaRPr lang="en-US" sz="1200" kern="0" dirty="0" smtClean="0"/>
          </a:p>
          <a:p>
            <a:pPr marL="0" lvl="1" indent="-290512" eaLnBrk="0" fontAlgn="base" hangingPunct="0">
              <a:spcBef>
                <a:spcPct val="20000"/>
              </a:spcBef>
              <a:spcAft>
                <a:spcPct val="0"/>
              </a:spcAft>
              <a:buClr>
                <a:srgbClr val="ED8B00"/>
              </a:buClr>
              <a:buNone/>
            </a:pPr>
            <a:endParaRPr lang="en-US" sz="1200" kern="0" dirty="0" smtClean="0"/>
          </a:p>
          <a:p>
            <a:pPr marL="0" lvl="1" indent="-290512" eaLnBrk="0" fontAlgn="base" hangingPunct="0">
              <a:spcBef>
                <a:spcPct val="20000"/>
              </a:spcBef>
              <a:spcAft>
                <a:spcPct val="0"/>
              </a:spcAft>
              <a:buClr>
                <a:srgbClr val="ED8B00"/>
              </a:buClr>
              <a:buNone/>
            </a:pPr>
            <a:r>
              <a:rPr lang="en-US" sz="1200" kern="0" dirty="0" smtClean="0"/>
              <a:t>For any questions regarding the submission of Service Authorization requests, please contact KEPRO at 1-888-827-2884, or 1-804-622-8900</a:t>
            </a:r>
          </a:p>
          <a:p>
            <a:pPr marL="0" lvl="1" indent="-290512" eaLnBrk="0" fontAlgn="base" hangingPunct="0">
              <a:spcBef>
                <a:spcPct val="20000"/>
              </a:spcBef>
              <a:spcAft>
                <a:spcPct val="0"/>
              </a:spcAft>
              <a:buClr>
                <a:srgbClr val="ED8B00"/>
              </a:buClr>
              <a:buNone/>
            </a:pPr>
            <a:endParaRPr lang="en-US" sz="1200" kern="0" dirty="0" smtClean="0"/>
          </a:p>
          <a:p>
            <a:pPr marL="0" lvl="1" indent="-290512" eaLnBrk="0" fontAlgn="base" hangingPunct="0">
              <a:spcBef>
                <a:spcPct val="20000"/>
              </a:spcBef>
              <a:spcAft>
                <a:spcPct val="0"/>
              </a:spcAft>
              <a:buClr>
                <a:srgbClr val="ED8B00"/>
              </a:buClr>
              <a:buNone/>
            </a:pPr>
            <a:r>
              <a:rPr lang="en-US" sz="1200" kern="0" dirty="0" smtClean="0"/>
              <a:t>For claims or general provider questions, please contact the DMAS Provider Helpline at 1-800-552-8627 or 1-804-786-6273</a:t>
            </a:r>
          </a:p>
        </p:txBody>
      </p:sp>
      <p:sp>
        <p:nvSpPr>
          <p:cNvPr id="4" name="Slide Number Placeholder 3"/>
          <p:cNvSpPr>
            <a:spLocks noGrp="1"/>
          </p:cNvSpPr>
          <p:nvPr>
            <p:ph type="sldNum" sz="quarter" idx="10"/>
          </p:nvPr>
        </p:nvSpPr>
        <p:spPr/>
        <p:txBody>
          <a:bodyPr/>
          <a:lstStyle/>
          <a:p>
            <a:fld id="{D24AF393-9E93-4AB0-8E1C-74AFA5FD1E32}" type="slidenum">
              <a:rPr lang="en-US" smtClean="0"/>
              <a:t>18</a:t>
            </a:fld>
            <a:endParaRPr lang="en-US" dirty="0"/>
          </a:p>
        </p:txBody>
      </p:sp>
    </p:spTree>
    <p:extLst>
      <p:ext uri="{BB962C8B-B14F-4D97-AF65-F5344CB8AC3E}">
        <p14:creationId xmlns:p14="http://schemas.microsoft.com/office/powerpoint/2010/main" val="29425998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Thank you for</a:t>
            </a:r>
            <a:r>
              <a:rPr lang="en-US" baseline="0" dirty="0" smtClean="0"/>
              <a:t> reviewing this presentation.</a:t>
            </a:r>
            <a:endParaRPr lang="en-US" dirty="0"/>
          </a:p>
        </p:txBody>
      </p:sp>
      <p:sp>
        <p:nvSpPr>
          <p:cNvPr id="4" name="Slide Number Placeholder 3"/>
          <p:cNvSpPr>
            <a:spLocks noGrp="1"/>
          </p:cNvSpPr>
          <p:nvPr>
            <p:ph type="sldNum" sz="quarter" idx="10"/>
          </p:nvPr>
        </p:nvSpPr>
        <p:spPr/>
        <p:txBody>
          <a:bodyPr/>
          <a:lstStyle/>
          <a:p>
            <a:fld id="{D24AF393-9E93-4AB0-8E1C-74AFA5FD1E32}" type="slidenum">
              <a:rPr lang="en-US" smtClean="0"/>
              <a:t>19</a:t>
            </a:fld>
            <a:endParaRPr lang="en-US" dirty="0"/>
          </a:p>
        </p:txBody>
      </p:sp>
    </p:spTree>
    <p:extLst>
      <p:ext uri="{BB962C8B-B14F-4D97-AF65-F5344CB8AC3E}">
        <p14:creationId xmlns:p14="http://schemas.microsoft.com/office/powerpoint/2010/main" val="31320397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eaLnBrk="0" fontAlgn="base" hangingPunct="0">
              <a:spcBef>
                <a:spcPct val="20000"/>
              </a:spcBef>
              <a:spcAft>
                <a:spcPct val="0"/>
              </a:spcAft>
            </a:pPr>
            <a:r>
              <a:rPr lang="en-US" sz="1200" b="0" kern="0" dirty="0" smtClean="0"/>
              <a:t>Beginning January 1, 2019, more adults living in Virginia will have access to quality, low-cost health insurance. The new coverage includes hospital stays, doctors visits, preventive care, prescription drugs and much more!</a:t>
            </a:r>
          </a:p>
          <a:p>
            <a:pPr marL="0" lvl="0" indent="0" eaLnBrk="0" fontAlgn="base" hangingPunct="0">
              <a:spcBef>
                <a:spcPct val="20000"/>
              </a:spcBef>
              <a:spcAft>
                <a:spcPct val="0"/>
              </a:spcAft>
            </a:pPr>
            <a:endParaRPr lang="en-US" sz="1200" b="0" kern="0" dirty="0" smtClean="0"/>
          </a:p>
          <a:p>
            <a:pPr marL="0" lvl="0" indent="0" eaLnBrk="0" fontAlgn="base" hangingPunct="0">
              <a:spcBef>
                <a:spcPct val="20000"/>
              </a:spcBef>
              <a:spcAft>
                <a:spcPct val="0"/>
              </a:spcAft>
            </a:pPr>
            <a:r>
              <a:rPr lang="en-US" sz="1200" b="0" kern="0" dirty="0" smtClean="0"/>
              <a:t>The rules have changed! So, if you applied for Medicaid in the past and were denied, you may soon be eligible. Eligibility is based on income, with a single (1) adult making up to $16,754. Or a family of three (3) making up to $28,677, qualifying for coverage.</a:t>
            </a:r>
          </a:p>
          <a:p>
            <a:pPr marL="0" lvl="0" indent="0" eaLnBrk="0" fontAlgn="base" hangingPunct="0">
              <a:spcBef>
                <a:spcPct val="20000"/>
              </a:spcBef>
              <a:spcAft>
                <a:spcPct val="0"/>
              </a:spcAft>
            </a:pPr>
            <a:endParaRPr lang="en-US" sz="1200" b="0" kern="0" dirty="0" smtClean="0"/>
          </a:p>
          <a:p>
            <a:pPr marL="0" lvl="0" indent="0" eaLnBrk="0" fontAlgn="base" hangingPunct="0">
              <a:spcBef>
                <a:spcPct val="20000"/>
              </a:spcBef>
              <a:spcAft>
                <a:spcPct val="0"/>
              </a:spcAft>
            </a:pPr>
            <a:r>
              <a:rPr lang="en-US" sz="1200" b="0" kern="0" dirty="0" smtClean="0"/>
              <a:t>Interested in learning more? Check out the below resources or visit </a:t>
            </a:r>
            <a:r>
              <a:rPr lang="en-US" sz="1200" b="0" kern="0" dirty="0" smtClean="0">
                <a:hlinkClick r:id="rId3"/>
              </a:rPr>
              <a:t>www.covera.org</a:t>
            </a:r>
            <a:r>
              <a:rPr lang="en-US" sz="1200" b="0" kern="0" dirty="0" smtClean="0"/>
              <a:t> for more information and details on eligibility.</a:t>
            </a:r>
          </a:p>
          <a:p>
            <a:pPr marL="0" lvl="0" indent="0" eaLnBrk="0" fontAlgn="base" hangingPunct="0">
              <a:spcBef>
                <a:spcPct val="20000"/>
              </a:spcBef>
              <a:spcAft>
                <a:spcPct val="0"/>
              </a:spcAft>
            </a:pPr>
            <a:endParaRPr lang="en-US" sz="1200" b="0" kern="0" dirty="0" smtClean="0"/>
          </a:p>
          <a:p>
            <a:pPr marL="0" lvl="0" indent="0" eaLnBrk="0" fontAlgn="base" hangingPunct="0">
              <a:spcBef>
                <a:spcPct val="20000"/>
              </a:spcBef>
              <a:spcAft>
                <a:spcPct val="0"/>
              </a:spcAft>
            </a:pPr>
            <a:r>
              <a:rPr lang="en-US" sz="1200" b="0" kern="0" dirty="0" smtClean="0">
                <a:hlinkClick r:id="rId4"/>
              </a:rPr>
              <a:t>Coverage for Adults Brochure (PDF)</a:t>
            </a:r>
            <a:endParaRPr lang="en-US" sz="1200" b="0" kern="0" dirty="0" smtClean="0"/>
          </a:p>
          <a:p>
            <a:pPr marL="0" lvl="0" indent="0" eaLnBrk="0" fontAlgn="base" hangingPunct="0">
              <a:spcBef>
                <a:spcPct val="20000"/>
              </a:spcBef>
              <a:spcAft>
                <a:spcPct val="0"/>
              </a:spcAft>
            </a:pPr>
            <a:r>
              <a:rPr lang="en-US" sz="1200" b="0" kern="0" dirty="0" smtClean="0">
                <a:hlinkClick r:id="rId4"/>
              </a:rPr>
              <a:t>Coverage for Adults Flyer (PDF)</a:t>
            </a:r>
            <a:endParaRPr lang="en-US" sz="1200" b="0" kern="0" dirty="0" smtClean="0"/>
          </a:p>
          <a:p>
            <a:pPr marL="0" lvl="0" indent="0" eaLnBrk="0" fontAlgn="base" hangingPunct="0">
              <a:spcBef>
                <a:spcPct val="20000"/>
              </a:spcBef>
              <a:spcAft>
                <a:spcPct val="0"/>
              </a:spcAft>
            </a:pPr>
            <a:r>
              <a:rPr lang="en-US" sz="1200" b="0" kern="0" dirty="0" smtClean="0">
                <a:hlinkClick r:id="rId4"/>
              </a:rPr>
              <a:t>FAQs – New Adult Eligibility for Health Coverages (PDF)</a:t>
            </a:r>
            <a:endParaRPr lang="en-US" sz="1200" b="0" kern="0" dirty="0" smtClean="0"/>
          </a:p>
          <a:p>
            <a:pPr marL="0" lvl="0" indent="0" eaLnBrk="0" fontAlgn="base" hangingPunct="0">
              <a:spcBef>
                <a:spcPct val="20000"/>
              </a:spcBef>
              <a:spcAft>
                <a:spcPct val="0"/>
              </a:spcAft>
            </a:pPr>
            <a:r>
              <a:rPr lang="en-US" sz="1200" b="0" kern="0" dirty="0" smtClean="0">
                <a:hlinkClick r:id="rId4"/>
              </a:rPr>
              <a:t>Coverage for Adults Poster (PDF)</a:t>
            </a:r>
            <a:endParaRPr lang="en-US" sz="1200" b="0" kern="0" dirty="0" smtClean="0"/>
          </a:p>
        </p:txBody>
      </p:sp>
      <p:sp>
        <p:nvSpPr>
          <p:cNvPr id="4" name="Slide Number Placeholder 3"/>
          <p:cNvSpPr>
            <a:spLocks noGrp="1"/>
          </p:cNvSpPr>
          <p:nvPr>
            <p:ph type="sldNum" sz="quarter" idx="10"/>
          </p:nvPr>
        </p:nvSpPr>
        <p:spPr/>
        <p:txBody>
          <a:bodyPr/>
          <a:lstStyle/>
          <a:p>
            <a:fld id="{D24AF393-9E93-4AB0-8E1C-74AFA5FD1E32}" type="slidenum">
              <a:rPr lang="en-US" smtClean="0"/>
              <a:t>2</a:t>
            </a:fld>
            <a:endParaRPr lang="en-US" dirty="0"/>
          </a:p>
        </p:txBody>
      </p:sp>
    </p:spTree>
    <p:extLst>
      <p:ext uri="{BB962C8B-B14F-4D97-AF65-F5344CB8AC3E}">
        <p14:creationId xmlns:p14="http://schemas.microsoft.com/office/powerpoint/2010/main" val="25024245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eaLnBrk="0" fontAlgn="base" hangingPunct="0">
              <a:spcBef>
                <a:spcPct val="20000"/>
              </a:spcBef>
              <a:spcAft>
                <a:spcPct val="0"/>
              </a:spcAft>
            </a:pPr>
            <a:r>
              <a:rPr lang="en-US" sz="1200" b="0" kern="0" dirty="0" smtClean="0"/>
              <a:t>As part of Medicaid Expansion, on January 1</a:t>
            </a:r>
            <a:r>
              <a:rPr lang="en-US" sz="1200" b="0" kern="0" baseline="30000" dirty="0" smtClean="0"/>
              <a:t>st</a:t>
            </a:r>
            <a:r>
              <a:rPr lang="en-US" sz="1200" b="0" kern="0" dirty="0" smtClean="0"/>
              <a:t>, 2019, Virginia Medicaid will offer new health coverage for adults. Most Governor’s Access Plan (GAP) members will be enrolled automatically in this new program.</a:t>
            </a:r>
          </a:p>
          <a:p>
            <a:pPr marL="0" indent="0" eaLnBrk="0" fontAlgn="base" hangingPunct="0">
              <a:spcBef>
                <a:spcPct val="20000"/>
              </a:spcBef>
              <a:spcAft>
                <a:spcPct val="0"/>
              </a:spcAft>
            </a:pPr>
            <a:endParaRPr lang="en-US" sz="1200" b="0" kern="0" dirty="0" smtClean="0"/>
          </a:p>
          <a:p>
            <a:pPr marL="0" indent="0" eaLnBrk="0" fontAlgn="base" hangingPunct="0">
              <a:spcBef>
                <a:spcPct val="20000"/>
              </a:spcBef>
              <a:spcAft>
                <a:spcPct val="0"/>
              </a:spcAft>
            </a:pPr>
            <a:r>
              <a:rPr lang="en-US" sz="1200" b="0" kern="0" dirty="0" smtClean="0"/>
              <a:t>Approximately 15,000 GAP members will automatically enroll into the Medicaid Expansion Program with an effective date of January 1</a:t>
            </a:r>
            <a:r>
              <a:rPr lang="en-US" sz="1200" b="0" kern="0" baseline="30000" dirty="0" smtClean="0"/>
              <a:t>st</a:t>
            </a:r>
            <a:r>
              <a:rPr lang="en-US" sz="1200" b="0" kern="0" dirty="0" smtClean="0"/>
              <a:t>, 2019. GAP members with Immigration Status will remain in the Fee-For-Service population.</a:t>
            </a:r>
          </a:p>
          <a:p>
            <a:pPr marL="0" indent="0" eaLnBrk="0" fontAlgn="base" hangingPunct="0">
              <a:spcBef>
                <a:spcPct val="20000"/>
              </a:spcBef>
              <a:spcAft>
                <a:spcPct val="0"/>
              </a:spcAft>
            </a:pPr>
            <a:endParaRPr lang="en-US" sz="1200" b="0" kern="0" dirty="0" smtClean="0"/>
          </a:p>
          <a:p>
            <a:pPr marL="0" indent="0" eaLnBrk="0" fontAlgn="base" hangingPunct="0">
              <a:spcBef>
                <a:spcPct val="20000"/>
              </a:spcBef>
              <a:spcAft>
                <a:spcPct val="0"/>
              </a:spcAft>
            </a:pPr>
            <a:r>
              <a:rPr lang="en-US" sz="1200" b="0" kern="0" dirty="0" smtClean="0"/>
              <a:t>If the member has any questions about the new health coverage for adults, or if they need to provide notification of a change in where they live, mailing address, phone number, change of income or health insurance coverage, please contact Cover Virginia GAP Processing Unit at 1-855-869-8190.</a:t>
            </a:r>
          </a:p>
        </p:txBody>
      </p:sp>
      <p:sp>
        <p:nvSpPr>
          <p:cNvPr id="4" name="Slide Number Placeholder 3"/>
          <p:cNvSpPr>
            <a:spLocks noGrp="1"/>
          </p:cNvSpPr>
          <p:nvPr>
            <p:ph type="sldNum" sz="quarter" idx="10"/>
          </p:nvPr>
        </p:nvSpPr>
        <p:spPr/>
        <p:txBody>
          <a:bodyPr/>
          <a:lstStyle/>
          <a:p>
            <a:fld id="{D24AF393-9E93-4AB0-8E1C-74AFA5FD1E32}" type="slidenum">
              <a:rPr lang="en-US" smtClean="0"/>
              <a:t>3</a:t>
            </a:fld>
            <a:endParaRPr lang="en-US" dirty="0"/>
          </a:p>
        </p:txBody>
      </p:sp>
    </p:spTree>
    <p:extLst>
      <p:ext uri="{BB962C8B-B14F-4D97-AF65-F5344CB8AC3E}">
        <p14:creationId xmlns:p14="http://schemas.microsoft.com/office/powerpoint/2010/main" val="42157935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1" indent="-171450" eaLnBrk="0" fontAlgn="base" hangingPunct="0">
              <a:spcBef>
                <a:spcPct val="20000"/>
              </a:spcBef>
              <a:spcAft>
                <a:spcPct val="0"/>
              </a:spcAft>
              <a:buClr>
                <a:srgbClr val="ED8B00"/>
              </a:buClr>
              <a:buFont typeface="Arial" panose="020B0604020202020204" pitchFamily="34" charset="0"/>
              <a:buChar char="•"/>
            </a:pPr>
            <a:r>
              <a:rPr lang="en-US" sz="1200" kern="0" dirty="0" smtClean="0">
                <a:solidFill>
                  <a:srgbClr val="000000"/>
                </a:solidFill>
              </a:rPr>
              <a:t>Eligibility verification avoids unnecessary Service Authorization delays associated with Service Authorization submission (due to incorrect payer source). Eligibility should be checked for each date of service.</a:t>
            </a:r>
          </a:p>
          <a:p>
            <a:pPr marL="171450" lvl="1" indent="-171450" eaLnBrk="0" fontAlgn="base" hangingPunct="0">
              <a:spcBef>
                <a:spcPct val="20000"/>
              </a:spcBef>
              <a:spcAft>
                <a:spcPct val="0"/>
              </a:spcAft>
              <a:buClr>
                <a:srgbClr val="ED8B00"/>
              </a:buClr>
              <a:buFont typeface="Arial" panose="020B0604020202020204" pitchFamily="34" charset="0"/>
              <a:buChar char="•"/>
            </a:pPr>
            <a:endParaRPr lang="en-US" sz="1200" kern="0" dirty="0" smtClean="0">
              <a:solidFill>
                <a:srgbClr val="000000"/>
              </a:solidFill>
            </a:endParaRPr>
          </a:p>
          <a:p>
            <a:pPr marL="171450" lvl="1" indent="-171450" eaLnBrk="0" fontAlgn="base" hangingPunct="0">
              <a:spcBef>
                <a:spcPct val="20000"/>
              </a:spcBef>
              <a:spcAft>
                <a:spcPct val="0"/>
              </a:spcAft>
              <a:buClr>
                <a:srgbClr val="ED8B00"/>
              </a:buClr>
              <a:buFont typeface="Arial" panose="020B0604020202020204" pitchFamily="34" charset="0"/>
              <a:buChar char="•"/>
            </a:pPr>
            <a:r>
              <a:rPr lang="en-US" sz="1200" kern="0" dirty="0" smtClean="0">
                <a:solidFill>
                  <a:srgbClr val="000000"/>
                </a:solidFill>
              </a:rPr>
              <a:t>Providers must submit Service Authorization requests for member eligible dates under Medicaid Fee-for-Service Plan.</a:t>
            </a:r>
          </a:p>
        </p:txBody>
      </p:sp>
      <p:sp>
        <p:nvSpPr>
          <p:cNvPr id="4" name="Slide Number Placeholder 3"/>
          <p:cNvSpPr>
            <a:spLocks noGrp="1"/>
          </p:cNvSpPr>
          <p:nvPr>
            <p:ph type="sldNum" sz="quarter" idx="10"/>
          </p:nvPr>
        </p:nvSpPr>
        <p:spPr/>
        <p:txBody>
          <a:bodyPr/>
          <a:lstStyle/>
          <a:p>
            <a:fld id="{D24AF393-9E93-4AB0-8E1C-74AFA5FD1E32}" type="slidenum">
              <a:rPr lang="en-US" smtClean="0"/>
              <a:t>4</a:t>
            </a:fld>
            <a:endParaRPr lang="en-US" dirty="0"/>
          </a:p>
        </p:txBody>
      </p:sp>
    </p:spTree>
    <p:extLst>
      <p:ext uri="{BB962C8B-B14F-4D97-AF65-F5344CB8AC3E}">
        <p14:creationId xmlns:p14="http://schemas.microsoft.com/office/powerpoint/2010/main" val="9551902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eaLnBrk="0" fontAlgn="base" hangingPunct="0">
              <a:spcBef>
                <a:spcPct val="20000"/>
              </a:spcBef>
              <a:spcAft>
                <a:spcPct val="0"/>
              </a:spcAft>
              <a:buClr>
                <a:srgbClr val="ED8B00"/>
              </a:buClr>
              <a:buFont typeface="Arial" panose="020B0604020202020204" pitchFamily="34" charset="0"/>
              <a:buChar char="•"/>
            </a:pPr>
            <a:r>
              <a:rPr lang="en-US" sz="1200" b="0" kern="0" dirty="0" smtClean="0">
                <a:solidFill>
                  <a:srgbClr val="000000"/>
                </a:solidFill>
              </a:rPr>
              <a:t>The Service Typ</a:t>
            </a:r>
            <a:r>
              <a:rPr lang="en-US" sz="1200" kern="0" dirty="0" smtClean="0">
                <a:solidFill>
                  <a:srgbClr val="000000"/>
                </a:solidFill>
              </a:rPr>
              <a:t>e for Durable Medical Equipment Services can be:</a:t>
            </a:r>
          </a:p>
          <a:p>
            <a:pPr marL="628650" lvl="3" indent="-171450" eaLnBrk="0" fontAlgn="base" hangingPunct="0">
              <a:spcBef>
                <a:spcPct val="20000"/>
              </a:spcBef>
              <a:spcAft>
                <a:spcPct val="0"/>
              </a:spcAft>
              <a:buClr>
                <a:srgbClr val="ED8B00"/>
              </a:buClr>
              <a:buFont typeface="Arial" panose="020B0604020202020204" pitchFamily="34" charset="0"/>
              <a:buChar char="•"/>
            </a:pPr>
            <a:r>
              <a:rPr lang="en-US" sz="1200" b="0" kern="0" dirty="0" smtClean="0">
                <a:solidFill>
                  <a:srgbClr val="000000"/>
                </a:solidFill>
              </a:rPr>
              <a:t>0100 DME</a:t>
            </a:r>
          </a:p>
          <a:p>
            <a:pPr marL="628650" lvl="3" indent="-171450" eaLnBrk="0" fontAlgn="base" hangingPunct="0">
              <a:spcBef>
                <a:spcPct val="20000"/>
              </a:spcBef>
              <a:spcAft>
                <a:spcPct val="0"/>
              </a:spcAft>
              <a:buClr>
                <a:srgbClr val="ED8B00"/>
              </a:buClr>
              <a:buFont typeface="Arial" panose="020B0604020202020204" pitchFamily="34" charset="0"/>
              <a:buChar char="•"/>
            </a:pPr>
            <a:r>
              <a:rPr lang="en-US" sz="1200" kern="0" dirty="0" smtClean="0">
                <a:solidFill>
                  <a:srgbClr val="000000"/>
                </a:solidFill>
              </a:rPr>
              <a:t>0092 Pediatric Orthotics (EPSDT)</a:t>
            </a:r>
          </a:p>
          <a:p>
            <a:pPr marL="171450" lvl="0" indent="-171450" eaLnBrk="0" fontAlgn="base" hangingPunct="0">
              <a:spcBef>
                <a:spcPct val="20000"/>
              </a:spcBef>
              <a:spcAft>
                <a:spcPct val="0"/>
              </a:spcAft>
              <a:buClr>
                <a:srgbClr val="ED8B00"/>
              </a:buClr>
              <a:buFont typeface="Arial" panose="020B0604020202020204" pitchFamily="34" charset="0"/>
              <a:buChar char="•"/>
            </a:pPr>
            <a:r>
              <a:rPr lang="en-US" sz="1200" b="0" kern="0" dirty="0" smtClean="0">
                <a:solidFill>
                  <a:srgbClr val="000000"/>
                </a:solidFill>
              </a:rPr>
              <a:t>Requests may be submitted via:</a:t>
            </a:r>
          </a:p>
          <a:p>
            <a:pPr marL="628650" lvl="3" indent="-171450" eaLnBrk="0" fontAlgn="base" hangingPunct="0">
              <a:spcBef>
                <a:spcPct val="20000"/>
              </a:spcBef>
              <a:spcAft>
                <a:spcPct val="0"/>
              </a:spcAft>
              <a:buClr>
                <a:srgbClr val="ED8B00"/>
              </a:buClr>
              <a:buFont typeface="Arial" panose="020B0604020202020204" pitchFamily="34" charset="0"/>
              <a:buChar char="•"/>
            </a:pPr>
            <a:r>
              <a:rPr lang="en-US" sz="1200" kern="0" dirty="0" smtClean="0">
                <a:solidFill>
                  <a:srgbClr val="000000"/>
                </a:solidFill>
              </a:rPr>
              <a:t>Atrezzo Provider Portal Connect</a:t>
            </a:r>
          </a:p>
          <a:p>
            <a:pPr marL="628650" lvl="3" indent="-171450" eaLnBrk="0" fontAlgn="base" hangingPunct="0">
              <a:spcBef>
                <a:spcPct val="20000"/>
              </a:spcBef>
              <a:spcAft>
                <a:spcPct val="0"/>
              </a:spcAft>
              <a:buClr>
                <a:srgbClr val="ED8B00"/>
              </a:buClr>
              <a:buFont typeface="Arial" panose="020B0604020202020204" pitchFamily="34" charset="0"/>
              <a:buChar char="•"/>
            </a:pPr>
            <a:r>
              <a:rPr lang="en-US" sz="1200" b="0" kern="0" dirty="0" smtClean="0">
                <a:solidFill>
                  <a:srgbClr val="000000"/>
                </a:solidFill>
              </a:rPr>
              <a:t>Fax: 1-877-652-9329</a:t>
            </a:r>
          </a:p>
          <a:p>
            <a:pPr marL="628650" lvl="3" indent="-171450" eaLnBrk="0" fontAlgn="base" hangingPunct="0">
              <a:spcBef>
                <a:spcPct val="20000"/>
              </a:spcBef>
              <a:spcAft>
                <a:spcPct val="0"/>
              </a:spcAft>
              <a:buClr>
                <a:srgbClr val="ED8B00"/>
              </a:buClr>
              <a:buFont typeface="Arial" panose="020B0604020202020204" pitchFamily="34" charset="0"/>
              <a:buChar char="•"/>
            </a:pPr>
            <a:r>
              <a:rPr lang="en-US" sz="1200" kern="0" dirty="0" smtClean="0">
                <a:solidFill>
                  <a:srgbClr val="000000"/>
                </a:solidFill>
              </a:rPr>
              <a:t>Telephone: 1-888-827-2884 or (local) 1-804-622-8900</a:t>
            </a:r>
          </a:p>
          <a:p>
            <a:pPr marL="628650" lvl="3" indent="-171450" eaLnBrk="0" fontAlgn="base" hangingPunct="0">
              <a:spcBef>
                <a:spcPct val="20000"/>
              </a:spcBef>
              <a:spcAft>
                <a:spcPct val="0"/>
              </a:spcAft>
              <a:buClr>
                <a:srgbClr val="ED8B00"/>
              </a:buClr>
              <a:buFont typeface="Arial" panose="020B0604020202020204" pitchFamily="34" charset="0"/>
              <a:buChar char="•"/>
            </a:pPr>
            <a:r>
              <a:rPr lang="en-US" sz="1200" b="0" kern="0" dirty="0" smtClean="0">
                <a:solidFill>
                  <a:srgbClr val="000000"/>
                </a:solidFill>
              </a:rPr>
              <a:t>Mail: KEPRO, 2810 North Parham Road, Suite 305, </a:t>
            </a:r>
            <a:r>
              <a:rPr lang="en-US" sz="1200" b="0" kern="0" dirty="0" err="1" smtClean="0">
                <a:solidFill>
                  <a:srgbClr val="000000"/>
                </a:solidFill>
              </a:rPr>
              <a:t>Henrio</a:t>
            </a:r>
            <a:r>
              <a:rPr lang="en-US" sz="1200" kern="0" dirty="0" smtClean="0">
                <a:solidFill>
                  <a:srgbClr val="000000"/>
                </a:solidFill>
              </a:rPr>
              <a:t>, Virginia 23294</a:t>
            </a:r>
            <a:endParaRPr lang="en-US" sz="1200" b="0" kern="0" dirty="0" smtClean="0">
              <a:solidFill>
                <a:srgbClr val="000000"/>
              </a:solidFill>
            </a:endParaRPr>
          </a:p>
        </p:txBody>
      </p:sp>
      <p:sp>
        <p:nvSpPr>
          <p:cNvPr id="4" name="Slide Number Placeholder 3"/>
          <p:cNvSpPr>
            <a:spLocks noGrp="1"/>
          </p:cNvSpPr>
          <p:nvPr>
            <p:ph type="sldNum" sz="quarter" idx="10"/>
          </p:nvPr>
        </p:nvSpPr>
        <p:spPr/>
        <p:txBody>
          <a:bodyPr/>
          <a:lstStyle/>
          <a:p>
            <a:fld id="{D24AF393-9E93-4AB0-8E1C-74AFA5FD1E32}" type="slidenum">
              <a:rPr lang="en-US" smtClean="0"/>
              <a:t>5</a:t>
            </a:fld>
            <a:endParaRPr lang="en-US" dirty="0"/>
          </a:p>
        </p:txBody>
      </p:sp>
    </p:spTree>
    <p:extLst>
      <p:ext uri="{BB962C8B-B14F-4D97-AF65-F5344CB8AC3E}">
        <p14:creationId xmlns:p14="http://schemas.microsoft.com/office/powerpoint/2010/main" val="17424291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eaLnBrk="0" fontAlgn="base" hangingPunct="0">
              <a:spcBef>
                <a:spcPct val="20000"/>
              </a:spcBef>
              <a:spcAft>
                <a:spcPct val="0"/>
              </a:spcAft>
              <a:buClr>
                <a:srgbClr val="ED8B00"/>
              </a:buClr>
              <a:buFont typeface="Arial" panose="020B0604020202020204" pitchFamily="34" charset="0"/>
              <a:buChar char="•"/>
            </a:pPr>
            <a:r>
              <a:rPr lang="en-US" sz="1200" kern="0" dirty="0" smtClean="0">
                <a:solidFill>
                  <a:srgbClr val="000000"/>
                </a:solidFill>
              </a:rPr>
              <a:t>From CMN (DMAS-352) – Certificate of Medical Necessity</a:t>
            </a:r>
            <a:endParaRPr lang="en-US" sz="1200" dirty="0" smtClean="0"/>
          </a:p>
          <a:p>
            <a:pPr marL="628650" lvl="3" indent="-171450" eaLnBrk="0" fontAlgn="base" hangingPunct="0">
              <a:spcBef>
                <a:spcPct val="20000"/>
              </a:spcBef>
              <a:spcAft>
                <a:spcPct val="0"/>
              </a:spcAft>
              <a:buClr>
                <a:srgbClr val="ED8B00"/>
              </a:buClr>
              <a:buFont typeface="Arial" panose="020B0604020202020204" pitchFamily="34" charset="0"/>
              <a:buChar char="•"/>
            </a:pPr>
            <a:r>
              <a:rPr lang="en-US" sz="1200" kern="0" dirty="0" smtClean="0">
                <a:solidFill>
                  <a:srgbClr val="000000"/>
                </a:solidFill>
              </a:rPr>
              <a:t>The CMN and any supporting verifiable documentation must be completed (signed and dated by the physician, nurse practitioner, or physician assistant) within sixty (60) days from the time the ordered DME &amp; supplies are provided to the member. This information can be found in the DME &amp; Supplies Manual, CH. IV.</a:t>
            </a:r>
          </a:p>
          <a:p>
            <a:pPr marL="171450" lvl="0" indent="-171450" eaLnBrk="0" fontAlgn="base" hangingPunct="0">
              <a:spcBef>
                <a:spcPct val="20000"/>
              </a:spcBef>
              <a:spcAft>
                <a:spcPct val="0"/>
              </a:spcAft>
              <a:buClr>
                <a:srgbClr val="ED8B00"/>
              </a:buClr>
              <a:buFont typeface="Arial" panose="020B0604020202020204" pitchFamily="34" charset="0"/>
              <a:buChar char="•"/>
            </a:pPr>
            <a:r>
              <a:rPr lang="en-US" sz="1200" kern="0" dirty="0" smtClean="0">
                <a:solidFill>
                  <a:srgbClr val="000000"/>
                </a:solidFill>
              </a:rPr>
              <a:t>Please include the following clinical information (all information from the CMN – DMAS-352):</a:t>
            </a:r>
            <a:endParaRPr lang="en-US" sz="1200" dirty="0" smtClean="0"/>
          </a:p>
          <a:p>
            <a:pPr marL="628650" lvl="3" indent="-171450" eaLnBrk="0" fontAlgn="base" hangingPunct="0">
              <a:spcBef>
                <a:spcPct val="20000"/>
              </a:spcBef>
              <a:spcAft>
                <a:spcPct val="0"/>
              </a:spcAft>
              <a:buClr>
                <a:srgbClr val="ED8B00"/>
              </a:buClr>
              <a:buFont typeface="Arial" panose="020B0604020202020204" pitchFamily="34" charset="0"/>
              <a:buChar char="•"/>
            </a:pPr>
            <a:r>
              <a:rPr lang="en-US" sz="1200" kern="0" dirty="0" smtClean="0">
                <a:solidFill>
                  <a:srgbClr val="000000"/>
                </a:solidFill>
              </a:rPr>
              <a:t>Mobility Impairments</a:t>
            </a:r>
          </a:p>
          <a:p>
            <a:pPr marL="628650" lvl="3" indent="-171450" eaLnBrk="0" fontAlgn="base" hangingPunct="0">
              <a:spcBef>
                <a:spcPct val="20000"/>
              </a:spcBef>
              <a:spcAft>
                <a:spcPct val="0"/>
              </a:spcAft>
              <a:buClr>
                <a:srgbClr val="ED8B00"/>
              </a:buClr>
              <a:buFont typeface="Arial" panose="020B0604020202020204" pitchFamily="34" charset="0"/>
              <a:buChar char="•"/>
            </a:pPr>
            <a:r>
              <a:rPr lang="en-US" sz="1200" kern="0" dirty="0" smtClean="0">
                <a:solidFill>
                  <a:srgbClr val="000000"/>
                </a:solidFill>
              </a:rPr>
              <a:t>Endurance Impairments</a:t>
            </a:r>
          </a:p>
          <a:p>
            <a:pPr marL="628650" lvl="3" indent="-171450" eaLnBrk="0" fontAlgn="base" hangingPunct="0">
              <a:spcBef>
                <a:spcPct val="20000"/>
              </a:spcBef>
              <a:spcAft>
                <a:spcPct val="0"/>
              </a:spcAft>
              <a:buClr>
                <a:srgbClr val="ED8B00"/>
              </a:buClr>
              <a:buFont typeface="Arial" panose="020B0604020202020204" pitchFamily="34" charset="0"/>
              <a:buChar char="•"/>
            </a:pPr>
            <a:r>
              <a:rPr lang="en-US" sz="1200" kern="0" dirty="0" smtClean="0">
                <a:solidFill>
                  <a:srgbClr val="000000"/>
                </a:solidFill>
              </a:rPr>
              <a:t>Restricted Activity</a:t>
            </a:r>
          </a:p>
          <a:p>
            <a:pPr marL="628650" lvl="3" indent="-171450" eaLnBrk="0" fontAlgn="base" hangingPunct="0">
              <a:spcBef>
                <a:spcPct val="20000"/>
              </a:spcBef>
              <a:spcAft>
                <a:spcPct val="0"/>
              </a:spcAft>
              <a:buClr>
                <a:srgbClr val="ED8B00"/>
              </a:buClr>
              <a:buFont typeface="Arial" panose="020B0604020202020204" pitchFamily="34" charset="0"/>
              <a:buChar char="•"/>
            </a:pPr>
            <a:r>
              <a:rPr lang="en-US" sz="1200" kern="0" dirty="0" smtClean="0">
                <a:solidFill>
                  <a:srgbClr val="000000"/>
                </a:solidFill>
              </a:rPr>
              <a:t>Skin Breakdown if Applicable (Site, Size, Depth and Drainage)</a:t>
            </a:r>
          </a:p>
          <a:p>
            <a:endParaRPr lang="en-US" dirty="0"/>
          </a:p>
        </p:txBody>
      </p:sp>
      <p:sp>
        <p:nvSpPr>
          <p:cNvPr id="4" name="Slide Number Placeholder 3"/>
          <p:cNvSpPr>
            <a:spLocks noGrp="1"/>
          </p:cNvSpPr>
          <p:nvPr>
            <p:ph type="sldNum" sz="quarter" idx="10"/>
          </p:nvPr>
        </p:nvSpPr>
        <p:spPr/>
        <p:txBody>
          <a:bodyPr/>
          <a:lstStyle/>
          <a:p>
            <a:fld id="{D24AF393-9E93-4AB0-8E1C-74AFA5FD1E32}" type="slidenum">
              <a:rPr lang="en-US" smtClean="0"/>
              <a:t>6</a:t>
            </a:fld>
            <a:endParaRPr lang="en-US" dirty="0"/>
          </a:p>
        </p:txBody>
      </p:sp>
    </p:spTree>
    <p:extLst>
      <p:ext uri="{BB962C8B-B14F-4D97-AF65-F5344CB8AC3E}">
        <p14:creationId xmlns:p14="http://schemas.microsoft.com/office/powerpoint/2010/main" val="39835276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lvl="0" indent="-285750">
              <a:buFont typeface="Arial" panose="020B0604020202020204" pitchFamily="34" charset="0"/>
              <a:buChar char="•"/>
            </a:pPr>
            <a:r>
              <a:rPr lang="en-US" sz="1200" dirty="0" smtClean="0"/>
              <a:t>Impaired Respiration if Applicable with Most Recent PO2 Level</a:t>
            </a:r>
          </a:p>
          <a:p>
            <a:pPr marL="285750" lvl="0" indent="-285750">
              <a:buFont typeface="Arial" panose="020B0604020202020204" pitchFamily="34" charset="0"/>
              <a:buChar char="•"/>
            </a:pPr>
            <a:r>
              <a:rPr lang="en-US" sz="1200" dirty="0" smtClean="0"/>
              <a:t>Does the member require assistance with ADLs</a:t>
            </a:r>
          </a:p>
          <a:p>
            <a:pPr marL="285750" lvl="0" indent="-285750">
              <a:buFont typeface="Arial" panose="020B0604020202020204" pitchFamily="34" charset="0"/>
              <a:buChar char="•"/>
            </a:pPr>
            <a:r>
              <a:rPr lang="en-US" sz="1200" dirty="0" smtClean="0"/>
              <a:t>Speech Impairments</a:t>
            </a:r>
          </a:p>
          <a:p>
            <a:pPr marL="285750" lvl="0" indent="-285750">
              <a:buFont typeface="Arial" panose="020B0604020202020204" pitchFamily="34" charset="0"/>
              <a:buChar char="•"/>
            </a:pPr>
            <a:r>
              <a:rPr lang="en-US" sz="1200" dirty="0" smtClean="0"/>
              <a:t>Required Nutritional Supplements</a:t>
            </a:r>
          </a:p>
          <a:p>
            <a:pPr marL="285750" lvl="0" indent="-285750">
              <a:buFont typeface="Arial" panose="020B0604020202020204" pitchFamily="34" charset="0"/>
              <a:buChar char="•"/>
            </a:pPr>
            <a:r>
              <a:rPr lang="en-US" sz="1200" dirty="0" smtClean="0"/>
              <a:t>Is the item suitable for use in home</a:t>
            </a:r>
          </a:p>
          <a:p>
            <a:pPr marL="285750" lvl="0" indent="-285750">
              <a:buFont typeface="Arial" panose="020B0604020202020204" pitchFamily="34" charset="0"/>
              <a:buChar char="•"/>
            </a:pPr>
            <a:r>
              <a:rPr lang="en-US" sz="1200" dirty="0" smtClean="0"/>
              <a:t>Does the patient/caregiver demonstrate willingness/ability to use the equipment</a:t>
            </a:r>
          </a:p>
          <a:p>
            <a:pPr marL="285750" lvl="0" indent="-285750">
              <a:buFont typeface="Arial" panose="020B0604020202020204" pitchFamily="34" charset="0"/>
              <a:buChar char="•"/>
            </a:pPr>
            <a:r>
              <a:rPr lang="en-US" sz="1200" dirty="0" smtClean="0"/>
              <a:t>Date patient last examined by MD</a:t>
            </a:r>
          </a:p>
          <a:p>
            <a:pPr marL="285750" lvl="0" indent="-285750">
              <a:buFont typeface="Arial" panose="020B0604020202020204" pitchFamily="34" charset="0"/>
              <a:buChar char="•"/>
            </a:pPr>
            <a:r>
              <a:rPr lang="en-US" sz="1200" dirty="0" smtClean="0"/>
              <a:t>List ICD code, diagnosis description and date of onset.</a:t>
            </a:r>
          </a:p>
          <a:p>
            <a:endParaRPr lang="en-US" dirty="0"/>
          </a:p>
        </p:txBody>
      </p:sp>
      <p:sp>
        <p:nvSpPr>
          <p:cNvPr id="4" name="Slide Number Placeholder 3"/>
          <p:cNvSpPr>
            <a:spLocks noGrp="1"/>
          </p:cNvSpPr>
          <p:nvPr>
            <p:ph type="sldNum" sz="quarter" idx="10"/>
          </p:nvPr>
        </p:nvSpPr>
        <p:spPr/>
        <p:txBody>
          <a:bodyPr/>
          <a:lstStyle/>
          <a:p>
            <a:fld id="{D24AF393-9E93-4AB0-8E1C-74AFA5FD1E32}" type="slidenum">
              <a:rPr lang="en-US" smtClean="0"/>
              <a:t>7</a:t>
            </a:fld>
            <a:endParaRPr lang="en-US" dirty="0"/>
          </a:p>
        </p:txBody>
      </p:sp>
    </p:spTree>
    <p:extLst>
      <p:ext uri="{BB962C8B-B14F-4D97-AF65-F5344CB8AC3E}">
        <p14:creationId xmlns:p14="http://schemas.microsoft.com/office/powerpoint/2010/main" val="11502833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1" indent="-171450" eaLnBrk="0" fontAlgn="base" hangingPunct="0">
              <a:spcBef>
                <a:spcPct val="20000"/>
              </a:spcBef>
              <a:spcAft>
                <a:spcPct val="0"/>
              </a:spcAft>
              <a:buClr>
                <a:srgbClr val="ED8B00"/>
              </a:buClr>
              <a:buFont typeface="Arial" panose="020B0604020202020204" pitchFamily="34" charset="0"/>
              <a:buChar char="•"/>
            </a:pPr>
            <a:r>
              <a:rPr lang="en-US" sz="1200" b="0" kern="0" dirty="0" smtClean="0">
                <a:solidFill>
                  <a:srgbClr val="000000"/>
                </a:solidFill>
              </a:rPr>
              <a:t>For Each Item Requested:</a:t>
            </a:r>
          </a:p>
          <a:p>
            <a:pPr marL="566738" lvl="3" indent="-171450" eaLnBrk="0" fontAlgn="base" hangingPunct="0">
              <a:spcBef>
                <a:spcPct val="20000"/>
              </a:spcBef>
              <a:spcAft>
                <a:spcPct val="0"/>
              </a:spcAft>
              <a:buClr>
                <a:srgbClr val="ED8B00"/>
              </a:buClr>
              <a:buFont typeface="Arial" panose="020B0604020202020204" pitchFamily="34" charset="0"/>
              <a:buChar char="•"/>
            </a:pPr>
            <a:r>
              <a:rPr lang="en-US" sz="1200" kern="0" dirty="0" smtClean="0">
                <a:solidFill>
                  <a:srgbClr val="000000"/>
                </a:solidFill>
              </a:rPr>
              <a:t>Begin Service Date</a:t>
            </a:r>
          </a:p>
          <a:p>
            <a:pPr marL="566738" lvl="3" indent="-171450" eaLnBrk="0" fontAlgn="base" hangingPunct="0">
              <a:spcBef>
                <a:spcPct val="20000"/>
              </a:spcBef>
              <a:spcAft>
                <a:spcPct val="0"/>
              </a:spcAft>
              <a:buClr>
                <a:srgbClr val="ED8B00"/>
              </a:buClr>
              <a:buFont typeface="Arial" panose="020B0604020202020204" pitchFamily="34" charset="0"/>
              <a:buChar char="•"/>
            </a:pPr>
            <a:r>
              <a:rPr lang="en-US" sz="1200" b="0" kern="0" dirty="0" smtClean="0">
                <a:solidFill>
                  <a:srgbClr val="000000"/>
                </a:solidFill>
              </a:rPr>
              <a:t>HCPCS Code</a:t>
            </a:r>
          </a:p>
          <a:p>
            <a:pPr marL="566738" lvl="3" indent="-171450" eaLnBrk="0" fontAlgn="base" hangingPunct="0">
              <a:spcBef>
                <a:spcPct val="20000"/>
              </a:spcBef>
              <a:spcAft>
                <a:spcPct val="0"/>
              </a:spcAft>
              <a:buClr>
                <a:srgbClr val="ED8B00"/>
              </a:buClr>
              <a:buFont typeface="Arial" panose="020B0604020202020204" pitchFamily="34" charset="0"/>
              <a:buChar char="•"/>
            </a:pPr>
            <a:r>
              <a:rPr lang="en-US" sz="1200" kern="0" dirty="0" smtClean="0">
                <a:solidFill>
                  <a:srgbClr val="000000"/>
                </a:solidFill>
              </a:rPr>
              <a:t>Item Description</a:t>
            </a:r>
          </a:p>
          <a:p>
            <a:pPr marL="566738" lvl="3" indent="-171450" eaLnBrk="0" fontAlgn="base" hangingPunct="0">
              <a:spcBef>
                <a:spcPct val="20000"/>
              </a:spcBef>
              <a:spcAft>
                <a:spcPct val="0"/>
              </a:spcAft>
              <a:buClr>
                <a:srgbClr val="ED8B00"/>
              </a:buClr>
              <a:buFont typeface="Arial" panose="020B0604020202020204" pitchFamily="34" charset="0"/>
              <a:buChar char="•"/>
            </a:pPr>
            <a:r>
              <a:rPr lang="en-US" sz="1200" b="0" kern="0" dirty="0" smtClean="0">
                <a:solidFill>
                  <a:srgbClr val="000000"/>
                </a:solidFill>
              </a:rPr>
              <a:t>Length of Time Needed</a:t>
            </a:r>
          </a:p>
          <a:p>
            <a:pPr marL="566738" lvl="3" indent="-171450" eaLnBrk="0" fontAlgn="base" hangingPunct="0">
              <a:spcBef>
                <a:spcPct val="20000"/>
              </a:spcBef>
              <a:spcAft>
                <a:spcPct val="0"/>
              </a:spcAft>
              <a:buClr>
                <a:srgbClr val="ED8B00"/>
              </a:buClr>
              <a:buFont typeface="Arial" panose="020B0604020202020204" pitchFamily="34" charset="0"/>
              <a:buChar char="•"/>
            </a:pPr>
            <a:r>
              <a:rPr lang="en-US" sz="1200" kern="0" dirty="0" smtClean="0">
                <a:solidFill>
                  <a:srgbClr val="000000"/>
                </a:solidFill>
              </a:rPr>
              <a:t>Quantity Ordered per Month</a:t>
            </a:r>
          </a:p>
          <a:p>
            <a:pPr marL="566738" lvl="3" indent="-171450" eaLnBrk="0" fontAlgn="base" hangingPunct="0">
              <a:spcBef>
                <a:spcPct val="20000"/>
              </a:spcBef>
              <a:spcAft>
                <a:spcPct val="0"/>
              </a:spcAft>
              <a:buClr>
                <a:srgbClr val="ED8B00"/>
              </a:buClr>
              <a:buFont typeface="Arial" panose="020B0604020202020204" pitchFamily="34" charset="0"/>
              <a:buChar char="•"/>
            </a:pPr>
            <a:r>
              <a:rPr lang="en-US" sz="1200" b="0" kern="0" dirty="0" smtClean="0">
                <a:solidFill>
                  <a:srgbClr val="000000"/>
                </a:solidFill>
              </a:rPr>
              <a:t>Quantity/Frequency of Use</a:t>
            </a:r>
          </a:p>
          <a:p>
            <a:pPr marL="566738" lvl="3" indent="-171450" eaLnBrk="0" fontAlgn="base" hangingPunct="0">
              <a:spcBef>
                <a:spcPct val="20000"/>
              </a:spcBef>
              <a:spcAft>
                <a:spcPct val="0"/>
              </a:spcAft>
              <a:buClr>
                <a:srgbClr val="ED8B00"/>
              </a:buClr>
              <a:buFont typeface="Arial" panose="020B0604020202020204" pitchFamily="34" charset="0"/>
              <a:buChar char="•"/>
            </a:pPr>
            <a:r>
              <a:rPr lang="en-US" sz="1200" kern="0" dirty="0" smtClean="0">
                <a:solidFill>
                  <a:srgbClr val="000000"/>
                </a:solidFill>
              </a:rPr>
              <a:t>Practitioner (Nurse Practitioner, Physician Assistance or Physician Signature and Date)</a:t>
            </a:r>
            <a:endParaRPr lang="en-US" sz="1200" b="0" kern="0" dirty="0" smtClean="0">
              <a:solidFill>
                <a:srgbClr val="000000"/>
              </a:solidFill>
            </a:endParaRPr>
          </a:p>
          <a:p>
            <a:endParaRPr lang="en-US" dirty="0"/>
          </a:p>
        </p:txBody>
      </p:sp>
      <p:sp>
        <p:nvSpPr>
          <p:cNvPr id="4" name="Slide Number Placeholder 3"/>
          <p:cNvSpPr>
            <a:spLocks noGrp="1"/>
          </p:cNvSpPr>
          <p:nvPr>
            <p:ph type="sldNum" sz="quarter" idx="10"/>
          </p:nvPr>
        </p:nvSpPr>
        <p:spPr/>
        <p:txBody>
          <a:bodyPr/>
          <a:lstStyle/>
          <a:p>
            <a:fld id="{D24AF393-9E93-4AB0-8E1C-74AFA5FD1E32}" type="slidenum">
              <a:rPr lang="en-US" smtClean="0"/>
              <a:t>8</a:t>
            </a:fld>
            <a:endParaRPr lang="en-US" dirty="0"/>
          </a:p>
        </p:txBody>
      </p:sp>
    </p:spTree>
    <p:extLst>
      <p:ext uri="{BB962C8B-B14F-4D97-AF65-F5344CB8AC3E}">
        <p14:creationId xmlns:p14="http://schemas.microsoft.com/office/powerpoint/2010/main" val="4794584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1" indent="-171450">
              <a:buFont typeface="Arial" panose="020B0604020202020204" pitchFamily="34" charset="0"/>
              <a:buChar char="•"/>
            </a:pPr>
            <a:r>
              <a:rPr lang="en-US" sz="1200" dirty="0" smtClean="0"/>
              <a:t>Please indicate if items are Rentals or Purchases</a:t>
            </a:r>
          </a:p>
          <a:p>
            <a:pPr marL="171450" lvl="1" indent="-171450">
              <a:buFont typeface="Arial" panose="020B0604020202020204" pitchFamily="34" charset="0"/>
              <a:buChar char="•"/>
            </a:pPr>
            <a:r>
              <a:rPr lang="en-US" sz="1200" dirty="0" smtClean="0"/>
              <a:t>Please also include a brief description of the patient condition including:</a:t>
            </a:r>
          </a:p>
          <a:p>
            <a:pPr marL="1085850" lvl="2" indent="-171450">
              <a:buFont typeface="Arial" panose="020B0604020202020204" pitchFamily="34" charset="0"/>
              <a:buChar char="•"/>
            </a:pPr>
            <a:r>
              <a:rPr lang="en-US" sz="1200" dirty="0" smtClean="0"/>
              <a:t>Current Symptoms</a:t>
            </a:r>
          </a:p>
          <a:p>
            <a:pPr marL="1085850" lvl="2" indent="-171450">
              <a:buFont typeface="Arial" panose="020B0604020202020204" pitchFamily="34" charset="0"/>
              <a:buChar char="•"/>
            </a:pPr>
            <a:r>
              <a:rPr lang="en-US" sz="1200" dirty="0" smtClean="0"/>
              <a:t>Reason the Equipment is Needed</a:t>
            </a:r>
          </a:p>
          <a:p>
            <a:pPr marL="171450" lvl="0" indent="-171450">
              <a:buFont typeface="Arial" panose="020B0604020202020204" pitchFamily="34" charset="0"/>
              <a:buChar char="•"/>
            </a:pPr>
            <a:r>
              <a:rPr lang="en-US" sz="1200" dirty="0" smtClean="0"/>
              <a:t>This information assist the reviewers in further assessing the patient’s condition.</a:t>
            </a:r>
          </a:p>
          <a:p>
            <a:endParaRPr lang="en-US" dirty="0"/>
          </a:p>
        </p:txBody>
      </p:sp>
      <p:sp>
        <p:nvSpPr>
          <p:cNvPr id="4" name="Slide Number Placeholder 3"/>
          <p:cNvSpPr>
            <a:spLocks noGrp="1"/>
          </p:cNvSpPr>
          <p:nvPr>
            <p:ph type="sldNum" sz="quarter" idx="10"/>
          </p:nvPr>
        </p:nvSpPr>
        <p:spPr/>
        <p:txBody>
          <a:bodyPr/>
          <a:lstStyle/>
          <a:p>
            <a:fld id="{D24AF393-9E93-4AB0-8E1C-74AFA5FD1E32}" type="slidenum">
              <a:rPr lang="en-US" smtClean="0"/>
              <a:t>9</a:t>
            </a:fld>
            <a:endParaRPr lang="en-US" dirty="0"/>
          </a:p>
        </p:txBody>
      </p:sp>
    </p:spTree>
    <p:extLst>
      <p:ext uri="{BB962C8B-B14F-4D97-AF65-F5344CB8AC3E}">
        <p14:creationId xmlns:p14="http://schemas.microsoft.com/office/powerpoint/2010/main" val="123484269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en-US" dirty="0"/>
              <a:t>Click to edit Master title style</a:t>
            </a:r>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a:t>Click to edit Master subtitle style</a:t>
            </a:r>
            <a:endParaRPr lang="en-US" dirty="0"/>
          </a:p>
        </p:txBody>
      </p:sp>
      <p:sp>
        <p:nvSpPr>
          <p:cNvPr id="4" name="Date Placeholder 3"/>
          <p:cNvSpPr>
            <a:spLocks noGrp="1"/>
          </p:cNvSpPr>
          <p:nvPr>
            <p:ph type="dt" sz="half" idx="10"/>
          </p:nvPr>
        </p:nvSpPr>
        <p:spPr>
          <a:xfrm rot="19147510">
            <a:off x="109384" y="5935382"/>
            <a:ext cx="1104577" cy="249310"/>
          </a:xfrm>
        </p:spPr>
        <p:txBody>
          <a:bodyPr/>
          <a:lstStyle/>
          <a:p>
            <a:fld id="{064C2B82-7871-48D4-AA17-B96E40B555E7}" type="datetimeFigureOut">
              <a:rPr lang="en-US" smtClean="0"/>
              <a:t>10/10/2018</a:t>
            </a:fld>
            <a:endParaRPr lang="en-US" dirty="0"/>
          </a:p>
        </p:txBody>
      </p:sp>
      <p:sp>
        <p:nvSpPr>
          <p:cNvPr id="5" name="Footer Placeholder 4"/>
          <p:cNvSpPr>
            <a:spLocks noGrp="1"/>
          </p:cNvSpPr>
          <p:nvPr>
            <p:ph type="ftr" sz="quarter" idx="11"/>
          </p:nvPr>
        </p:nvSpPr>
        <p:spPr/>
        <p:txBody>
          <a:bodyPr/>
          <a:lstStyle/>
          <a:p>
            <a:endParaRPr lang="en-US"/>
          </a:p>
        </p:txBody>
      </p:sp>
      <p:pic>
        <p:nvPicPr>
          <p:cNvPr id="9" name="Picture 8">
            <a:extLst>
              <a:ext uri="{FF2B5EF4-FFF2-40B4-BE49-F238E27FC236}">
                <a16:creationId xmlns:a16="http://schemas.microsoft.com/office/drawing/2014/main" id="{31B6E3A6-63BF-46FA-B55A-0EACEF916AB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49926" y="5946921"/>
            <a:ext cx="486062" cy="813905"/>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64C2B82-7871-48D4-AA17-B96E40B555E7}" type="datetimeFigureOut">
              <a:rPr lang="en-US" smtClean="0"/>
              <a:t>10/10/2018</a:t>
            </a:fld>
            <a:endParaRPr lang="en-US"/>
          </a:p>
        </p:txBody>
      </p:sp>
      <p:sp>
        <p:nvSpPr>
          <p:cNvPr id="4" name="Footer Placeholder 3"/>
          <p:cNvSpPr>
            <a:spLocks noGrp="1"/>
          </p:cNvSpPr>
          <p:nvPr>
            <p:ph type="ftr" sz="quarter" idx="11"/>
          </p:nvPr>
        </p:nvSpPr>
        <p:spPr/>
        <p:txBody>
          <a:bodyPr/>
          <a:lstStyle/>
          <a:p>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4C2B82-7871-48D4-AA17-B96E40B555E7}" type="datetimeFigureOut">
              <a:rPr lang="en-US" smtClean="0"/>
              <a:t>10/10/2018</a:t>
            </a:fld>
            <a:endParaRPr lang="en-US"/>
          </a:p>
        </p:txBody>
      </p:sp>
      <p:sp>
        <p:nvSpPr>
          <p:cNvPr id="3" name="Footer Placeholder 2"/>
          <p:cNvSpPr>
            <a:spLocks noGrp="1"/>
          </p:cNvSpPr>
          <p:nvPr>
            <p:ph type="ftr" sz="quarter" idx="11"/>
          </p:nvPr>
        </p:nvSpPr>
        <p:spPr/>
        <p:txBody>
          <a:bodyPr/>
          <a:lstStyle/>
          <a:p>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DIN Pro Cond Bold" panose="020B0806020101010102" pitchFamily="34" charset="0"/>
                <a:ea typeface="+mj-ea"/>
                <a:cs typeface="DIN Pro Cond Bold" panose="020B0806020101010102"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dirty="0"/>
              <a:t>Click to edit Master title style</a:t>
            </a:r>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Calibri" panose="020F0502020204030204" pitchFamily="34" charset="0"/>
                <a:ea typeface="+mn-ea"/>
                <a:cs typeface="Calibri" panose="020F050202020403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en-US" dirty="0"/>
              <a:t>Click to edit Master text styles</a:t>
            </a:r>
          </a:p>
        </p:txBody>
      </p:sp>
      <p:sp>
        <p:nvSpPr>
          <p:cNvPr id="5" name="Date Placeholder 4"/>
          <p:cNvSpPr>
            <a:spLocks noGrp="1"/>
          </p:cNvSpPr>
          <p:nvPr>
            <p:ph type="dt" sz="half" idx="10"/>
          </p:nvPr>
        </p:nvSpPr>
        <p:spPr>
          <a:xfrm rot="19145763">
            <a:off x="15466" y="5978938"/>
            <a:ext cx="1104577" cy="249310"/>
          </a:xfrm>
        </p:spPr>
        <p:txBody>
          <a:bodyPr/>
          <a:lstStyle/>
          <a:p>
            <a:fld id="{064C2B82-7871-48D4-AA17-B96E40B555E7}" type="datetimeFigureOut">
              <a:rPr lang="en-US" smtClean="0"/>
              <a:t>10/10/2018</a:t>
            </a:fld>
            <a:endParaRPr lang="en-US" dirty="0"/>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US" dirty="0"/>
          </a:p>
        </p:txBody>
      </p:sp>
      <p:pic>
        <p:nvPicPr>
          <p:cNvPr id="11" name="Picture 10">
            <a:extLst>
              <a:ext uri="{FF2B5EF4-FFF2-40B4-BE49-F238E27FC236}">
                <a16:creationId xmlns:a16="http://schemas.microsoft.com/office/drawing/2014/main" id="{2838E25A-668F-419A-91D4-A0E39907ACF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24778" y="5138712"/>
            <a:ext cx="1884218" cy="2438400"/>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en-US" dirty="0"/>
              <a:t>Click icon to add picture</a:t>
            </a:r>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DIN Pro Cond Bold" panose="020B0806020101010102" pitchFamily="34" charset="0"/>
                <a:cs typeface="DIN Pro Cond Bold" panose="020B0806020101010102" pitchFamily="34" charset="0"/>
              </a:defRPr>
            </a:lvl1pPr>
          </a:lstStyle>
          <a:p>
            <a:r>
              <a:rPr lang="en-US" dirty="0"/>
              <a:t>Click to edit Master title style</a:t>
            </a:r>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a:xfrm rot="19093814">
            <a:off x="31249" y="5973914"/>
            <a:ext cx="1104577" cy="249310"/>
          </a:xfrm>
        </p:spPr>
        <p:txBody>
          <a:bodyPr/>
          <a:lstStyle/>
          <a:p>
            <a:fld id="{064C2B82-7871-48D4-AA17-B96E40B555E7}" type="datetimeFigureOut">
              <a:rPr lang="en-US" smtClean="0"/>
              <a:t>10/10/2018</a:t>
            </a:fld>
            <a:endParaRPr lang="en-US" dirty="0"/>
          </a:p>
        </p:txBody>
      </p:sp>
      <p:sp>
        <p:nvSpPr>
          <p:cNvPr id="6" name="Footer Placeholder 5"/>
          <p:cNvSpPr>
            <a:spLocks noGrp="1"/>
          </p:cNvSpPr>
          <p:nvPr>
            <p:ph type="ftr" sz="quarter" idx="11"/>
          </p:nvPr>
        </p:nvSpPr>
        <p:spPr/>
        <p:txBody>
          <a:bodyPr/>
          <a:lstStyle/>
          <a:p>
            <a:endParaRPr lang="en-US" dirty="0"/>
          </a:p>
        </p:txBody>
      </p:sp>
      <p:pic>
        <p:nvPicPr>
          <p:cNvPr id="12" name="Picture 11">
            <a:extLst>
              <a:ext uri="{FF2B5EF4-FFF2-40B4-BE49-F238E27FC236}">
                <a16:creationId xmlns:a16="http://schemas.microsoft.com/office/drawing/2014/main" id="{A62B9499-B6BC-405A-8925-5618564018E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49926" y="5946921"/>
            <a:ext cx="486062" cy="813905"/>
          </a:xfrm>
          <a:prstGeom prst="rect">
            <a:avLst/>
          </a:prstGeom>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064C2B82-7871-48D4-AA17-B96E40B555E7}" type="datetimeFigureOut">
              <a:rPr lang="en-US" smtClean="0"/>
              <a:t>10/10/2018</a:t>
            </a:fld>
            <a:endParaRPr lang="en-US" dirty="0"/>
          </a:p>
        </p:txBody>
      </p:sp>
      <p:sp>
        <p:nvSpPr>
          <p:cNvPr id="5" name="Footer Placeholder 4"/>
          <p:cNvSpPr>
            <a:spLocks noGrp="1"/>
          </p:cNvSpPr>
          <p:nvPr>
            <p:ph type="ftr" sz="quarter" idx="11"/>
          </p:nvPr>
        </p:nvSpPr>
        <p:spPr/>
        <p:txBody>
          <a:bodyPr/>
          <a:lstStyle/>
          <a:p>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64C2B82-7871-48D4-AA17-B96E40B555E7}" type="datetimeFigureOut">
              <a:rPr lang="en-US" smtClean="0"/>
              <a:t>10/10/2018</a:t>
            </a:fld>
            <a:endParaRPr lang="en-US" dirty="0"/>
          </a:p>
        </p:txBody>
      </p:sp>
      <p:sp>
        <p:nvSpPr>
          <p:cNvPr id="5" name="Footer Placeholder 4"/>
          <p:cNvSpPr>
            <a:spLocks noGrp="1"/>
          </p:cNvSpPr>
          <p:nvPr>
            <p:ph type="ftr" sz="quarter" idx="11"/>
          </p:nvPr>
        </p:nvSpPr>
        <p:spPr/>
        <p:txBody>
          <a:bodyPr/>
          <a:lstStyle/>
          <a:p>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6177233-3199-4DFF-B647-7D8C6B337AEA}"/>
              </a:ext>
            </a:extLst>
          </p:cNvPr>
          <p:cNvSpPr/>
          <p:nvPr userDrawn="1"/>
        </p:nvSpPr>
        <p:spPr>
          <a:xfrm>
            <a:off x="0" y="-1"/>
            <a:ext cx="9144000" cy="4590393"/>
          </a:xfrm>
          <a:prstGeom prst="rect">
            <a:avLst/>
          </a:prstGeom>
          <a:solidFill>
            <a:srgbClr val="002F5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533399" y="914400"/>
            <a:ext cx="8077201" cy="2286000"/>
          </a:xfrm>
        </p:spPr>
        <p:txBody>
          <a:bodyPr tIns="9144">
            <a:normAutofit/>
          </a:bodyPr>
          <a:lstStyle>
            <a:lvl1pPr marL="0" indent="0" algn="l">
              <a:buNone/>
              <a:defRPr kumimoji="0" lang="en-US" sz="3200" b="0" i="0" u="none" strike="noStrike" kern="1200" cap="all" spc="400" normalizeH="0" baseline="0" noProof="0" dirty="0" smtClean="0">
                <a:ln>
                  <a:noFill/>
                </a:ln>
                <a:solidFill>
                  <a:schemeClr val="bg1"/>
                </a:solidFill>
                <a:effectLst/>
                <a:uLnTx/>
                <a:uFillTx/>
                <a:latin typeface="DIN Pro Cond Bold" panose="020B0806020101010102" pitchFamily="34" charset="0"/>
                <a:ea typeface="+mj-ea"/>
                <a:cs typeface="DIN Pro Cond Bold" panose="020B0806020101010102"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dirty="0"/>
              <a:t>Click to edit Master subtitle style</a:t>
            </a:r>
          </a:p>
        </p:txBody>
      </p:sp>
      <p:pic>
        <p:nvPicPr>
          <p:cNvPr id="10" name="Picture 9">
            <a:extLst>
              <a:ext uri="{FF2B5EF4-FFF2-40B4-BE49-F238E27FC236}">
                <a16:creationId xmlns:a16="http://schemas.microsoft.com/office/drawing/2014/main" id="{A48C62C9-AFE6-43FB-A1FD-53C37A63598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590393"/>
            <a:ext cx="9144000" cy="2286000"/>
          </a:xfrm>
          <a:prstGeom prst="rect">
            <a:avLst/>
          </a:prstGeom>
        </p:spPr>
      </p:pic>
      <p:pic>
        <p:nvPicPr>
          <p:cNvPr id="12" name="Picture 11">
            <a:extLst>
              <a:ext uri="{FF2B5EF4-FFF2-40B4-BE49-F238E27FC236}">
                <a16:creationId xmlns:a16="http://schemas.microsoft.com/office/drawing/2014/main" id="{74121BDA-B022-466B-900A-902025D8D23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24778" y="5138712"/>
            <a:ext cx="1884218" cy="2438400"/>
          </a:xfrm>
          <a:prstGeom prst="rect">
            <a:avLst/>
          </a:prstGeom>
        </p:spPr>
      </p:pic>
    </p:spTree>
    <p:extLst>
      <p:ext uri="{BB962C8B-B14F-4D97-AF65-F5344CB8AC3E}">
        <p14:creationId xmlns:p14="http://schemas.microsoft.com/office/powerpoint/2010/main" val="34561430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w Ligh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4C2B82-7871-48D4-AA17-B96E40B555E7}" type="datetimeFigureOut">
              <a:rPr lang="en-US" smtClean="0"/>
              <a:t>10/10/2018</a:t>
            </a:fld>
            <a:endParaRPr lang="en-US"/>
          </a:p>
        </p:txBody>
      </p:sp>
      <p:sp>
        <p:nvSpPr>
          <p:cNvPr id="5" name="Footer Placeholder 4"/>
          <p:cNvSpPr>
            <a:spLocks noGrp="1"/>
          </p:cNvSpPr>
          <p:nvPr>
            <p:ph type="ftr" sz="quarter" idx="11"/>
          </p:nvPr>
        </p:nvSpPr>
        <p:spPr/>
        <p:txBody>
          <a:bodyPr/>
          <a:lstStyle/>
          <a:p>
            <a:endParaRPr lang="en-US"/>
          </a:p>
        </p:txBody>
      </p:sp>
      <p:pic>
        <p:nvPicPr>
          <p:cNvPr id="6" name="Picture 5">
            <a:extLst>
              <a:ext uri="{FF2B5EF4-FFF2-40B4-BE49-F238E27FC236}">
                <a16:creationId xmlns:a16="http://schemas.microsoft.com/office/drawing/2014/main" id="{ADA3730D-42D1-4D01-992E-642C11F7E92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14991" y="177053"/>
            <a:ext cx="857818" cy="926054"/>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w Gear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4C2B82-7871-48D4-AA17-B96E40B555E7}" type="datetimeFigureOut">
              <a:rPr lang="en-US" smtClean="0"/>
              <a:t>10/10/2018</a:t>
            </a:fld>
            <a:endParaRPr lang="en-US"/>
          </a:p>
        </p:txBody>
      </p:sp>
      <p:sp>
        <p:nvSpPr>
          <p:cNvPr id="5" name="Footer Placeholder 4"/>
          <p:cNvSpPr>
            <a:spLocks noGrp="1"/>
          </p:cNvSpPr>
          <p:nvPr>
            <p:ph type="ftr" sz="quarter" idx="11"/>
          </p:nvPr>
        </p:nvSpPr>
        <p:spPr/>
        <p:txBody>
          <a:bodyPr/>
          <a:lstStyle/>
          <a:p>
            <a:endParaRPr lang="en-US"/>
          </a:p>
        </p:txBody>
      </p:sp>
      <p:pic>
        <p:nvPicPr>
          <p:cNvPr id="7" name="Picture 6">
            <a:extLst>
              <a:ext uri="{FF2B5EF4-FFF2-40B4-BE49-F238E27FC236}">
                <a16:creationId xmlns:a16="http://schemas.microsoft.com/office/drawing/2014/main" id="{6B048F65-1DB6-4AC3-9353-EB1B4B40D52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34200" y="243059"/>
            <a:ext cx="1897046" cy="857569"/>
          </a:xfrm>
          <a:prstGeom prst="rect">
            <a:avLst/>
          </a:prstGeom>
        </p:spPr>
      </p:pic>
    </p:spTree>
    <p:extLst>
      <p:ext uri="{BB962C8B-B14F-4D97-AF65-F5344CB8AC3E}">
        <p14:creationId xmlns:p14="http://schemas.microsoft.com/office/powerpoint/2010/main" val="39909322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w Circl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4C2B82-7871-48D4-AA17-B96E40B555E7}" type="datetimeFigureOut">
              <a:rPr lang="en-US" smtClean="0"/>
              <a:t>10/10/2018</a:t>
            </a:fld>
            <a:endParaRPr lang="en-US"/>
          </a:p>
        </p:txBody>
      </p:sp>
      <p:sp>
        <p:nvSpPr>
          <p:cNvPr id="5" name="Footer Placeholder 4"/>
          <p:cNvSpPr>
            <a:spLocks noGrp="1"/>
          </p:cNvSpPr>
          <p:nvPr>
            <p:ph type="ftr" sz="quarter" idx="11"/>
          </p:nvPr>
        </p:nvSpPr>
        <p:spPr/>
        <p:txBody>
          <a:bodyPr/>
          <a:lstStyle/>
          <a:p>
            <a:endParaRPr lang="en-US"/>
          </a:p>
        </p:txBody>
      </p:sp>
      <p:pic>
        <p:nvPicPr>
          <p:cNvPr id="8" name="Picture 7">
            <a:extLst>
              <a:ext uri="{FF2B5EF4-FFF2-40B4-BE49-F238E27FC236}">
                <a16:creationId xmlns:a16="http://schemas.microsoft.com/office/drawing/2014/main" id="{90ECE763-83E5-48F6-A425-A88D9DB3458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39000" y="76200"/>
            <a:ext cx="1531288" cy="1437091"/>
          </a:xfrm>
          <a:prstGeom prst="rect">
            <a:avLst/>
          </a:prstGeom>
        </p:spPr>
      </p:pic>
    </p:spTree>
    <p:extLst>
      <p:ext uri="{BB962C8B-B14F-4D97-AF65-F5344CB8AC3E}">
        <p14:creationId xmlns:p14="http://schemas.microsoft.com/office/powerpoint/2010/main" val="28686204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w Graphic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2590800" y="1100629"/>
            <a:ext cx="5753100" cy="728171"/>
          </a:xfrm>
        </p:spPr>
        <p:txBody>
          <a:bodyPr/>
          <a:lstStyle/>
          <a:p>
            <a:pPr lvl="0"/>
            <a:endParaRPr lang="en-US" dirty="0"/>
          </a:p>
        </p:txBody>
      </p:sp>
      <p:sp>
        <p:nvSpPr>
          <p:cNvPr id="4" name="Date Placeholder 3"/>
          <p:cNvSpPr>
            <a:spLocks noGrp="1"/>
          </p:cNvSpPr>
          <p:nvPr>
            <p:ph type="dt" sz="half" idx="10"/>
          </p:nvPr>
        </p:nvSpPr>
        <p:spPr/>
        <p:txBody>
          <a:bodyPr/>
          <a:lstStyle/>
          <a:p>
            <a:fld id="{064C2B82-7871-48D4-AA17-B96E40B555E7}" type="datetimeFigureOut">
              <a:rPr lang="en-US" smtClean="0"/>
              <a:t>10/10/2018</a:t>
            </a:fld>
            <a:endParaRPr lang="en-US"/>
          </a:p>
        </p:txBody>
      </p:sp>
      <p:sp>
        <p:nvSpPr>
          <p:cNvPr id="5" name="Footer Placeholder 4"/>
          <p:cNvSpPr>
            <a:spLocks noGrp="1"/>
          </p:cNvSpPr>
          <p:nvPr>
            <p:ph type="ftr" sz="quarter" idx="11"/>
          </p:nvPr>
        </p:nvSpPr>
        <p:spPr/>
        <p:txBody>
          <a:bodyPr/>
          <a:lstStyle/>
          <a:p>
            <a:endParaRPr lang="en-US"/>
          </a:p>
        </p:txBody>
      </p:sp>
      <p:sp>
        <p:nvSpPr>
          <p:cNvPr id="7" name="Oval 6">
            <a:extLst>
              <a:ext uri="{FF2B5EF4-FFF2-40B4-BE49-F238E27FC236}">
                <a16:creationId xmlns:a16="http://schemas.microsoft.com/office/drawing/2014/main" id="{D1C80F9D-7025-4239-BC06-2EB3EADD7A43}"/>
              </a:ext>
            </a:extLst>
          </p:cNvPr>
          <p:cNvSpPr/>
          <p:nvPr userDrawn="1"/>
        </p:nvSpPr>
        <p:spPr>
          <a:xfrm>
            <a:off x="1035425" y="995082"/>
            <a:ext cx="1062420" cy="986118"/>
          </a:xfrm>
          <a:prstGeom prst="ellipse">
            <a:avLst/>
          </a:prstGeom>
          <a:solidFill>
            <a:schemeClr val="bg1"/>
          </a:solidFill>
          <a:ln w="57150">
            <a:solidFill>
              <a:srgbClr val="AD9F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CA3541A3-8C2C-401A-9F20-9E15F21D5B9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59454" y="1204549"/>
            <a:ext cx="657107" cy="624251"/>
          </a:xfrm>
          <a:prstGeom prst="rect">
            <a:avLst/>
          </a:prstGeom>
        </p:spPr>
      </p:pic>
      <p:sp>
        <p:nvSpPr>
          <p:cNvPr id="10" name="Oval 9">
            <a:extLst>
              <a:ext uri="{FF2B5EF4-FFF2-40B4-BE49-F238E27FC236}">
                <a16:creationId xmlns:a16="http://schemas.microsoft.com/office/drawing/2014/main" id="{60CA49B9-4239-4AC2-B6C8-3D736C3C7375}"/>
              </a:ext>
            </a:extLst>
          </p:cNvPr>
          <p:cNvSpPr/>
          <p:nvPr userDrawn="1"/>
        </p:nvSpPr>
        <p:spPr>
          <a:xfrm>
            <a:off x="1035424" y="2444934"/>
            <a:ext cx="1062421" cy="984066"/>
          </a:xfrm>
          <a:prstGeom prst="ellipse">
            <a:avLst/>
          </a:prstGeom>
          <a:solidFill>
            <a:schemeClr val="bg1"/>
          </a:solidFill>
          <a:ln w="57150">
            <a:solidFill>
              <a:srgbClr val="AD9F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8164CA18-8234-4C85-818E-F882F73B86B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83237" y="2643272"/>
            <a:ext cx="733324" cy="519438"/>
          </a:xfrm>
          <a:prstGeom prst="rect">
            <a:avLst/>
          </a:prstGeom>
        </p:spPr>
      </p:pic>
      <p:sp>
        <p:nvSpPr>
          <p:cNvPr id="12" name="Oval 11">
            <a:extLst>
              <a:ext uri="{FF2B5EF4-FFF2-40B4-BE49-F238E27FC236}">
                <a16:creationId xmlns:a16="http://schemas.microsoft.com/office/drawing/2014/main" id="{88C9F0AE-ED25-45E6-B7FC-ADA3C08207B2}"/>
              </a:ext>
            </a:extLst>
          </p:cNvPr>
          <p:cNvSpPr/>
          <p:nvPr userDrawn="1"/>
        </p:nvSpPr>
        <p:spPr>
          <a:xfrm>
            <a:off x="1022082" y="3894786"/>
            <a:ext cx="1075764" cy="1020162"/>
          </a:xfrm>
          <a:prstGeom prst="ellipse">
            <a:avLst/>
          </a:prstGeom>
          <a:solidFill>
            <a:schemeClr val="bg1"/>
          </a:solidFill>
          <a:ln w="57150">
            <a:solidFill>
              <a:srgbClr val="AD9F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835C19E8-453B-4D1C-9848-75BB991CEF6D}"/>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95939" y="4267200"/>
            <a:ext cx="741899" cy="434541"/>
          </a:xfrm>
          <a:prstGeom prst="rect">
            <a:avLst/>
          </a:prstGeom>
        </p:spPr>
      </p:pic>
      <p:sp>
        <p:nvSpPr>
          <p:cNvPr id="14" name="Content Placeholder 2">
            <a:extLst>
              <a:ext uri="{FF2B5EF4-FFF2-40B4-BE49-F238E27FC236}">
                <a16:creationId xmlns:a16="http://schemas.microsoft.com/office/drawing/2014/main" id="{52298BE6-D1AB-4335-97D9-7ADBF8C206D6}"/>
              </a:ext>
            </a:extLst>
          </p:cNvPr>
          <p:cNvSpPr>
            <a:spLocks noGrp="1"/>
          </p:cNvSpPr>
          <p:nvPr>
            <p:ph idx="12"/>
          </p:nvPr>
        </p:nvSpPr>
        <p:spPr>
          <a:xfrm>
            <a:off x="2590800" y="2444934"/>
            <a:ext cx="5753100" cy="728171"/>
          </a:xfrm>
        </p:spPr>
        <p:txBody>
          <a:bodyPr/>
          <a:lstStyle/>
          <a:p>
            <a:pPr lvl="0"/>
            <a:endParaRPr lang="en-US" dirty="0"/>
          </a:p>
        </p:txBody>
      </p:sp>
      <p:sp>
        <p:nvSpPr>
          <p:cNvPr id="15" name="Content Placeholder 2">
            <a:extLst>
              <a:ext uri="{FF2B5EF4-FFF2-40B4-BE49-F238E27FC236}">
                <a16:creationId xmlns:a16="http://schemas.microsoft.com/office/drawing/2014/main" id="{1B40A250-92D8-4313-A39B-C751A607AD02}"/>
              </a:ext>
            </a:extLst>
          </p:cNvPr>
          <p:cNvSpPr>
            <a:spLocks noGrp="1"/>
          </p:cNvSpPr>
          <p:nvPr>
            <p:ph idx="13"/>
          </p:nvPr>
        </p:nvSpPr>
        <p:spPr>
          <a:xfrm>
            <a:off x="2590800" y="4026417"/>
            <a:ext cx="5753100" cy="728171"/>
          </a:xfrm>
        </p:spPr>
        <p:txBody>
          <a:bodyPr/>
          <a:lstStyle/>
          <a:p>
            <a:pPr lvl="0"/>
            <a:endParaRPr lang="en-US" dirty="0"/>
          </a:p>
        </p:txBody>
      </p:sp>
    </p:spTree>
    <p:extLst>
      <p:ext uri="{BB962C8B-B14F-4D97-AF65-F5344CB8AC3E}">
        <p14:creationId xmlns:p14="http://schemas.microsoft.com/office/powerpoint/2010/main" val="22802818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Freeform 7"/>
          <p:cNvSpPr/>
          <p:nvPr userDrawn="1"/>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rgbClr val="002F5F"/>
                </a:solidFill>
                <a:effectLst/>
                <a:uLnTx/>
                <a:uFillTx/>
                <a:latin typeface="DIN Pro Cond Bold" panose="020B0806020101010102" pitchFamily="34" charset="0"/>
                <a:ea typeface="+mj-ea"/>
                <a:cs typeface="DIN Pro Cond Bold" panose="020B0806020101010102"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dirty="0"/>
              <a:t>Click to edit Master title style</a:t>
            </a:r>
          </a:p>
        </p:txBody>
      </p:sp>
      <p:sp>
        <p:nvSpPr>
          <p:cNvPr id="3" name="Text Placeholder 2"/>
          <p:cNvSpPr>
            <a:spLocks noGrp="1"/>
          </p:cNvSpPr>
          <p:nvPr>
            <p:ph type="body" idx="1"/>
          </p:nvPr>
        </p:nvSpPr>
        <p:spPr>
          <a:xfrm rot="19140000">
            <a:off x="1216152" y="2468304"/>
            <a:ext cx="6510528" cy="329184"/>
          </a:xfrm>
        </p:spPr>
        <p:txBody>
          <a:bodyPr anchor="t">
            <a:noAutofit/>
          </a:bodyPr>
          <a:lstStyle>
            <a:lvl1pPr marL="0" indent="0">
              <a:buNone/>
              <a:defRPr kumimoji="0" lang="en-US" sz="1600" b="0" i="0" u="none" strike="noStrike" kern="1200" cap="all" spc="400" normalizeH="0" baseline="0" noProof="0" dirty="0" smtClean="0">
                <a:ln>
                  <a:noFill/>
                </a:ln>
                <a:solidFill>
                  <a:schemeClr val="tx1"/>
                </a:solidFill>
                <a:effectLst/>
                <a:uLnTx/>
                <a:uFillTx/>
                <a:latin typeface="Calibri" panose="020F0502020204030204" pitchFamily="34" charset="0"/>
                <a:ea typeface="+mj-ea"/>
                <a:cs typeface="Calibri" panose="020F050202020403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dirty="0"/>
              <a:t>Click to edit Master text styles</a:t>
            </a:r>
          </a:p>
        </p:txBody>
      </p:sp>
      <p:sp>
        <p:nvSpPr>
          <p:cNvPr id="4" name="Date Placeholder 3"/>
          <p:cNvSpPr>
            <a:spLocks noGrp="1"/>
          </p:cNvSpPr>
          <p:nvPr>
            <p:ph type="dt" sz="half" idx="10"/>
          </p:nvPr>
        </p:nvSpPr>
        <p:spPr>
          <a:xfrm rot="19087878">
            <a:off x="133655" y="5935382"/>
            <a:ext cx="1104577" cy="249310"/>
          </a:xfrm>
        </p:spPr>
        <p:txBody>
          <a:bodyPr/>
          <a:lstStyle/>
          <a:p>
            <a:fld id="{064C2B82-7871-48D4-AA17-B96E40B555E7}" type="datetimeFigureOut">
              <a:rPr lang="en-US" smtClean="0"/>
              <a:t>10/10/2018</a:t>
            </a:fld>
            <a:endParaRPr lang="en-US" dirty="0"/>
          </a:p>
        </p:txBody>
      </p:sp>
      <p:sp>
        <p:nvSpPr>
          <p:cNvPr id="5" name="Footer Placeholder 4"/>
          <p:cNvSpPr>
            <a:spLocks noGrp="1"/>
          </p:cNvSpPr>
          <p:nvPr>
            <p:ph type="ftr" sz="quarter" idx="11"/>
          </p:nvPr>
        </p:nvSpPr>
        <p:spPr/>
        <p:txBody>
          <a:bodyPr/>
          <a:lstStyle/>
          <a:p>
            <a:endParaRPr lang="en-US"/>
          </a:p>
        </p:txBody>
      </p:sp>
      <p:pic>
        <p:nvPicPr>
          <p:cNvPr id="9" name="Picture 8">
            <a:extLst>
              <a:ext uri="{FF2B5EF4-FFF2-40B4-BE49-F238E27FC236}">
                <a16:creationId xmlns:a16="http://schemas.microsoft.com/office/drawing/2014/main" id="{12FCB1F6-FB1A-49E6-9FE5-002E1C3B0D3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49926" y="5946921"/>
            <a:ext cx="486062" cy="813905"/>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64C2B82-7871-48D4-AA17-B96E40B555E7}" type="datetimeFigureOut">
              <a:rPr lang="en-US" smtClean="0"/>
              <a:t>10/10/2018</a:t>
            </a:fld>
            <a:endParaRPr lang="en-US"/>
          </a:p>
        </p:txBody>
      </p:sp>
      <p:sp>
        <p:nvSpPr>
          <p:cNvPr id="6" name="Footer Placeholder 5"/>
          <p:cNvSpPr>
            <a:spLocks noGrp="1"/>
          </p:cNvSpPr>
          <p:nvPr>
            <p:ph type="ftr" sz="quarter" idx="11"/>
          </p:nvPr>
        </p:nvSpPr>
        <p:spPr/>
        <p:txBody>
          <a:bodyPr/>
          <a:lstStyle/>
          <a:p>
            <a:endParaRPr lang="en-US"/>
          </a:p>
        </p:txBody>
      </p:sp>
      <p:sp>
        <p:nvSpPr>
          <p:cNvPr id="8" name="Title 7"/>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Calibri" panose="020F0502020204030204" pitchFamily="34" charset="0"/>
                <a:ea typeface="+mj-ea"/>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dirty="0"/>
              <a:t>Click to edit Master text styles</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Calibri" panose="020F0502020204030204" pitchFamily="34" charset="0"/>
                <a:ea typeface="+mj-ea"/>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dirty="0"/>
              <a:t>Click to edit Master text styles</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064C2B82-7871-48D4-AA17-B96E40B555E7}" type="datetimeFigureOut">
              <a:rPr lang="en-US" smtClean="0"/>
              <a:t>10/10/2018</a:t>
            </a:fld>
            <a:endParaRPr lang="en-US"/>
          </a:p>
        </p:txBody>
      </p:sp>
      <p:sp>
        <p:nvSpPr>
          <p:cNvPr id="8" name="Footer Placeholder 7"/>
          <p:cNvSpPr>
            <a:spLocks noGrp="1"/>
          </p:cNvSpPr>
          <p:nvPr>
            <p:ph type="ftr" sz="quarter" idx="11"/>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867400"/>
            <a:ext cx="3574257" cy="99060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rgbClr val="ED8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userDrawn="1"/>
        </p:nvSpPr>
        <p:spPr>
          <a:xfrm>
            <a:off x="-2380" y="5867400"/>
            <a:ext cx="9146380" cy="990601"/>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rgbClr val="002F5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rot="19976504">
            <a:off x="270769" y="6111568"/>
            <a:ext cx="1104577" cy="249310"/>
          </a:xfrm>
          <a:prstGeom prst="rect">
            <a:avLst/>
          </a:prstGeom>
        </p:spPr>
        <p:txBody>
          <a:bodyPr vert="horz" lIns="91440" tIns="45720" rIns="91440" bIns="45720" rtlCol="0" anchor="ctr"/>
          <a:lstStyle>
            <a:lvl1pPr algn="l">
              <a:defRPr sz="1200">
                <a:solidFill>
                  <a:srgbClr val="FFFFFF"/>
                </a:solidFill>
                <a:latin typeface="Calibri" panose="020F0502020204030204" pitchFamily="34" charset="0"/>
                <a:cs typeface="Calibri" panose="020F0502020204030204" pitchFamily="34" charset="0"/>
              </a:defRPr>
            </a:lvl1pPr>
          </a:lstStyle>
          <a:p>
            <a:fld id="{064C2B82-7871-48D4-AA17-B96E40B555E7}" type="datetimeFigureOut">
              <a:rPr lang="en-US" smtClean="0"/>
              <a:pPr/>
              <a:t>10/10/2018</a:t>
            </a:fld>
            <a:endParaRPr lang="en-US" dirty="0"/>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latin typeface="Calibri" panose="020F0502020204030204" pitchFamily="34" charset="0"/>
                <a:cs typeface="Calibri" panose="020F0502020204030204" pitchFamily="34" charset="0"/>
              </a:defRPr>
            </a:lvl1pPr>
          </a:lstStyle>
          <a:p>
            <a:endParaRPr lang="en-US" dirty="0"/>
          </a:p>
        </p:txBody>
      </p:sp>
      <p:pic>
        <p:nvPicPr>
          <p:cNvPr id="10" name="Picture 9">
            <a:extLst>
              <a:ext uri="{FF2B5EF4-FFF2-40B4-BE49-F238E27FC236}">
                <a16:creationId xmlns:a16="http://schemas.microsoft.com/office/drawing/2014/main" id="{FB5424C8-8870-4ABC-9150-D8FF5D410EE1}"/>
              </a:ext>
            </a:extLst>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8449926" y="5946921"/>
            <a:ext cx="486062" cy="813905"/>
          </a:xfrm>
          <a:prstGeom prst="rect">
            <a:avLst/>
          </a:prstGeom>
        </p:spPr>
      </p:pic>
    </p:spTree>
  </p:cSld>
  <p:clrMap bg1="lt1" tx1="dk1" bg2="lt2" tx2="dk2" accent1="accent1" accent2="accent2" accent3="accent3" accent4="accent4" accent5="accent5" accent6="accent6" hlink="hlink" folHlink="folHlink"/>
  <p:sldLayoutIdLst>
    <p:sldLayoutId id="2147483673" r:id="rId1"/>
    <p:sldLayoutId id="2147483684" r:id="rId2"/>
    <p:sldLayoutId id="2147483674" r:id="rId3"/>
    <p:sldLayoutId id="2147483685" r:id="rId4"/>
    <p:sldLayoutId id="2147483686" r:id="rId5"/>
    <p:sldLayoutId id="2147483687" r:id="rId6"/>
    <p:sldLayoutId id="2147483675" r:id="rId7"/>
    <p:sldLayoutId id="2147483676" r:id="rId8"/>
    <p:sldLayoutId id="2147483677" r:id="rId9"/>
    <p:sldLayoutId id="2147483678" r:id="rId10"/>
    <p:sldLayoutId id="2147483679" r:id="rId11"/>
    <p:sldLayoutId id="2147483680" r:id="rId12"/>
    <p:sldLayoutId id="2147483681" r:id="rId13"/>
    <p:sldLayoutId id="2147483682" r:id="rId14"/>
    <p:sldLayoutId id="2147483683" r:id="rId15"/>
  </p:sldLayoutIdLst>
  <p:txStyles>
    <p:titleStyle>
      <a:lvl1pPr algn="l" defTabSz="914400" rtl="0" eaLnBrk="1" latinLnBrk="0" hangingPunct="1">
        <a:spcBef>
          <a:spcPct val="0"/>
        </a:spcBef>
        <a:buNone/>
        <a:defRPr sz="2800" kern="1200" cap="all" baseline="0">
          <a:solidFill>
            <a:srgbClr val="002F5F"/>
          </a:solidFill>
          <a:latin typeface="DIN Pro Cond Bold" panose="020B0806020101010102" pitchFamily="34" charset="0"/>
          <a:ea typeface="+mj-ea"/>
          <a:cs typeface="DIN Pro Cond Bold" panose="020B0806020101010102" pitchFamily="34" charset="0"/>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Calibri" panose="020F0502020204030204" pitchFamily="34" charset="0"/>
          <a:ea typeface="+mn-ea"/>
          <a:cs typeface="Calibri" panose="020F0502020204030204" pitchFamily="34" charset="0"/>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Calibri" panose="020F0502020204030204" pitchFamily="34" charset="0"/>
          <a:ea typeface="+mn-ea"/>
          <a:cs typeface="Calibri" panose="020F0502020204030204" pitchFamily="34" charset="0"/>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Calibri" panose="020F0502020204030204" pitchFamily="34" charset="0"/>
          <a:ea typeface="+mn-ea"/>
          <a:cs typeface="Calibri" panose="020F0502020204030204" pitchFamily="34" charset="0"/>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Calibri" panose="020F0502020204030204" pitchFamily="34" charset="0"/>
          <a:ea typeface="+mn-ea"/>
          <a:cs typeface="Calibri" panose="020F0502020204030204" pitchFamily="34" charset="0"/>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Calibri" panose="020F0502020204030204" pitchFamily="34" charset="0"/>
          <a:ea typeface="+mn-ea"/>
          <a:cs typeface="Calibri" panose="020F0502020204030204" pitchFamily="34" charset="0"/>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audio" Target="../media/media1.mp3"/><Relationship Id="rId7" Type="http://schemas.openxmlformats.org/officeDocument/2006/relationships/image" Target="../media/image13.jpeg"/><Relationship Id="rId2" Type="http://schemas.microsoft.com/office/2007/relationships/media" Target="../media/media1.mp3"/><Relationship Id="rId1" Type="http://schemas.openxmlformats.org/officeDocument/2006/relationships/tags" Target="../tags/tag2.xml"/><Relationship Id="rId6" Type="http://schemas.openxmlformats.org/officeDocument/2006/relationships/image" Target="../media/image12.png"/><Relationship Id="rId5" Type="http://schemas.openxmlformats.org/officeDocument/2006/relationships/notesSlide" Target="../notesSlides/notesSlide1.xml"/><Relationship Id="rId4"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audio" Target="../media/media10.mp3"/><Relationship Id="rId7" Type="http://schemas.openxmlformats.org/officeDocument/2006/relationships/image" Target="../media/image14.png"/><Relationship Id="rId2" Type="http://schemas.microsoft.com/office/2007/relationships/media" Target="../media/media10.mp3"/><Relationship Id="rId1" Type="http://schemas.openxmlformats.org/officeDocument/2006/relationships/tags" Target="../tags/tag11.xml"/><Relationship Id="rId6" Type="http://schemas.openxmlformats.org/officeDocument/2006/relationships/hyperlink" Target="http://dmas.kepro.com/" TargetMode="External"/><Relationship Id="rId5" Type="http://schemas.openxmlformats.org/officeDocument/2006/relationships/notesSlide" Target="../notesSlides/notesSlide10.xml"/><Relationship Id="rId4"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audio" Target="../media/media11.mp3"/><Relationship Id="rId2" Type="http://schemas.microsoft.com/office/2007/relationships/media" Target="../media/media11.mp3"/><Relationship Id="rId1" Type="http://schemas.openxmlformats.org/officeDocument/2006/relationships/tags" Target="../tags/tag12.xml"/><Relationship Id="rId6" Type="http://schemas.openxmlformats.org/officeDocument/2006/relationships/image" Target="../media/image14.png"/><Relationship Id="rId5" Type="http://schemas.openxmlformats.org/officeDocument/2006/relationships/notesSlide" Target="../notesSlides/notesSlide11.xml"/><Relationship Id="rId4"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audio" Target="../media/media12.mp3"/><Relationship Id="rId2" Type="http://schemas.microsoft.com/office/2007/relationships/media" Target="../media/media12.mp3"/><Relationship Id="rId1" Type="http://schemas.openxmlformats.org/officeDocument/2006/relationships/tags" Target="../tags/tag13.xml"/><Relationship Id="rId6" Type="http://schemas.openxmlformats.org/officeDocument/2006/relationships/image" Target="../media/image14.png"/><Relationship Id="rId5" Type="http://schemas.openxmlformats.org/officeDocument/2006/relationships/notesSlide" Target="../notesSlides/notesSlide12.xml"/><Relationship Id="rId4"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audio" Target="../media/media13.mp3"/><Relationship Id="rId2" Type="http://schemas.microsoft.com/office/2007/relationships/media" Target="../media/media13.mp3"/><Relationship Id="rId1" Type="http://schemas.openxmlformats.org/officeDocument/2006/relationships/tags" Target="../tags/tag14.xml"/><Relationship Id="rId6" Type="http://schemas.openxmlformats.org/officeDocument/2006/relationships/image" Target="../media/image14.png"/><Relationship Id="rId5" Type="http://schemas.openxmlformats.org/officeDocument/2006/relationships/notesSlide" Target="../notesSlides/notesSlide13.xml"/><Relationship Id="rId4"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audio" Target="../media/media14.mp3"/><Relationship Id="rId2" Type="http://schemas.microsoft.com/office/2007/relationships/media" Target="../media/media14.mp3"/><Relationship Id="rId1" Type="http://schemas.openxmlformats.org/officeDocument/2006/relationships/tags" Target="../tags/tag15.xml"/><Relationship Id="rId6" Type="http://schemas.openxmlformats.org/officeDocument/2006/relationships/image" Target="../media/image14.png"/><Relationship Id="rId5" Type="http://schemas.openxmlformats.org/officeDocument/2006/relationships/notesSlide" Target="../notesSlides/notesSlide14.xml"/><Relationship Id="rId4"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audio" Target="../media/media15.mp3"/><Relationship Id="rId2" Type="http://schemas.microsoft.com/office/2007/relationships/media" Target="../media/media15.mp3"/><Relationship Id="rId1" Type="http://schemas.openxmlformats.org/officeDocument/2006/relationships/tags" Target="../tags/tag16.xml"/><Relationship Id="rId6" Type="http://schemas.openxmlformats.org/officeDocument/2006/relationships/image" Target="../media/image14.png"/><Relationship Id="rId5" Type="http://schemas.openxmlformats.org/officeDocument/2006/relationships/notesSlide" Target="../notesSlides/notesSlide15.xml"/><Relationship Id="rId4"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audio" Target="../media/media16.mp3"/><Relationship Id="rId7" Type="http://schemas.openxmlformats.org/officeDocument/2006/relationships/image" Target="../media/image14.png"/><Relationship Id="rId2" Type="http://schemas.microsoft.com/office/2007/relationships/media" Target="../media/media16.mp3"/><Relationship Id="rId1" Type="http://schemas.openxmlformats.org/officeDocument/2006/relationships/tags" Target="../tags/tag17.xml"/><Relationship Id="rId6" Type="http://schemas.openxmlformats.org/officeDocument/2006/relationships/hyperlink" Target="https://www.virginiamedicaid.dmas.virginia.gov/wps/myportal/providerenrollment" TargetMode="External"/><Relationship Id="rId5" Type="http://schemas.openxmlformats.org/officeDocument/2006/relationships/notesSlide" Target="../notesSlides/notesSlide16.xml"/><Relationship Id="rId4"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audio" Target="../media/media17.mp3"/><Relationship Id="rId7" Type="http://schemas.openxmlformats.org/officeDocument/2006/relationships/hyperlink" Target="http://dmas.kepro.com/" TargetMode="External"/><Relationship Id="rId2" Type="http://schemas.microsoft.com/office/2007/relationships/media" Target="../media/media17.mp3"/><Relationship Id="rId1" Type="http://schemas.openxmlformats.org/officeDocument/2006/relationships/tags" Target="../tags/tag18.xml"/><Relationship Id="rId6" Type="http://schemas.openxmlformats.org/officeDocument/2006/relationships/hyperlink" Target="https://www.virginiamedicaid.dmas.virginia.gov/" TargetMode="External"/><Relationship Id="rId5" Type="http://schemas.openxmlformats.org/officeDocument/2006/relationships/notesSlide" Target="../notesSlides/notesSlide17.xml"/><Relationship Id="rId4"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audio" Target="../media/media18.mp3"/><Relationship Id="rId7" Type="http://schemas.openxmlformats.org/officeDocument/2006/relationships/hyperlink" Target="https://www.virginiamedicaid.dmas.virginia.gov/" TargetMode="External"/><Relationship Id="rId2" Type="http://schemas.microsoft.com/office/2007/relationships/media" Target="../media/media18.mp3"/><Relationship Id="rId1" Type="http://schemas.openxmlformats.org/officeDocument/2006/relationships/tags" Target="../tags/tag19.xml"/><Relationship Id="rId6" Type="http://schemas.openxmlformats.org/officeDocument/2006/relationships/hyperlink" Target="https://dmas.kepro.com/" TargetMode="External"/><Relationship Id="rId5" Type="http://schemas.openxmlformats.org/officeDocument/2006/relationships/notesSlide" Target="../notesSlides/notesSlide18.xml"/><Relationship Id="rId4"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audio" Target="../media/media19.mp3"/><Relationship Id="rId7" Type="http://schemas.openxmlformats.org/officeDocument/2006/relationships/image" Target="../media/image14.png"/><Relationship Id="rId2" Type="http://schemas.microsoft.com/office/2007/relationships/media" Target="../media/media19.mp3"/><Relationship Id="rId1" Type="http://schemas.openxmlformats.org/officeDocument/2006/relationships/tags" Target="../tags/tag20.xml"/><Relationship Id="rId6" Type="http://schemas.openxmlformats.org/officeDocument/2006/relationships/image" Target="../media/image15.jpeg"/><Relationship Id="rId5" Type="http://schemas.openxmlformats.org/officeDocument/2006/relationships/notesSlide" Target="../notesSlides/notesSlide19.xml"/><Relationship Id="rId4"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audio" Target="../media/media2.mp3"/><Relationship Id="rId7" Type="http://schemas.openxmlformats.org/officeDocument/2006/relationships/hyperlink" Target="https://dmas.kepro.com/docs/Coverage%20for%20Adults%20Brochure.pdf" TargetMode="External"/><Relationship Id="rId2" Type="http://schemas.microsoft.com/office/2007/relationships/media" Target="../media/media2.mp3"/><Relationship Id="rId1" Type="http://schemas.openxmlformats.org/officeDocument/2006/relationships/tags" Target="../tags/tag3.xml"/><Relationship Id="rId6" Type="http://schemas.openxmlformats.org/officeDocument/2006/relationships/hyperlink" Target="http://www.covera.org/" TargetMode="External"/><Relationship Id="rId5" Type="http://schemas.openxmlformats.org/officeDocument/2006/relationships/notesSlide" Target="../notesSlides/notesSlide2.xml"/><Relationship Id="rId4"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audio" Target="../media/media3.mp3"/><Relationship Id="rId2" Type="http://schemas.microsoft.com/office/2007/relationships/media" Target="../media/media3.mp3"/><Relationship Id="rId1" Type="http://schemas.openxmlformats.org/officeDocument/2006/relationships/tags" Target="../tags/tag4.xml"/><Relationship Id="rId6" Type="http://schemas.openxmlformats.org/officeDocument/2006/relationships/image" Target="../media/image14.png"/><Relationship Id="rId5" Type="http://schemas.openxmlformats.org/officeDocument/2006/relationships/notesSlide" Target="../notesSlides/notesSlide3.xml"/><Relationship Id="rId4"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audio" Target="../media/media4.mp3"/><Relationship Id="rId2" Type="http://schemas.microsoft.com/office/2007/relationships/media" Target="../media/media4.mp3"/><Relationship Id="rId1" Type="http://schemas.openxmlformats.org/officeDocument/2006/relationships/tags" Target="../tags/tag5.xml"/><Relationship Id="rId6" Type="http://schemas.openxmlformats.org/officeDocument/2006/relationships/image" Target="../media/image14.png"/><Relationship Id="rId5" Type="http://schemas.openxmlformats.org/officeDocument/2006/relationships/notesSlide" Target="../notesSlides/notesSlide4.xml"/><Relationship Id="rId4"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audio" Target="../media/media5.mp3"/><Relationship Id="rId2" Type="http://schemas.microsoft.com/office/2007/relationships/media" Target="../media/media5.mp3"/><Relationship Id="rId1" Type="http://schemas.openxmlformats.org/officeDocument/2006/relationships/tags" Target="../tags/tag6.xml"/><Relationship Id="rId6" Type="http://schemas.openxmlformats.org/officeDocument/2006/relationships/image" Target="../media/image14.png"/><Relationship Id="rId5" Type="http://schemas.openxmlformats.org/officeDocument/2006/relationships/notesSlide" Target="../notesSlides/notesSlide5.xml"/><Relationship Id="rId4"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audio" Target="../media/media6.mp3"/><Relationship Id="rId2" Type="http://schemas.microsoft.com/office/2007/relationships/media" Target="../media/media6.mp3"/><Relationship Id="rId1" Type="http://schemas.openxmlformats.org/officeDocument/2006/relationships/tags" Target="../tags/tag7.xml"/><Relationship Id="rId6" Type="http://schemas.openxmlformats.org/officeDocument/2006/relationships/image" Target="../media/image14.png"/><Relationship Id="rId5" Type="http://schemas.openxmlformats.org/officeDocument/2006/relationships/notesSlide" Target="../notesSlides/notesSlide6.xml"/><Relationship Id="rId4"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audio" Target="../media/media7.mp3"/><Relationship Id="rId2" Type="http://schemas.microsoft.com/office/2007/relationships/media" Target="../media/media7.mp3"/><Relationship Id="rId1" Type="http://schemas.openxmlformats.org/officeDocument/2006/relationships/tags" Target="../tags/tag8.xml"/><Relationship Id="rId6" Type="http://schemas.openxmlformats.org/officeDocument/2006/relationships/image" Target="../media/image14.png"/><Relationship Id="rId5" Type="http://schemas.openxmlformats.org/officeDocument/2006/relationships/notesSlide" Target="../notesSlides/notesSlide7.xml"/><Relationship Id="rId4"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audio" Target="../media/media8.mp3"/><Relationship Id="rId2" Type="http://schemas.microsoft.com/office/2007/relationships/media" Target="../media/media8.mp3"/><Relationship Id="rId1" Type="http://schemas.openxmlformats.org/officeDocument/2006/relationships/tags" Target="../tags/tag9.xml"/><Relationship Id="rId6" Type="http://schemas.openxmlformats.org/officeDocument/2006/relationships/image" Target="../media/image14.png"/><Relationship Id="rId5" Type="http://schemas.openxmlformats.org/officeDocument/2006/relationships/notesSlide" Target="../notesSlides/notesSlide8.xml"/><Relationship Id="rId4"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audio" Target="../media/media9.mp3"/><Relationship Id="rId2" Type="http://schemas.microsoft.com/office/2007/relationships/media" Target="../media/media9.mp3"/><Relationship Id="rId1" Type="http://schemas.openxmlformats.org/officeDocument/2006/relationships/tags" Target="../tags/tag10.xml"/><Relationship Id="rId6" Type="http://schemas.openxmlformats.org/officeDocument/2006/relationships/image" Target="../media/image14.png"/><Relationship Id="rId5" Type="http://schemas.openxmlformats.org/officeDocument/2006/relationships/notesSlide" Target="../notesSlides/notesSlide9.xml"/><Relationship Id="rId4"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EE517BF-A1C3-44BF-8AFC-AED0119AC157}"/>
              </a:ext>
            </a:extLst>
          </p:cNvPr>
          <p:cNvSpPr>
            <a:spLocks noGrp="1"/>
          </p:cNvSpPr>
          <p:nvPr>
            <p:ph type="title"/>
          </p:nvPr>
        </p:nvSpPr>
        <p:spPr>
          <a:xfrm rot="19061081">
            <a:off x="872648" y="2114745"/>
            <a:ext cx="5486400" cy="867444"/>
          </a:xfrm>
        </p:spPr>
        <p:txBody>
          <a:bodyPr/>
          <a:lstStyle/>
          <a:p>
            <a:r>
              <a:rPr lang="en-US" dirty="0"/>
              <a:t>KEPRO’s Service Authorization process</a:t>
            </a:r>
          </a:p>
        </p:txBody>
      </p:sp>
      <p:sp>
        <p:nvSpPr>
          <p:cNvPr id="4" name="Text Placeholder 3">
            <a:extLst>
              <a:ext uri="{FF2B5EF4-FFF2-40B4-BE49-F238E27FC236}">
                <a16:creationId xmlns:a16="http://schemas.microsoft.com/office/drawing/2014/main" id="{AB798F76-602E-4119-8EBA-18AC9BE93CFD}"/>
              </a:ext>
            </a:extLst>
          </p:cNvPr>
          <p:cNvSpPr>
            <a:spLocks noGrp="1"/>
          </p:cNvSpPr>
          <p:nvPr>
            <p:ph type="body" sz="half" idx="2"/>
          </p:nvPr>
        </p:nvSpPr>
        <p:spPr>
          <a:xfrm rot="19061081">
            <a:off x="1268731" y="2577773"/>
            <a:ext cx="6096545" cy="740664"/>
          </a:xfrm>
        </p:spPr>
        <p:txBody>
          <a:bodyPr>
            <a:normAutofit/>
          </a:bodyPr>
          <a:lstStyle/>
          <a:p>
            <a:r>
              <a:rPr lang="en-US" sz="1600" b="0" dirty="0"/>
              <a:t>DURABLE MEDICAL </a:t>
            </a:r>
            <a:r>
              <a:rPr lang="en-US" sz="1600" b="0" dirty="0" smtClean="0"/>
              <a:t>EQUIPMENT (DME)</a:t>
            </a:r>
            <a:endParaRPr lang="en-US" sz="1600" b="0" dirty="0"/>
          </a:p>
        </p:txBody>
      </p:sp>
      <p:pic>
        <p:nvPicPr>
          <p:cNvPr id="5" name="Picture 4">
            <a:extLst>
              <a:ext uri="{FF2B5EF4-FFF2-40B4-BE49-F238E27FC236}">
                <a16:creationId xmlns:a16="http://schemas.microsoft.com/office/drawing/2014/main" id="{3DD6031D-F7A1-4E57-A698-36109225043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8056" y="152400"/>
            <a:ext cx="2272145" cy="914400"/>
          </a:xfrm>
          <a:prstGeom prst="rect">
            <a:avLst/>
          </a:prstGeom>
        </p:spPr>
      </p:pic>
      <p:pic>
        <p:nvPicPr>
          <p:cNvPr id="16" name="Picture Placeholder 15">
            <a:extLst>
              <a:ext uri="{FF2B5EF4-FFF2-40B4-BE49-F238E27FC236}">
                <a16:creationId xmlns:a16="http://schemas.microsoft.com/office/drawing/2014/main" id="{87D207D5-0F97-4D96-838F-EA622C27C133}"/>
              </a:ext>
            </a:extLst>
          </p:cNvPr>
          <p:cNvPicPr>
            <a:picLocks noGrp="1" noChangeAspect="1"/>
          </p:cNvPicPr>
          <p:nvPr>
            <p:ph type="pic" sz="quarter" idx="14"/>
          </p:nvPr>
        </p:nvPicPr>
        <p:blipFill rotWithShape="1">
          <a:blip r:embed="rId7" cstate="print">
            <a:extLst>
              <a:ext uri="{28A0092B-C50C-407E-A947-70E740481C1C}">
                <a14:useLocalDpi xmlns:a14="http://schemas.microsoft.com/office/drawing/2010/main" val="0"/>
              </a:ext>
            </a:extLst>
          </a:blip>
          <a:srcRect l="465" r="30079"/>
          <a:stretch/>
        </p:blipFill>
        <p:spPr>
          <a:xfrm>
            <a:off x="2028825" y="0"/>
            <a:ext cx="7115175" cy="6858000"/>
          </a:xfrm>
        </p:spPr>
      </p:pic>
      <p:pic>
        <p:nvPicPr>
          <p:cNvPr id="2" name="DME-1">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8"/>
          <a:stretch>
            <a:fillRect/>
          </a:stretch>
        </p:blipFill>
        <p:spPr>
          <a:xfrm>
            <a:off x="105864" y="6573616"/>
            <a:ext cx="284384" cy="284384"/>
          </a:xfrm>
          <a:prstGeom prst="rect">
            <a:avLst/>
          </a:prstGeom>
        </p:spPr>
      </p:pic>
    </p:spTree>
    <p:custDataLst>
      <p:tags r:id="rId1"/>
    </p:custDataLst>
    <p:extLst>
      <p:ext uri="{BB962C8B-B14F-4D97-AF65-F5344CB8AC3E}">
        <p14:creationId xmlns:p14="http://schemas.microsoft.com/office/powerpoint/2010/main" val="3584172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7392"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79E2BB-27CF-4289-A821-57B3B5E39D2E}"/>
              </a:ext>
            </a:extLst>
          </p:cNvPr>
          <p:cNvSpPr>
            <a:spLocks noGrp="1"/>
          </p:cNvSpPr>
          <p:nvPr>
            <p:ph type="title"/>
          </p:nvPr>
        </p:nvSpPr>
        <p:spPr>
          <a:xfrm>
            <a:off x="762000" y="457200"/>
            <a:ext cx="7520940" cy="548640"/>
          </a:xfrm>
        </p:spPr>
        <p:txBody>
          <a:bodyPr/>
          <a:lstStyle/>
          <a:p>
            <a:r>
              <a:rPr lang="en-US" dirty="0"/>
              <a:t>TIPS for Submitting requests</a:t>
            </a:r>
          </a:p>
        </p:txBody>
      </p:sp>
      <p:sp>
        <p:nvSpPr>
          <p:cNvPr id="3" name="Content Placeholder 2">
            <a:extLst>
              <a:ext uri="{FF2B5EF4-FFF2-40B4-BE49-F238E27FC236}">
                <a16:creationId xmlns:a16="http://schemas.microsoft.com/office/drawing/2014/main" id="{74F280BB-9D3F-4BE2-A192-CF367A1C1D7C}"/>
              </a:ext>
            </a:extLst>
          </p:cNvPr>
          <p:cNvSpPr>
            <a:spLocks noGrp="1"/>
          </p:cNvSpPr>
          <p:nvPr>
            <p:ph idx="1"/>
          </p:nvPr>
        </p:nvSpPr>
        <p:spPr>
          <a:xfrm>
            <a:off x="762000" y="1295400"/>
            <a:ext cx="7315200" cy="4419600"/>
          </a:xfrm>
        </p:spPr>
        <p:txBody>
          <a:bodyPr>
            <a:normAutofit/>
          </a:bodyPr>
          <a:lstStyle/>
          <a:p>
            <a:pPr marL="629349" lvl="3" indent="-341313" eaLnBrk="0" fontAlgn="base" hangingPunct="0">
              <a:spcBef>
                <a:spcPts val="700"/>
              </a:spcBef>
              <a:spcAft>
                <a:spcPts val="600"/>
              </a:spcAft>
              <a:buClr>
                <a:srgbClr val="ED8B00"/>
              </a:buClr>
              <a:buSzPct val="100000"/>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sz="1800" b="0" kern="0" dirty="0"/>
              <a:t>DME Service Authorization Checklist are available at </a:t>
            </a:r>
            <a:r>
              <a:rPr lang="en-US" sz="1800" b="0" kern="0" dirty="0">
                <a:hlinkClick r:id="rId6"/>
              </a:rPr>
              <a:t>http://dmas.kepro.com</a:t>
            </a:r>
            <a:r>
              <a:rPr lang="en-US" sz="1800" b="0" kern="0" dirty="0"/>
              <a:t>.</a:t>
            </a:r>
          </a:p>
          <a:p>
            <a:pPr marL="629349" lvl="3" indent="-341313" eaLnBrk="0" fontAlgn="base" hangingPunct="0">
              <a:spcBef>
                <a:spcPts val="700"/>
              </a:spcBef>
              <a:spcAft>
                <a:spcPts val="600"/>
              </a:spcAft>
              <a:buClr>
                <a:srgbClr val="ED8B00"/>
              </a:buClr>
              <a:buSzPct val="100000"/>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sz="1800" kern="0" dirty="0"/>
              <a:t>When requesting a wheelchair, please include the wheelchair evaluation results and the correct wheelchair code.</a:t>
            </a:r>
          </a:p>
          <a:p>
            <a:pPr marL="629349" lvl="3" indent="-341313" eaLnBrk="0" fontAlgn="base" hangingPunct="0">
              <a:spcBef>
                <a:spcPts val="700"/>
              </a:spcBef>
              <a:spcAft>
                <a:spcPts val="600"/>
              </a:spcAft>
              <a:buClr>
                <a:srgbClr val="ED8B00"/>
              </a:buClr>
              <a:buSzPct val="100000"/>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sz="1800" kern="0" dirty="0"/>
              <a:t>E1399s – Cannot be used if a Valid HCPCS code exists (refer to DME &amp; Supplies Manual, Appendix B).</a:t>
            </a:r>
          </a:p>
          <a:p>
            <a:pPr marL="629349" lvl="3" indent="-341313" eaLnBrk="0" fontAlgn="base" hangingPunct="0">
              <a:spcBef>
                <a:spcPts val="700"/>
              </a:spcBef>
              <a:spcAft>
                <a:spcPts val="600"/>
              </a:spcAft>
              <a:buClr>
                <a:srgbClr val="ED8B00"/>
              </a:buClr>
              <a:buSzPct val="100000"/>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sz="1800" kern="0" dirty="0"/>
              <a:t>A list of Non-Covered items is available in the DME &amp; Supplies Manual, Chapter IV.</a:t>
            </a:r>
          </a:p>
          <a:p>
            <a:pPr marL="629349" lvl="3" indent="-341313" eaLnBrk="0" fontAlgn="base" hangingPunct="0">
              <a:spcBef>
                <a:spcPts val="700"/>
              </a:spcBef>
              <a:spcAft>
                <a:spcPts val="600"/>
              </a:spcAft>
              <a:buClr>
                <a:srgbClr val="ED8B00"/>
              </a:buClr>
              <a:buSzPct val="100000"/>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sz="1800" kern="0" dirty="0"/>
              <a:t>For CPAP/BiPAP machines please include the most current Sleep Study results.</a:t>
            </a:r>
          </a:p>
        </p:txBody>
      </p:sp>
      <p:pic>
        <p:nvPicPr>
          <p:cNvPr id="4" name="DME-10">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152400" y="6573616"/>
            <a:ext cx="284384" cy="284384"/>
          </a:xfrm>
          <a:prstGeom prst="rect">
            <a:avLst/>
          </a:prstGeom>
        </p:spPr>
      </p:pic>
    </p:spTree>
    <p:custDataLst>
      <p:tags r:id="rId1"/>
    </p:custDataLst>
    <p:extLst>
      <p:ext uri="{BB962C8B-B14F-4D97-AF65-F5344CB8AC3E}">
        <p14:creationId xmlns:p14="http://schemas.microsoft.com/office/powerpoint/2010/main" val="2647789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0432"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179E2BB-27CF-4289-A821-57B3B5E39D2E}"/>
              </a:ext>
            </a:extLst>
          </p:cNvPr>
          <p:cNvSpPr>
            <a:spLocks noGrp="1"/>
          </p:cNvSpPr>
          <p:nvPr>
            <p:ph type="title"/>
          </p:nvPr>
        </p:nvSpPr>
        <p:spPr>
          <a:xfrm>
            <a:off x="838200" y="533400"/>
            <a:ext cx="6111240" cy="548640"/>
          </a:xfrm>
        </p:spPr>
        <p:txBody>
          <a:bodyPr/>
          <a:lstStyle/>
          <a:p>
            <a:r>
              <a:rPr lang="en-US" dirty="0"/>
              <a:t>Reference materials</a:t>
            </a:r>
          </a:p>
        </p:txBody>
      </p:sp>
      <p:sp>
        <p:nvSpPr>
          <p:cNvPr id="7" name="Content Placeholder 2">
            <a:extLst>
              <a:ext uri="{FF2B5EF4-FFF2-40B4-BE49-F238E27FC236}">
                <a16:creationId xmlns:a16="http://schemas.microsoft.com/office/drawing/2014/main" id="{74F280BB-9D3F-4BE2-A192-CF367A1C1D7C}"/>
              </a:ext>
            </a:extLst>
          </p:cNvPr>
          <p:cNvSpPr>
            <a:spLocks noGrp="1"/>
          </p:cNvSpPr>
          <p:nvPr>
            <p:ph idx="1"/>
          </p:nvPr>
        </p:nvSpPr>
        <p:spPr>
          <a:xfrm>
            <a:off x="685800" y="1143000"/>
            <a:ext cx="7086600" cy="4709160"/>
          </a:xfrm>
        </p:spPr>
        <p:txBody>
          <a:bodyPr>
            <a:normAutofit/>
          </a:bodyPr>
          <a:lstStyle/>
          <a:p>
            <a:pPr marL="629349" lvl="3" indent="-341313" eaLnBrk="0" fontAlgn="base" hangingPunct="0">
              <a:spcBef>
                <a:spcPts val="700"/>
              </a:spcBef>
              <a:spcAft>
                <a:spcPts val="600"/>
              </a:spcAft>
              <a:buClr>
                <a:srgbClr val="ED8B00"/>
              </a:buClr>
              <a:buSzPct val="100000"/>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1800" b="0" kern="0" dirty="0"/>
              <a:t>Criteria used for review consists of McKesson InterQual® Durable Medical Equipment, DME &amp; Supplies Manual, Virginia Administrative Code, EPSDT and DMAS Rules.</a:t>
            </a:r>
          </a:p>
          <a:p>
            <a:pPr marL="629349" lvl="3" indent="-341313" eaLnBrk="0" fontAlgn="base" hangingPunct="0">
              <a:spcBef>
                <a:spcPts val="700"/>
              </a:spcBef>
              <a:spcAft>
                <a:spcPts val="600"/>
              </a:spcAft>
              <a:buClr>
                <a:srgbClr val="ED8B00"/>
              </a:buClr>
              <a:buSzPct val="100000"/>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1800" kern="0" dirty="0"/>
              <a:t>The DMAS DME &amp; Supplies Manual give important information regarding coverage of DME items and the Service Authorization process. For Specific Service Authorization information, please reference Appendix D.</a:t>
            </a:r>
          </a:p>
          <a:p>
            <a:pPr marL="629349" lvl="3" indent="-341313" eaLnBrk="0" fontAlgn="base" hangingPunct="0">
              <a:spcBef>
                <a:spcPts val="700"/>
              </a:spcBef>
              <a:spcAft>
                <a:spcPts val="600"/>
              </a:spcAft>
              <a:buClr>
                <a:srgbClr val="ED8B00"/>
              </a:buClr>
              <a:buSzPct val="100000"/>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1800" b="0" kern="0" dirty="0"/>
              <a:t>Appendix B of thi</a:t>
            </a:r>
            <a:r>
              <a:rPr lang="en-GB" sz="1800" kern="0" dirty="0"/>
              <a:t>s manual contains the Virginia Medicaid DME supplies listing. This list is based on HCPCS codes. It describes equipment and supplies and identifies those which require Service Authorization.</a:t>
            </a:r>
          </a:p>
          <a:p>
            <a:pPr marL="629349" lvl="3" indent="-341313" eaLnBrk="0" fontAlgn="base" hangingPunct="0">
              <a:spcBef>
                <a:spcPts val="700"/>
              </a:spcBef>
              <a:spcAft>
                <a:spcPts val="600"/>
              </a:spcAft>
              <a:buClr>
                <a:srgbClr val="ED8B00"/>
              </a:buClr>
              <a:buSzPct val="100000"/>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1800" b="0" kern="0" dirty="0"/>
              <a:t>Coverage criteria is in Chapter IV of the DME &amp; Supplies Manual and the Virginia Administrative Code</a:t>
            </a:r>
            <a:r>
              <a:rPr lang="en-GB" sz="1800" b="0" kern="0" dirty="0" smtClean="0"/>
              <a:t>.</a:t>
            </a:r>
            <a:endParaRPr lang="en-GB" sz="1800" b="0" kern="0" dirty="0"/>
          </a:p>
        </p:txBody>
      </p:sp>
      <p:pic>
        <p:nvPicPr>
          <p:cNvPr id="2" name="DME-11">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152400" y="6569605"/>
            <a:ext cx="284384" cy="284384"/>
          </a:xfrm>
          <a:prstGeom prst="rect">
            <a:avLst/>
          </a:prstGeom>
        </p:spPr>
      </p:pic>
    </p:spTree>
    <p:custDataLst>
      <p:tags r:id="rId1"/>
    </p:custDataLst>
    <p:extLst>
      <p:ext uri="{BB962C8B-B14F-4D97-AF65-F5344CB8AC3E}">
        <p14:creationId xmlns:p14="http://schemas.microsoft.com/office/powerpoint/2010/main" val="3577797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9005"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5F81BA-851D-41AA-81D2-30CBC6BFE5B7}"/>
              </a:ext>
            </a:extLst>
          </p:cNvPr>
          <p:cNvSpPr>
            <a:spLocks noGrp="1"/>
          </p:cNvSpPr>
          <p:nvPr>
            <p:ph type="title"/>
          </p:nvPr>
        </p:nvSpPr>
        <p:spPr>
          <a:xfrm>
            <a:off x="685800" y="457200"/>
            <a:ext cx="7239000" cy="548640"/>
          </a:xfrm>
        </p:spPr>
        <p:txBody>
          <a:bodyPr/>
          <a:lstStyle/>
          <a:p>
            <a:r>
              <a:rPr lang="en-US" dirty="0"/>
              <a:t>Retroactive reviews</a:t>
            </a:r>
          </a:p>
        </p:txBody>
      </p:sp>
      <p:sp>
        <p:nvSpPr>
          <p:cNvPr id="5" name="Content Placeholder 2">
            <a:extLst>
              <a:ext uri="{FF2B5EF4-FFF2-40B4-BE49-F238E27FC236}">
                <a16:creationId xmlns:a16="http://schemas.microsoft.com/office/drawing/2014/main" id="{74F280BB-9D3F-4BE2-A192-CF367A1C1D7C}"/>
              </a:ext>
            </a:extLst>
          </p:cNvPr>
          <p:cNvSpPr>
            <a:spLocks noGrp="1"/>
          </p:cNvSpPr>
          <p:nvPr>
            <p:ph idx="1"/>
          </p:nvPr>
        </p:nvSpPr>
        <p:spPr>
          <a:xfrm>
            <a:off x="685800" y="1234440"/>
            <a:ext cx="7391400" cy="4480560"/>
          </a:xfrm>
        </p:spPr>
        <p:txBody>
          <a:bodyPr>
            <a:normAutofit/>
          </a:bodyPr>
          <a:lstStyle/>
          <a:p>
            <a:pPr marL="629349" lvl="3" indent="-341313" eaLnBrk="0" fontAlgn="base" hangingPunct="0">
              <a:spcBef>
                <a:spcPts val="700"/>
              </a:spcBef>
              <a:spcAft>
                <a:spcPts val="600"/>
              </a:spcAft>
              <a:buClr>
                <a:srgbClr val="ED8B00"/>
              </a:buClr>
              <a:buSzPct val="100000"/>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2000" b="0" kern="0" dirty="0"/>
              <a:t>Service Authorization request for retroactively eligible members or “retro-reviews” are only for cases that the member has Medicaid retroactive eligibility.</a:t>
            </a:r>
          </a:p>
          <a:p>
            <a:pPr marL="629349" lvl="3" indent="-341313" eaLnBrk="0" fontAlgn="base" hangingPunct="0">
              <a:spcBef>
                <a:spcPts val="700"/>
              </a:spcBef>
              <a:spcAft>
                <a:spcPts val="600"/>
              </a:spcAft>
              <a:buClr>
                <a:srgbClr val="ED8B00"/>
              </a:buClr>
              <a:buSzPct val="100000"/>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2000" kern="0" dirty="0"/>
              <a:t>Requested Start of Care date should be entered as the first day hands-on service was provided to the individual once Medicaid eligibility was effective.</a:t>
            </a:r>
          </a:p>
          <a:p>
            <a:pPr marL="629349" lvl="3" indent="-341313" eaLnBrk="0" fontAlgn="base" hangingPunct="0">
              <a:spcBef>
                <a:spcPts val="700"/>
              </a:spcBef>
              <a:spcAft>
                <a:spcPts val="600"/>
              </a:spcAft>
              <a:buClr>
                <a:srgbClr val="ED8B00"/>
              </a:buClr>
              <a:buSzPct val="100000"/>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2000" b="0" kern="0" dirty="0"/>
              <a:t>On the fax form, please mark “Retro Eligibility” and indicate if review is due to Medicare B denial, or MCO disenrollment.</a:t>
            </a:r>
          </a:p>
          <a:p>
            <a:pPr marL="629349" lvl="3" indent="-341313" eaLnBrk="0" fontAlgn="base" hangingPunct="0">
              <a:spcBef>
                <a:spcPts val="700"/>
              </a:spcBef>
              <a:spcAft>
                <a:spcPts val="600"/>
              </a:spcAft>
              <a:buClr>
                <a:srgbClr val="ED8B00"/>
              </a:buClr>
              <a:buSzPct val="100000"/>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2000" b="0" kern="0" dirty="0"/>
              <a:t>Please include MCO service authorization </a:t>
            </a:r>
            <a:r>
              <a:rPr lang="en-GB" sz="2000" b="0" kern="0" dirty="0" smtClean="0"/>
              <a:t>number (#).</a:t>
            </a:r>
            <a:endParaRPr lang="en-GB" sz="2000" b="0" kern="0" dirty="0"/>
          </a:p>
          <a:p>
            <a:endParaRPr lang="en-US" sz="1800" dirty="0"/>
          </a:p>
        </p:txBody>
      </p:sp>
      <p:pic>
        <p:nvPicPr>
          <p:cNvPr id="3" name="DME-12">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76200" y="6585648"/>
            <a:ext cx="284384" cy="284384"/>
          </a:xfrm>
          <a:prstGeom prst="rect">
            <a:avLst/>
          </a:prstGeom>
        </p:spPr>
      </p:pic>
    </p:spTree>
    <p:custDataLst>
      <p:tags r:id="rId1"/>
    </p:custDataLst>
    <p:extLst>
      <p:ext uri="{BB962C8B-B14F-4D97-AF65-F5344CB8AC3E}">
        <p14:creationId xmlns:p14="http://schemas.microsoft.com/office/powerpoint/2010/main" val="4236575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179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4732E5-E64B-4DD2-9415-5A3E31EA897A}"/>
              </a:ext>
            </a:extLst>
          </p:cNvPr>
          <p:cNvSpPr>
            <a:spLocks noGrp="1"/>
          </p:cNvSpPr>
          <p:nvPr>
            <p:ph type="title"/>
          </p:nvPr>
        </p:nvSpPr>
        <p:spPr>
          <a:xfrm>
            <a:off x="762000" y="457200"/>
            <a:ext cx="7520940" cy="548640"/>
          </a:xfrm>
        </p:spPr>
        <p:txBody>
          <a:bodyPr/>
          <a:lstStyle/>
          <a:p>
            <a:r>
              <a:rPr lang="en-US" dirty="0"/>
              <a:t>DME Incontinence supplies</a:t>
            </a:r>
          </a:p>
        </p:txBody>
      </p:sp>
      <p:sp>
        <p:nvSpPr>
          <p:cNvPr id="5" name="Content Placeholder 2">
            <a:extLst>
              <a:ext uri="{FF2B5EF4-FFF2-40B4-BE49-F238E27FC236}">
                <a16:creationId xmlns:a16="http://schemas.microsoft.com/office/drawing/2014/main" id="{74F280BB-9D3F-4BE2-A192-CF367A1C1D7C}"/>
              </a:ext>
            </a:extLst>
          </p:cNvPr>
          <p:cNvSpPr>
            <a:spLocks noGrp="1"/>
          </p:cNvSpPr>
          <p:nvPr>
            <p:ph idx="1"/>
          </p:nvPr>
        </p:nvSpPr>
        <p:spPr>
          <a:xfrm>
            <a:off x="762000" y="1158240"/>
            <a:ext cx="7010400" cy="4785360"/>
          </a:xfrm>
        </p:spPr>
        <p:txBody>
          <a:bodyPr vert="horz" lIns="91440" tIns="45720" rIns="91440" bIns="45720" rtlCol="0">
            <a:normAutofit/>
          </a:bodyPr>
          <a:lstStyle/>
          <a:p>
            <a:pPr lvl="2">
              <a:buFont typeface="Arial" panose="020B0604020202020204" pitchFamily="34" charset="0"/>
              <a:buChar char="•"/>
            </a:pPr>
            <a:r>
              <a:rPr lang="en-GB" sz="1800" dirty="0"/>
              <a:t>Effective January 1, 2014, Home Care Delivered, Inc. is the sole DME contractor for the provision of Incontinence and Related Supplies for all Virginia Medicaid fee-for-service members.</a:t>
            </a:r>
          </a:p>
          <a:p>
            <a:pPr lvl="2">
              <a:buFont typeface="Arial" panose="020B0604020202020204" pitchFamily="34" charset="0"/>
              <a:buChar char="•"/>
            </a:pPr>
            <a:r>
              <a:rPr lang="en-GB" sz="1800" dirty="0"/>
              <a:t>Refer to the updated DME and Supplies Manual, Chapter IV and Appendix D.</a:t>
            </a:r>
          </a:p>
          <a:p>
            <a:pPr lvl="2">
              <a:buFont typeface="Arial" panose="020B0604020202020204" pitchFamily="34" charset="0"/>
              <a:buChar char="•"/>
            </a:pPr>
            <a:r>
              <a:rPr lang="en-GB" sz="1800" dirty="0"/>
              <a:t>See also Medicaid Memos dated 11/13/2013 and 12/4/2013.</a:t>
            </a:r>
          </a:p>
          <a:p>
            <a:pPr marL="966788" lvl="4" indent="-342900" eaLnBrk="0" fontAlgn="base" hangingPunct="0">
              <a:spcBef>
                <a:spcPct val="20000"/>
              </a:spcBef>
              <a:spcAft>
                <a:spcPct val="0"/>
              </a:spcAft>
              <a:buClr>
                <a:srgbClr val="ED8B00"/>
              </a:buClr>
            </a:pPr>
            <a:r>
              <a:rPr lang="en-GB" sz="1800" kern="0" dirty="0">
                <a:solidFill>
                  <a:srgbClr val="000000"/>
                </a:solidFill>
              </a:rPr>
              <a:t>Diapers</a:t>
            </a:r>
          </a:p>
          <a:p>
            <a:pPr marL="966788" lvl="4" indent="-342900" eaLnBrk="0" fontAlgn="base" hangingPunct="0">
              <a:spcBef>
                <a:spcPct val="20000"/>
              </a:spcBef>
              <a:spcAft>
                <a:spcPct val="0"/>
              </a:spcAft>
              <a:buClr>
                <a:srgbClr val="ED8B00"/>
              </a:buClr>
            </a:pPr>
            <a:r>
              <a:rPr lang="en-GB" sz="1800" kern="0" dirty="0">
                <a:solidFill>
                  <a:srgbClr val="000000"/>
                </a:solidFill>
              </a:rPr>
              <a:t>Pull-ups</a:t>
            </a:r>
          </a:p>
          <a:p>
            <a:pPr marL="966788" lvl="4" indent="-342900" eaLnBrk="0" fontAlgn="base" hangingPunct="0">
              <a:spcBef>
                <a:spcPct val="20000"/>
              </a:spcBef>
              <a:spcAft>
                <a:spcPct val="0"/>
              </a:spcAft>
              <a:buClr>
                <a:srgbClr val="ED8B00"/>
              </a:buClr>
            </a:pPr>
            <a:r>
              <a:rPr lang="en-GB" sz="1800" kern="0" dirty="0">
                <a:solidFill>
                  <a:srgbClr val="000000"/>
                </a:solidFill>
              </a:rPr>
              <a:t>Panty Liners</a:t>
            </a:r>
          </a:p>
          <a:p>
            <a:pPr marL="966788" lvl="4" indent="-342900" eaLnBrk="0" fontAlgn="base" hangingPunct="0">
              <a:spcBef>
                <a:spcPct val="20000"/>
              </a:spcBef>
              <a:spcAft>
                <a:spcPct val="0"/>
              </a:spcAft>
              <a:buClr>
                <a:srgbClr val="ED8B00"/>
              </a:buClr>
            </a:pPr>
            <a:r>
              <a:rPr lang="en-GB" sz="1800" kern="0" dirty="0">
                <a:solidFill>
                  <a:srgbClr val="000000"/>
                </a:solidFill>
              </a:rPr>
              <a:t>Chux</a:t>
            </a:r>
          </a:p>
          <a:p>
            <a:pPr marL="966788" lvl="4" indent="-342900" eaLnBrk="0" fontAlgn="base" hangingPunct="0">
              <a:spcBef>
                <a:spcPct val="20000"/>
              </a:spcBef>
              <a:spcAft>
                <a:spcPct val="0"/>
              </a:spcAft>
              <a:buClr>
                <a:srgbClr val="ED8B00"/>
              </a:buClr>
            </a:pPr>
            <a:r>
              <a:rPr lang="en-GB" sz="1800" kern="0" dirty="0">
                <a:solidFill>
                  <a:srgbClr val="000000"/>
                </a:solidFill>
              </a:rPr>
              <a:t>Washable Pads</a:t>
            </a:r>
          </a:p>
          <a:p>
            <a:pPr lvl="2">
              <a:buFont typeface="Arial" panose="020B0604020202020204" pitchFamily="34" charset="0"/>
              <a:buChar char="•"/>
            </a:pPr>
            <a:r>
              <a:rPr lang="en-GB" sz="1800" dirty="0"/>
              <a:t>Note: A4335 miscellaneous incontinence code may only be used by Home Care Delivered.</a:t>
            </a:r>
          </a:p>
        </p:txBody>
      </p:sp>
      <p:pic>
        <p:nvPicPr>
          <p:cNvPr id="3" name="DME-1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152400" y="6569605"/>
            <a:ext cx="284384" cy="284384"/>
          </a:xfrm>
          <a:prstGeom prst="rect">
            <a:avLst/>
          </a:prstGeom>
        </p:spPr>
      </p:pic>
    </p:spTree>
    <p:custDataLst>
      <p:tags r:id="rId1"/>
    </p:custDataLst>
    <p:extLst>
      <p:ext uri="{BB962C8B-B14F-4D97-AF65-F5344CB8AC3E}">
        <p14:creationId xmlns:p14="http://schemas.microsoft.com/office/powerpoint/2010/main" val="1363262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3567"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F94732E5-E64B-4DD2-9415-5A3E31EA897A}"/>
              </a:ext>
            </a:extLst>
          </p:cNvPr>
          <p:cNvSpPr>
            <a:spLocks noGrp="1"/>
          </p:cNvSpPr>
          <p:nvPr>
            <p:ph type="title"/>
          </p:nvPr>
        </p:nvSpPr>
        <p:spPr>
          <a:xfrm>
            <a:off x="533400" y="457200"/>
            <a:ext cx="7467600" cy="548640"/>
          </a:xfrm>
        </p:spPr>
        <p:txBody>
          <a:bodyPr/>
          <a:lstStyle/>
          <a:p>
            <a:r>
              <a:rPr lang="en-US" dirty="0"/>
              <a:t>Out-of-state providers submitting requests for service authorization</a:t>
            </a:r>
          </a:p>
        </p:txBody>
      </p:sp>
      <p:sp>
        <p:nvSpPr>
          <p:cNvPr id="7" name="Content Placeholder 2">
            <a:extLst>
              <a:ext uri="{FF2B5EF4-FFF2-40B4-BE49-F238E27FC236}">
                <a16:creationId xmlns:a16="http://schemas.microsoft.com/office/drawing/2014/main" id="{74F280BB-9D3F-4BE2-A192-CF367A1C1D7C}"/>
              </a:ext>
            </a:extLst>
          </p:cNvPr>
          <p:cNvSpPr>
            <a:spLocks noGrp="1"/>
          </p:cNvSpPr>
          <p:nvPr>
            <p:ph idx="1"/>
          </p:nvPr>
        </p:nvSpPr>
        <p:spPr>
          <a:xfrm>
            <a:off x="533400" y="1371600"/>
            <a:ext cx="8077200" cy="4572000"/>
          </a:xfrm>
        </p:spPr>
        <p:txBody>
          <a:bodyPr>
            <a:normAutofit/>
          </a:bodyPr>
          <a:lstStyle/>
          <a:p>
            <a:pPr marL="59436" lvl="2" indent="0" eaLnBrk="0" fontAlgn="base" hangingPunct="0">
              <a:spcBef>
                <a:spcPts val="700"/>
              </a:spcBef>
              <a:spcAft>
                <a:spcPts val="600"/>
              </a:spcAft>
              <a:buClr>
                <a:srgbClr val="ED8B00"/>
              </a:buClr>
              <a:buSzPct val="10000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b="0" kern="0" dirty="0"/>
              <a:t>Effective March 1, 2013, Out-of- State providers need to determine and document evidence that one of the following items is met at the time the service authorization request is submitted to the service authorization contractor:</a:t>
            </a:r>
          </a:p>
          <a:p>
            <a:pPr marL="629349" lvl="3" indent="-341313" eaLnBrk="0" fontAlgn="base" hangingPunct="0">
              <a:spcBef>
                <a:spcPts val="700"/>
              </a:spcBef>
              <a:spcAft>
                <a:spcPts val="600"/>
              </a:spcAft>
              <a:buClr>
                <a:srgbClr val="ED8B00"/>
              </a:buClr>
              <a:buSzPct val="100000"/>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kern="0" dirty="0"/>
              <a:t>The medical services must be needed because of a medical emergency;</a:t>
            </a:r>
          </a:p>
          <a:p>
            <a:pPr marL="629349" lvl="3" indent="-341313" eaLnBrk="0" fontAlgn="base" hangingPunct="0">
              <a:spcBef>
                <a:spcPts val="700"/>
              </a:spcBef>
              <a:spcAft>
                <a:spcPts val="600"/>
              </a:spcAft>
              <a:buClr>
                <a:srgbClr val="ED8B00"/>
              </a:buClr>
              <a:buSzPct val="100000"/>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kern="0" dirty="0"/>
              <a:t>Medical services must be needed and the recipient’s health would be endangered if they were required to travel to their state of residence;</a:t>
            </a:r>
          </a:p>
          <a:p>
            <a:pPr marL="629349" lvl="3" indent="-341313" eaLnBrk="0" fontAlgn="base" hangingPunct="0">
              <a:spcBef>
                <a:spcPts val="700"/>
              </a:spcBef>
              <a:spcAft>
                <a:spcPts val="600"/>
              </a:spcAft>
              <a:buClr>
                <a:srgbClr val="ED8B00"/>
              </a:buClr>
              <a:buSzPct val="100000"/>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kern="0" dirty="0"/>
              <a:t>The state determines, on the basis of medical advice, that the needed medical services, or necessary supplementary resources, are more readily available in the other state;</a:t>
            </a:r>
          </a:p>
          <a:p>
            <a:pPr marL="629349" lvl="3" indent="-341313" eaLnBrk="0" fontAlgn="base" hangingPunct="0">
              <a:spcBef>
                <a:spcPts val="700"/>
              </a:spcBef>
              <a:spcAft>
                <a:spcPts val="600"/>
              </a:spcAft>
              <a:buClr>
                <a:srgbClr val="ED8B00"/>
              </a:buClr>
              <a:buSzPct val="100000"/>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kern="0" dirty="0"/>
              <a:t>It is the general practice for recipients in a particular locality to use medical resources in another state.</a:t>
            </a:r>
          </a:p>
          <a:p>
            <a:pPr marL="0" lvl="1" indent="-169164" eaLnBrk="0" fontAlgn="base" hangingPunct="0">
              <a:spcBef>
                <a:spcPts val="700"/>
              </a:spcBef>
              <a:spcAft>
                <a:spcPts val="600"/>
              </a:spcAft>
              <a:buClr>
                <a:srgbClr val="ED8B00"/>
              </a:buClr>
              <a:buSzPct val="10000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kern="0" dirty="0"/>
              <a:t>Authorization requests for certain services can also be submitted by out-of-state facilities. Refer to the Out-of-State Request Policy and Procedure on pages eight (8) and nine (9), for guidelines when processing out-of-state requests, including 12VAC30-10-120.</a:t>
            </a:r>
          </a:p>
        </p:txBody>
      </p:sp>
      <p:pic>
        <p:nvPicPr>
          <p:cNvPr id="2" name="DME-14">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152400" y="6549553"/>
            <a:ext cx="284384" cy="284384"/>
          </a:xfrm>
          <a:prstGeom prst="rect">
            <a:avLst/>
          </a:prstGeom>
        </p:spPr>
      </p:pic>
    </p:spTree>
    <p:custDataLst>
      <p:tags r:id="rId1"/>
    </p:custDataLst>
    <p:extLst>
      <p:ext uri="{BB962C8B-B14F-4D97-AF65-F5344CB8AC3E}">
        <p14:creationId xmlns:p14="http://schemas.microsoft.com/office/powerpoint/2010/main" val="1907935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3399"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4732E5-E64B-4DD2-9415-5A3E31EA897A}"/>
              </a:ext>
            </a:extLst>
          </p:cNvPr>
          <p:cNvSpPr>
            <a:spLocks noGrp="1"/>
          </p:cNvSpPr>
          <p:nvPr>
            <p:ph type="title"/>
          </p:nvPr>
        </p:nvSpPr>
        <p:spPr>
          <a:xfrm>
            <a:off x="381000" y="381000"/>
            <a:ext cx="6629400" cy="548640"/>
          </a:xfrm>
        </p:spPr>
        <p:txBody>
          <a:bodyPr/>
          <a:lstStyle/>
          <a:p>
            <a:r>
              <a:rPr lang="en-US" dirty="0"/>
              <a:t>Out-of-state providers submitting requests for service authorization (cont’d)</a:t>
            </a:r>
          </a:p>
        </p:txBody>
      </p:sp>
      <p:sp>
        <p:nvSpPr>
          <p:cNvPr id="5" name="Content Placeholder 2">
            <a:extLst>
              <a:ext uri="{FF2B5EF4-FFF2-40B4-BE49-F238E27FC236}">
                <a16:creationId xmlns:a16="http://schemas.microsoft.com/office/drawing/2014/main" id="{74F280BB-9D3F-4BE2-A192-CF367A1C1D7C}"/>
              </a:ext>
            </a:extLst>
          </p:cNvPr>
          <p:cNvSpPr>
            <a:spLocks noGrp="1"/>
          </p:cNvSpPr>
          <p:nvPr>
            <p:ph idx="1"/>
          </p:nvPr>
        </p:nvSpPr>
        <p:spPr>
          <a:xfrm>
            <a:off x="381000" y="1143000"/>
            <a:ext cx="8473440" cy="4876800"/>
          </a:xfrm>
        </p:spPr>
        <p:txBody>
          <a:bodyPr>
            <a:noAutofit/>
          </a:bodyPr>
          <a:lstStyle/>
          <a:p>
            <a:pPr marL="0" lvl="1" indent="-169164" eaLnBrk="0" fontAlgn="base" hangingPunct="0">
              <a:spcBef>
                <a:spcPts val="700"/>
              </a:spcBef>
              <a:spcAft>
                <a:spcPts val="600"/>
              </a:spcAft>
              <a:buClr>
                <a:srgbClr val="ED8B00"/>
              </a:buClr>
              <a:buSzPct val="10000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kern="0" dirty="0"/>
              <a:t>The provider needs to determine item one (1) through four (4) at the time of the request to the contractor. If the provider is unable to establish one of the four (4) KEPRO will:</a:t>
            </a:r>
          </a:p>
          <a:p>
            <a:pPr marL="573786" lvl="3" indent="-285750" eaLnBrk="0" fontAlgn="base" hangingPunct="0">
              <a:spcBef>
                <a:spcPts val="700"/>
              </a:spcBef>
              <a:spcAft>
                <a:spcPts val="600"/>
              </a:spcAft>
              <a:buClr>
                <a:srgbClr val="ED8B00"/>
              </a:buClr>
              <a:buSzPct val="100000"/>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b="0" kern="0" dirty="0"/>
              <a:t>Pend the request utilizing established provider pend timeframes</a:t>
            </a:r>
          </a:p>
          <a:p>
            <a:pPr marL="573786" lvl="3" indent="-285750" eaLnBrk="0" fontAlgn="base" hangingPunct="0">
              <a:spcBef>
                <a:spcPts val="700"/>
              </a:spcBef>
              <a:spcAft>
                <a:spcPts val="600"/>
              </a:spcAft>
              <a:buClr>
                <a:srgbClr val="ED8B00"/>
              </a:buClr>
              <a:buSzPct val="100000"/>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kern="0" dirty="0"/>
              <a:t>Have the provider research and support one of the items on the previous slide and submit back to the Contractor their findings.</a:t>
            </a:r>
          </a:p>
          <a:p>
            <a:pPr marL="0" lvl="1" indent="0" eaLnBrk="0" fontAlgn="base" hangingPunct="0">
              <a:spcBef>
                <a:spcPts val="700"/>
              </a:spcBef>
              <a:spcAft>
                <a:spcPts val="600"/>
              </a:spcAft>
              <a:buClr>
                <a:srgbClr val="ED8B00"/>
              </a:buClr>
              <a:buSzPct val="10000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b="0" kern="0" dirty="0"/>
              <a:t>Specific Information for Out-of-State Providers:</a:t>
            </a:r>
          </a:p>
          <a:p>
            <a:pPr lvl="2" eaLnBrk="0" fontAlgn="base" hangingPunct="0">
              <a:spcBef>
                <a:spcPts val="700"/>
              </a:spcBef>
              <a:spcAft>
                <a:spcPts val="600"/>
              </a:spcAft>
              <a:buClr>
                <a:srgbClr val="ED8B00"/>
              </a:buClr>
              <a:buSzPct val="100000"/>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kern="0" dirty="0"/>
              <a:t>Out-of-State providers are held to the same service authorization processing rules as in state providers and must be enrolled with Virginia Medicaid prior to submitting a request for out-of-state services to KEPRO. If the provider is not enrolled as a participating provider with Virginia Medicaid, the provider is encouraged to submit the request to KEPRO, as timeliness of the request will be considered in the review process. KEPRO will pend the request back to the provider for twelve (12) business days to allow the provider to become successfully enrolled.</a:t>
            </a:r>
          </a:p>
          <a:p>
            <a:pPr lvl="2" eaLnBrk="0" fontAlgn="base" hangingPunct="0">
              <a:spcBef>
                <a:spcPts val="700"/>
              </a:spcBef>
              <a:spcAft>
                <a:spcPts val="600"/>
              </a:spcAft>
              <a:buClr>
                <a:srgbClr val="ED8B00"/>
              </a:buClr>
              <a:buSzPct val="100000"/>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b="0" kern="0" dirty="0"/>
              <a:t>If KEPRO received the information in response to the pend of the provider’s </a:t>
            </a:r>
            <a:r>
              <a:rPr lang="en-GB" b="0" kern="0" dirty="0" smtClean="0"/>
              <a:t>enrollment </a:t>
            </a:r>
            <a:r>
              <a:rPr lang="en-GB" b="0" kern="0" dirty="0"/>
              <a:t>from the newly enrolled provider within the twelve (12) business days, the request will the continue through the review process and a final determination will be made on the service request.</a:t>
            </a:r>
          </a:p>
        </p:txBody>
      </p:sp>
      <p:pic>
        <p:nvPicPr>
          <p:cNvPr id="3" name="DME-15">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120679" y="6545542"/>
            <a:ext cx="284384" cy="284384"/>
          </a:xfrm>
          <a:prstGeom prst="rect">
            <a:avLst/>
          </a:prstGeom>
        </p:spPr>
      </p:pic>
    </p:spTree>
    <p:custDataLst>
      <p:tags r:id="rId1"/>
    </p:custDataLst>
    <p:extLst>
      <p:ext uri="{BB962C8B-B14F-4D97-AF65-F5344CB8AC3E}">
        <p14:creationId xmlns:p14="http://schemas.microsoft.com/office/powerpoint/2010/main" val="2175142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70243"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F94732E5-E64B-4DD2-9415-5A3E31EA897A}"/>
              </a:ext>
            </a:extLst>
          </p:cNvPr>
          <p:cNvSpPr>
            <a:spLocks noGrp="1"/>
          </p:cNvSpPr>
          <p:nvPr>
            <p:ph type="title"/>
          </p:nvPr>
        </p:nvSpPr>
        <p:spPr>
          <a:xfrm>
            <a:off x="533400" y="457200"/>
            <a:ext cx="7467600" cy="548640"/>
          </a:xfrm>
        </p:spPr>
        <p:txBody>
          <a:bodyPr/>
          <a:lstStyle/>
          <a:p>
            <a:r>
              <a:rPr lang="en-US" dirty="0"/>
              <a:t>Out-of-State providers submitting requests for service authorization (cont’d)</a:t>
            </a:r>
          </a:p>
        </p:txBody>
      </p:sp>
      <p:sp>
        <p:nvSpPr>
          <p:cNvPr id="7" name="Content Placeholder 2">
            <a:extLst>
              <a:ext uri="{FF2B5EF4-FFF2-40B4-BE49-F238E27FC236}">
                <a16:creationId xmlns:a16="http://schemas.microsoft.com/office/drawing/2014/main" id="{74F280BB-9D3F-4BE2-A192-CF367A1C1D7C}"/>
              </a:ext>
            </a:extLst>
          </p:cNvPr>
          <p:cNvSpPr>
            <a:spLocks noGrp="1"/>
          </p:cNvSpPr>
          <p:nvPr>
            <p:ph idx="1"/>
          </p:nvPr>
        </p:nvSpPr>
        <p:spPr>
          <a:xfrm>
            <a:off x="533400" y="1371600"/>
            <a:ext cx="7772400" cy="4876800"/>
          </a:xfrm>
        </p:spPr>
        <p:txBody>
          <a:bodyPr>
            <a:normAutofit/>
          </a:bodyPr>
          <a:lstStyle/>
          <a:p>
            <a:pPr marL="59436" lvl="2" indent="0" eaLnBrk="0" fontAlgn="base" hangingPunct="0">
              <a:spcBef>
                <a:spcPts val="700"/>
              </a:spcBef>
              <a:spcAft>
                <a:spcPts val="600"/>
              </a:spcAft>
              <a:buClr>
                <a:srgbClr val="ED8B00"/>
              </a:buClr>
              <a:buSzPct val="10000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b="0" kern="0" dirty="0"/>
              <a:t>Specific </a:t>
            </a:r>
            <a:r>
              <a:rPr lang="en-GB" kern="0" dirty="0"/>
              <a:t>Information for Out-of-State Providers:</a:t>
            </a:r>
          </a:p>
          <a:p>
            <a:pPr marL="573786" lvl="3" indent="-285750" eaLnBrk="0" fontAlgn="base" hangingPunct="0">
              <a:spcBef>
                <a:spcPts val="700"/>
              </a:spcBef>
              <a:spcAft>
                <a:spcPts val="600"/>
              </a:spcAft>
              <a:buClr>
                <a:srgbClr val="ED8B00"/>
              </a:buClr>
              <a:buSzPct val="100000"/>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b="0" kern="0" dirty="0"/>
              <a:t>If the request was pended for no provider </a:t>
            </a:r>
            <a:r>
              <a:rPr lang="en-GB" b="0" kern="0" dirty="0" smtClean="0"/>
              <a:t>enrollment </a:t>
            </a:r>
            <a:r>
              <a:rPr lang="en-GB" b="0" kern="0" dirty="0"/>
              <a:t>and KEPRO does not receive the information to complete the processing of the request within twelve (12) business days, KEPRO will reject the request back to the provider, as the service authorization cannot be entered into MMIS without the providers National Provider Identification (NPI).</a:t>
            </a:r>
          </a:p>
          <a:p>
            <a:pPr marL="573786" lvl="3" indent="-285750" eaLnBrk="0" fontAlgn="base" hangingPunct="0">
              <a:spcBef>
                <a:spcPts val="700"/>
              </a:spcBef>
              <a:spcAft>
                <a:spcPts val="600"/>
              </a:spcAft>
              <a:buClr>
                <a:srgbClr val="ED8B00"/>
              </a:buClr>
              <a:buSzPct val="100000"/>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kern="0" dirty="0"/>
              <a:t>Once the provider is successfully enrolled, the provider must resubmit the entire request.</a:t>
            </a:r>
          </a:p>
          <a:p>
            <a:pPr marL="573786" lvl="3" indent="-285750" eaLnBrk="0" fontAlgn="base" hangingPunct="0">
              <a:spcBef>
                <a:spcPts val="700"/>
              </a:spcBef>
              <a:spcAft>
                <a:spcPts val="600"/>
              </a:spcAft>
              <a:buClr>
                <a:srgbClr val="ED8B00"/>
              </a:buClr>
              <a:buSzPct val="100000"/>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b="0" kern="0" dirty="0"/>
              <a:t>Out-of-State providers may enroll with Virginia Medicaid by going to </a:t>
            </a:r>
            <a:r>
              <a:rPr lang="en-GB" b="0" kern="0" dirty="0">
                <a:hlinkClick r:id="rId6"/>
              </a:rPr>
              <a:t>https://www.virginiamedicaid.dmas.Virginia.gov/wps/myportal/providerenrollment</a:t>
            </a:r>
            <a:r>
              <a:rPr lang="en-GB" b="0" kern="0" dirty="0"/>
              <a:t>.</a:t>
            </a:r>
          </a:p>
          <a:p>
            <a:pPr marL="573786" lvl="3" indent="-285750" eaLnBrk="0" fontAlgn="base" hangingPunct="0">
              <a:spcBef>
                <a:spcPts val="700"/>
              </a:spcBef>
              <a:spcAft>
                <a:spcPts val="600"/>
              </a:spcAft>
              <a:buClr>
                <a:srgbClr val="ED8B00"/>
              </a:buClr>
              <a:buSzPct val="100000"/>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kern="0" dirty="0"/>
              <a:t>At the toolbar at the top of the page, click on “Provider Services” and then “Provider Enrollment” in the drop-down box. It may take up to ten (10) business days to become a Virginia participating provider.</a:t>
            </a:r>
            <a:endParaRPr lang="en-GB" b="0" kern="0" dirty="0"/>
          </a:p>
        </p:txBody>
      </p:sp>
      <p:pic>
        <p:nvPicPr>
          <p:cNvPr id="2" name="DME-16">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232974" y="6573616"/>
            <a:ext cx="284384" cy="284384"/>
          </a:xfrm>
          <a:prstGeom prst="rect">
            <a:avLst/>
          </a:prstGeom>
        </p:spPr>
      </p:pic>
    </p:spTree>
    <p:custDataLst>
      <p:tags r:id="rId1"/>
    </p:custDataLst>
    <p:extLst>
      <p:ext uri="{BB962C8B-B14F-4D97-AF65-F5344CB8AC3E}">
        <p14:creationId xmlns:p14="http://schemas.microsoft.com/office/powerpoint/2010/main" val="1255640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5113"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603922-A7A6-49C1-8A7C-FF1A06D028CA}"/>
              </a:ext>
            </a:extLst>
          </p:cNvPr>
          <p:cNvSpPr>
            <a:spLocks noGrp="1"/>
          </p:cNvSpPr>
          <p:nvPr>
            <p:ph type="title"/>
          </p:nvPr>
        </p:nvSpPr>
        <p:spPr>
          <a:xfrm>
            <a:off x="805314" y="533400"/>
            <a:ext cx="6111240" cy="548640"/>
          </a:xfrm>
        </p:spPr>
        <p:txBody>
          <a:bodyPr/>
          <a:lstStyle/>
          <a:p>
            <a:r>
              <a:rPr lang="en-US" dirty="0"/>
              <a:t>Resources</a:t>
            </a:r>
          </a:p>
        </p:txBody>
      </p:sp>
      <p:sp>
        <p:nvSpPr>
          <p:cNvPr id="3" name="Content Placeholder 2">
            <a:extLst>
              <a:ext uri="{FF2B5EF4-FFF2-40B4-BE49-F238E27FC236}">
                <a16:creationId xmlns:a16="http://schemas.microsoft.com/office/drawing/2014/main" id="{C8CBE463-8F8A-4949-9287-1C15E4A5289E}"/>
              </a:ext>
            </a:extLst>
          </p:cNvPr>
          <p:cNvSpPr>
            <a:spLocks noGrp="1"/>
          </p:cNvSpPr>
          <p:nvPr>
            <p:ph idx="1"/>
          </p:nvPr>
        </p:nvSpPr>
        <p:spPr>
          <a:xfrm>
            <a:off x="805314" y="1676400"/>
            <a:ext cx="7520940" cy="3579849"/>
          </a:xfrm>
        </p:spPr>
        <p:txBody>
          <a:bodyPr vert="horz" lIns="91440" tIns="45720" rIns="91440" bIns="45720" rtlCol="0">
            <a:noAutofit/>
          </a:bodyPr>
          <a:lstStyle/>
          <a:p>
            <a:pPr marL="0" indent="0" algn="ctr" eaLnBrk="0" fontAlgn="base" hangingPunct="0">
              <a:spcBef>
                <a:spcPts val="600"/>
              </a:spcBef>
              <a:spcAft>
                <a:spcPts val="1200"/>
              </a:spcAft>
              <a:buClr>
                <a:srgbClr val="ED8B00"/>
              </a:buClr>
              <a:buSzPct val="100000"/>
              <a:tabLst>
                <a:tab pos="909638" algn="l"/>
                <a:tab pos="1824038" algn="l"/>
                <a:tab pos="2738438" algn="l"/>
                <a:tab pos="3652838" algn="l"/>
                <a:tab pos="4567238" algn="l"/>
                <a:tab pos="5481638" algn="l"/>
                <a:tab pos="6396038" algn="l"/>
                <a:tab pos="7310438" algn="l"/>
                <a:tab pos="8224838" algn="l"/>
                <a:tab pos="9139238" algn="l"/>
                <a:tab pos="10053638" algn="l"/>
              </a:tabLst>
            </a:pPr>
            <a:r>
              <a:rPr lang="en-US" sz="2000" b="0" kern="0" dirty="0"/>
              <a:t>Check the Medicaid Memos and Manuals online at: </a:t>
            </a:r>
            <a:r>
              <a:rPr lang="en-US" sz="2000" b="0" kern="0" dirty="0">
                <a:hlinkClick r:id="rId6"/>
              </a:rPr>
              <a:t>https://www.virginiamedicaid.dmas.Virginia.gov</a:t>
            </a:r>
            <a:r>
              <a:rPr lang="en-US" sz="2000" b="0" kern="0" dirty="0"/>
              <a:t>.</a:t>
            </a:r>
          </a:p>
          <a:p>
            <a:pPr marL="0" indent="0" algn="ctr" eaLnBrk="0" fontAlgn="base" hangingPunct="0">
              <a:spcBef>
                <a:spcPts val="600"/>
              </a:spcBef>
              <a:spcAft>
                <a:spcPts val="1200"/>
              </a:spcAft>
              <a:buClr>
                <a:srgbClr val="ED8B00"/>
              </a:buClr>
              <a:buSzPct val="100000"/>
              <a:tabLst>
                <a:tab pos="909638" algn="l"/>
                <a:tab pos="1824038" algn="l"/>
                <a:tab pos="2738438" algn="l"/>
                <a:tab pos="3652838" algn="l"/>
                <a:tab pos="4567238" algn="l"/>
                <a:tab pos="5481638" algn="l"/>
                <a:tab pos="6396038" algn="l"/>
                <a:tab pos="7310438" algn="l"/>
                <a:tab pos="8224838" algn="l"/>
                <a:tab pos="9139238" algn="l"/>
                <a:tab pos="10053638" algn="l"/>
              </a:tabLst>
            </a:pPr>
            <a:r>
              <a:rPr lang="en-US" sz="2000" b="0" kern="0" dirty="0"/>
              <a:t>DME &amp; Supplies Manual, Appendix B and Appendix D, Click on the link to Providers Services or </a:t>
            </a:r>
            <a:r>
              <a:rPr lang="en-US" sz="2000" b="0" kern="0" dirty="0">
                <a:hlinkClick r:id="rId7"/>
              </a:rPr>
              <a:t>http://dmas.kepro.com</a:t>
            </a:r>
            <a:r>
              <a:rPr lang="en-US" sz="2000" b="0" kern="0" dirty="0"/>
              <a:t>.</a:t>
            </a:r>
          </a:p>
          <a:p>
            <a:pPr marL="0" indent="0" eaLnBrk="0" fontAlgn="base" hangingPunct="0">
              <a:spcBef>
                <a:spcPts val="600"/>
              </a:spcBef>
              <a:spcAft>
                <a:spcPts val="1200"/>
              </a:spcAft>
              <a:buClr>
                <a:srgbClr val="ED8B00"/>
              </a:buClr>
              <a:buSzPct val="100000"/>
              <a:tabLst>
                <a:tab pos="909638" algn="l"/>
                <a:tab pos="1824038" algn="l"/>
                <a:tab pos="2738438" algn="l"/>
                <a:tab pos="3652838" algn="l"/>
                <a:tab pos="4567238" algn="l"/>
                <a:tab pos="5481638" algn="l"/>
                <a:tab pos="6396038" algn="l"/>
                <a:tab pos="7310438" algn="l"/>
                <a:tab pos="8224838" algn="l"/>
                <a:tab pos="9139238" algn="l"/>
                <a:tab pos="10053638" algn="l"/>
              </a:tabLst>
            </a:pPr>
            <a:endParaRPr lang="en-US" sz="2000" b="0" kern="0" dirty="0"/>
          </a:p>
        </p:txBody>
      </p:sp>
      <p:pic>
        <p:nvPicPr>
          <p:cNvPr id="4" name="DME-17">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8"/>
          <a:stretch>
            <a:fillRect/>
          </a:stretch>
        </p:blipFill>
        <p:spPr>
          <a:xfrm>
            <a:off x="152400" y="6573616"/>
            <a:ext cx="284384" cy="284384"/>
          </a:xfrm>
          <a:prstGeom prst="rect">
            <a:avLst/>
          </a:prstGeom>
        </p:spPr>
      </p:pic>
    </p:spTree>
    <p:custDataLst>
      <p:tags r:id="rId1"/>
    </p:custDataLst>
    <p:extLst>
      <p:ext uri="{BB962C8B-B14F-4D97-AF65-F5344CB8AC3E}">
        <p14:creationId xmlns:p14="http://schemas.microsoft.com/office/powerpoint/2010/main" val="507300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8542"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46ED66-0CE4-4800-83D0-5809BBF372FC}"/>
              </a:ext>
            </a:extLst>
          </p:cNvPr>
          <p:cNvSpPr>
            <a:spLocks noGrp="1"/>
          </p:cNvSpPr>
          <p:nvPr>
            <p:ph type="title"/>
          </p:nvPr>
        </p:nvSpPr>
        <p:spPr>
          <a:xfrm>
            <a:off x="822960" y="457200"/>
            <a:ext cx="7520940" cy="548640"/>
          </a:xfrm>
        </p:spPr>
        <p:txBody>
          <a:bodyPr/>
          <a:lstStyle/>
          <a:p>
            <a:r>
              <a:rPr lang="en-US" dirty="0"/>
              <a:t>Resources (cont’d)</a:t>
            </a:r>
          </a:p>
        </p:txBody>
      </p:sp>
      <p:sp>
        <p:nvSpPr>
          <p:cNvPr id="3" name="Content Placeholder 2">
            <a:extLst>
              <a:ext uri="{FF2B5EF4-FFF2-40B4-BE49-F238E27FC236}">
                <a16:creationId xmlns:a16="http://schemas.microsoft.com/office/drawing/2014/main" id="{68019B3D-D04A-4A5A-9722-F9B589987D22}"/>
              </a:ext>
            </a:extLst>
          </p:cNvPr>
          <p:cNvSpPr>
            <a:spLocks noGrp="1"/>
          </p:cNvSpPr>
          <p:nvPr>
            <p:ph idx="1"/>
          </p:nvPr>
        </p:nvSpPr>
        <p:spPr>
          <a:xfrm>
            <a:off x="822960" y="1371600"/>
            <a:ext cx="7520940" cy="4343400"/>
          </a:xfrm>
        </p:spPr>
        <p:txBody>
          <a:bodyPr>
            <a:normAutofit/>
          </a:bodyPr>
          <a:lstStyle/>
          <a:p>
            <a:pPr marL="0" lvl="1" indent="-61912" eaLnBrk="0" fontAlgn="base" hangingPunct="0">
              <a:spcBef>
                <a:spcPct val="20000"/>
              </a:spcBef>
              <a:spcAft>
                <a:spcPct val="0"/>
              </a:spcAft>
              <a:buClr>
                <a:srgbClr val="ED8B00"/>
              </a:buClr>
              <a:buNone/>
            </a:pPr>
            <a:r>
              <a:rPr lang="en-US" sz="1800" b="0" kern="0" dirty="0"/>
              <a:t>KEPRO Website: </a:t>
            </a:r>
            <a:r>
              <a:rPr lang="en-US" sz="1800" b="0" kern="0" dirty="0">
                <a:hlinkClick r:id="rId6"/>
              </a:rPr>
              <a:t>htt</a:t>
            </a:r>
            <a:r>
              <a:rPr lang="en-US" sz="1800" kern="0" dirty="0">
                <a:hlinkClick r:id="rId6"/>
              </a:rPr>
              <a:t>ps://dmas.kepro.com</a:t>
            </a:r>
            <a:endParaRPr lang="en-US" sz="1800" kern="0" dirty="0"/>
          </a:p>
          <a:p>
            <a:pPr marL="0" lvl="1" indent="-61912" eaLnBrk="0" fontAlgn="base" hangingPunct="0">
              <a:spcBef>
                <a:spcPct val="20000"/>
              </a:spcBef>
              <a:spcAft>
                <a:spcPct val="0"/>
              </a:spcAft>
              <a:buClr>
                <a:srgbClr val="ED8B00"/>
              </a:buClr>
              <a:buNone/>
            </a:pPr>
            <a:endParaRPr lang="en-US" sz="1800" kern="0" dirty="0"/>
          </a:p>
          <a:p>
            <a:pPr marL="0" lvl="1" indent="-61912" eaLnBrk="0" fontAlgn="base" hangingPunct="0">
              <a:spcBef>
                <a:spcPct val="20000"/>
              </a:spcBef>
              <a:spcAft>
                <a:spcPct val="0"/>
              </a:spcAft>
              <a:buClr>
                <a:srgbClr val="ED8B00"/>
              </a:buClr>
              <a:buNone/>
            </a:pPr>
            <a:r>
              <a:rPr lang="en-US" sz="1800" kern="0" dirty="0"/>
              <a:t>DMAS Web Portal: </a:t>
            </a:r>
            <a:r>
              <a:rPr lang="en-US" sz="1800" kern="0" dirty="0">
                <a:hlinkClick r:id="rId7"/>
              </a:rPr>
              <a:t>https://www.virginiamedicaid.dmas.Virginia.gov</a:t>
            </a:r>
            <a:endParaRPr lang="en-US" sz="1800" kern="0" dirty="0"/>
          </a:p>
          <a:p>
            <a:pPr marL="0" lvl="1" indent="-61912" eaLnBrk="0" fontAlgn="base" hangingPunct="0">
              <a:spcBef>
                <a:spcPct val="20000"/>
              </a:spcBef>
              <a:spcAft>
                <a:spcPct val="0"/>
              </a:spcAft>
              <a:buClr>
                <a:srgbClr val="ED8B00"/>
              </a:buClr>
              <a:buNone/>
            </a:pPr>
            <a:endParaRPr lang="en-US" sz="1800" kern="0" dirty="0"/>
          </a:p>
          <a:p>
            <a:pPr marL="0" lvl="1" indent="-61912" eaLnBrk="0" fontAlgn="base" hangingPunct="0">
              <a:spcBef>
                <a:spcPct val="20000"/>
              </a:spcBef>
              <a:spcAft>
                <a:spcPct val="0"/>
              </a:spcAft>
              <a:buClr>
                <a:srgbClr val="ED8B00"/>
              </a:buClr>
              <a:buNone/>
            </a:pPr>
            <a:r>
              <a:rPr lang="en-US" sz="1800" kern="0" dirty="0"/>
              <a:t>For any questions regarding the submission of Service Authorization requests, please contact KEPRO at 1-888-827-2884, or 1-804-622-8900</a:t>
            </a:r>
          </a:p>
          <a:p>
            <a:pPr marL="0" lvl="1" indent="-61912" eaLnBrk="0" fontAlgn="base" hangingPunct="0">
              <a:spcBef>
                <a:spcPct val="20000"/>
              </a:spcBef>
              <a:spcAft>
                <a:spcPct val="0"/>
              </a:spcAft>
              <a:buClr>
                <a:srgbClr val="ED8B00"/>
              </a:buClr>
              <a:buNone/>
            </a:pPr>
            <a:endParaRPr lang="en-US" sz="1800" kern="0" dirty="0"/>
          </a:p>
          <a:p>
            <a:pPr marL="0" lvl="1" indent="-61912" eaLnBrk="0" fontAlgn="base" hangingPunct="0">
              <a:spcBef>
                <a:spcPct val="20000"/>
              </a:spcBef>
              <a:spcAft>
                <a:spcPct val="0"/>
              </a:spcAft>
              <a:buClr>
                <a:srgbClr val="ED8B00"/>
              </a:buClr>
              <a:buNone/>
            </a:pPr>
            <a:r>
              <a:rPr lang="en-US" sz="1800" kern="0" dirty="0"/>
              <a:t>For claims or general provider questions, please contact the DMAS Provider Helpline at 1-800-552-8627 or 1-804-786-6273</a:t>
            </a:r>
          </a:p>
        </p:txBody>
      </p:sp>
      <p:pic>
        <p:nvPicPr>
          <p:cNvPr id="4" name="DME-18">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8"/>
          <a:stretch>
            <a:fillRect/>
          </a:stretch>
        </p:blipFill>
        <p:spPr>
          <a:xfrm>
            <a:off x="152400" y="6573616"/>
            <a:ext cx="284384" cy="284384"/>
          </a:xfrm>
          <a:prstGeom prst="rect">
            <a:avLst/>
          </a:prstGeom>
        </p:spPr>
      </p:pic>
    </p:spTree>
    <p:custDataLst>
      <p:tags r:id="rId1"/>
    </p:custDataLst>
    <p:extLst>
      <p:ext uri="{BB962C8B-B14F-4D97-AF65-F5344CB8AC3E}">
        <p14:creationId xmlns:p14="http://schemas.microsoft.com/office/powerpoint/2010/main" val="606313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787"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284D037-D05B-4E7A-854C-08A0CD9AA6BC}"/>
              </a:ext>
            </a:extLst>
          </p:cNvPr>
          <p:cNvSpPr txBox="1"/>
          <p:nvPr/>
        </p:nvSpPr>
        <p:spPr>
          <a:xfrm>
            <a:off x="1333500" y="1828800"/>
            <a:ext cx="6477000" cy="1323439"/>
          </a:xfrm>
          <a:prstGeom prst="rect">
            <a:avLst/>
          </a:prstGeom>
          <a:noFill/>
        </p:spPr>
        <p:txBody>
          <a:bodyPr wrap="square" rtlCol="0">
            <a:spAutoFit/>
          </a:bodyPr>
          <a:lstStyle/>
          <a:p>
            <a:pPr algn="ctr"/>
            <a:r>
              <a:rPr lang="en-US" sz="8000" dirty="0">
                <a:latin typeface="Calibri" panose="020F0502020204030204" pitchFamily="34" charset="0"/>
                <a:cs typeface="Calibri" panose="020F0502020204030204" pitchFamily="34" charset="0"/>
              </a:rPr>
              <a:t>THANK YOU</a:t>
            </a:r>
          </a:p>
        </p:txBody>
      </p:sp>
      <p:pic>
        <p:nvPicPr>
          <p:cNvPr id="4" name="Picture 3">
            <a:extLst>
              <a:ext uri="{FF2B5EF4-FFF2-40B4-BE49-F238E27FC236}">
                <a16:creationId xmlns:a16="http://schemas.microsoft.com/office/drawing/2014/main" id="{D038EC7E-5202-4EC9-9113-FB059AAF57C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60250" y="-421342"/>
            <a:ext cx="9434038" cy="6288742"/>
          </a:xfrm>
          <a:prstGeom prst="rect">
            <a:avLst/>
          </a:prstGeom>
        </p:spPr>
      </p:pic>
      <p:sp>
        <p:nvSpPr>
          <p:cNvPr id="6" name="Flowchart: Process 5">
            <a:extLst>
              <a:ext uri="{FF2B5EF4-FFF2-40B4-BE49-F238E27FC236}">
                <a16:creationId xmlns:a16="http://schemas.microsoft.com/office/drawing/2014/main" id="{084F0479-AAED-4CB3-8109-59C10F6FAB55}"/>
              </a:ext>
            </a:extLst>
          </p:cNvPr>
          <p:cNvSpPr/>
          <p:nvPr/>
        </p:nvSpPr>
        <p:spPr>
          <a:xfrm>
            <a:off x="-2738363" y="-1757084"/>
            <a:ext cx="14032048" cy="7624484"/>
          </a:xfrm>
          <a:prstGeom prst="flowChartProcess">
            <a:avLst/>
          </a:prstGeom>
          <a:solidFill>
            <a:srgbClr val="002F5F">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2C24C615-B962-4D76-860F-3136D5B45E4B}"/>
              </a:ext>
            </a:extLst>
          </p:cNvPr>
          <p:cNvSpPr txBox="1"/>
          <p:nvPr/>
        </p:nvSpPr>
        <p:spPr>
          <a:xfrm>
            <a:off x="1980269" y="2217785"/>
            <a:ext cx="4953000" cy="1200329"/>
          </a:xfrm>
          <a:prstGeom prst="rect">
            <a:avLst/>
          </a:prstGeom>
          <a:noFill/>
        </p:spPr>
        <p:txBody>
          <a:bodyPr wrap="square" rtlCol="0">
            <a:spAutoFit/>
          </a:bodyPr>
          <a:lstStyle/>
          <a:p>
            <a:pPr algn="l"/>
            <a:r>
              <a:rPr lang="en-US" sz="7200" dirty="0">
                <a:solidFill>
                  <a:schemeClr val="bg1"/>
                </a:solidFill>
                <a:latin typeface="Calibri" panose="020F0502020204030204" pitchFamily="34" charset="0"/>
                <a:cs typeface="Calibri" panose="020F0502020204030204" pitchFamily="34" charset="0"/>
              </a:rPr>
              <a:t>THANK YOU!</a:t>
            </a:r>
          </a:p>
        </p:txBody>
      </p:sp>
      <p:pic>
        <p:nvPicPr>
          <p:cNvPr id="3" name="DME-19">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152400" y="6573616"/>
            <a:ext cx="284384" cy="284384"/>
          </a:xfrm>
          <a:prstGeom prst="rect">
            <a:avLst/>
          </a:prstGeom>
        </p:spPr>
      </p:pic>
    </p:spTree>
    <p:custDataLst>
      <p:tags r:id="rId1"/>
    </p:custDataLst>
    <p:extLst>
      <p:ext uri="{BB962C8B-B14F-4D97-AF65-F5344CB8AC3E}">
        <p14:creationId xmlns:p14="http://schemas.microsoft.com/office/powerpoint/2010/main" val="1628393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925"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AC61D7-E3F7-421B-98F0-EDA33CA45950}"/>
              </a:ext>
            </a:extLst>
          </p:cNvPr>
          <p:cNvSpPr>
            <a:spLocks noGrp="1"/>
          </p:cNvSpPr>
          <p:nvPr>
            <p:ph type="title"/>
          </p:nvPr>
        </p:nvSpPr>
        <p:spPr/>
        <p:txBody>
          <a:bodyPr/>
          <a:lstStyle/>
          <a:p>
            <a:r>
              <a:rPr lang="en-US" sz="3200" dirty="0"/>
              <a:t>New health coverage for adults in Virginia</a:t>
            </a:r>
          </a:p>
        </p:txBody>
      </p:sp>
      <p:sp>
        <p:nvSpPr>
          <p:cNvPr id="3" name="Content Placeholder 2">
            <a:extLst>
              <a:ext uri="{FF2B5EF4-FFF2-40B4-BE49-F238E27FC236}">
                <a16:creationId xmlns:a16="http://schemas.microsoft.com/office/drawing/2014/main" id="{AAD6FE4D-4D0B-4D2F-8411-370D5D79A232}"/>
              </a:ext>
            </a:extLst>
          </p:cNvPr>
          <p:cNvSpPr>
            <a:spLocks noGrp="1"/>
          </p:cNvSpPr>
          <p:nvPr>
            <p:ph idx="1"/>
          </p:nvPr>
        </p:nvSpPr>
        <p:spPr>
          <a:xfrm>
            <a:off x="822960" y="1143000"/>
            <a:ext cx="7520940" cy="4800600"/>
          </a:xfrm>
        </p:spPr>
        <p:txBody>
          <a:bodyPr>
            <a:normAutofit lnSpcReduction="10000"/>
          </a:bodyPr>
          <a:lstStyle/>
          <a:p>
            <a:pPr marL="0" lvl="0" indent="0" eaLnBrk="0" fontAlgn="base" hangingPunct="0">
              <a:spcBef>
                <a:spcPct val="20000"/>
              </a:spcBef>
              <a:spcAft>
                <a:spcPct val="0"/>
              </a:spcAft>
            </a:pPr>
            <a:r>
              <a:rPr lang="en-US" sz="1800" b="0" kern="0" dirty="0"/>
              <a:t>Beginning January 1, 2019, more adults living in Virginia will have access to quality, low-cost health insurance. The new coverage includes hospital stays, doctors visits, preventive care, prescription drugs and much more!</a:t>
            </a:r>
          </a:p>
          <a:p>
            <a:pPr marL="0" lvl="0" indent="0" eaLnBrk="0" fontAlgn="base" hangingPunct="0">
              <a:spcBef>
                <a:spcPct val="20000"/>
              </a:spcBef>
              <a:spcAft>
                <a:spcPct val="0"/>
              </a:spcAft>
            </a:pPr>
            <a:endParaRPr lang="en-US" sz="1800" b="0" kern="0" dirty="0"/>
          </a:p>
          <a:p>
            <a:pPr marL="0" lvl="0" indent="0" eaLnBrk="0" fontAlgn="base" hangingPunct="0">
              <a:spcBef>
                <a:spcPct val="20000"/>
              </a:spcBef>
              <a:spcAft>
                <a:spcPct val="0"/>
              </a:spcAft>
            </a:pPr>
            <a:r>
              <a:rPr lang="en-US" sz="1800" b="0" kern="0" dirty="0"/>
              <a:t>The rules have changed! So, if you applied for Medicaid in the past and were denied, you may soon be eligible. Eligibility is based on income, with a single (1) adult making up to $16,754. Or a family of three (3) making up to $28,677, qualifying for coverage.</a:t>
            </a:r>
          </a:p>
          <a:p>
            <a:pPr marL="0" lvl="0" indent="0" eaLnBrk="0" fontAlgn="base" hangingPunct="0">
              <a:spcBef>
                <a:spcPct val="20000"/>
              </a:spcBef>
              <a:spcAft>
                <a:spcPct val="0"/>
              </a:spcAft>
            </a:pPr>
            <a:endParaRPr lang="en-US" sz="1800" b="0" kern="0" dirty="0"/>
          </a:p>
          <a:p>
            <a:pPr marL="0" lvl="0" indent="0" eaLnBrk="0" fontAlgn="base" hangingPunct="0">
              <a:spcBef>
                <a:spcPct val="20000"/>
              </a:spcBef>
              <a:spcAft>
                <a:spcPct val="0"/>
              </a:spcAft>
            </a:pPr>
            <a:r>
              <a:rPr lang="en-US" sz="1800" b="0" kern="0" dirty="0"/>
              <a:t>Interested in learning more? Check out the below resources or visit </a:t>
            </a:r>
            <a:r>
              <a:rPr lang="en-US" sz="1800" b="0" kern="0" dirty="0">
                <a:hlinkClick r:id="rId6"/>
              </a:rPr>
              <a:t>www.covera.org</a:t>
            </a:r>
            <a:r>
              <a:rPr lang="en-US" sz="1800" b="0" kern="0" dirty="0"/>
              <a:t> for more information and details on eligibility.</a:t>
            </a:r>
          </a:p>
          <a:p>
            <a:pPr marL="0" lvl="0" indent="0" eaLnBrk="0" fontAlgn="base" hangingPunct="0">
              <a:spcBef>
                <a:spcPct val="20000"/>
              </a:spcBef>
              <a:spcAft>
                <a:spcPct val="0"/>
              </a:spcAft>
            </a:pPr>
            <a:endParaRPr lang="en-US" sz="1800" b="0" kern="0" dirty="0"/>
          </a:p>
          <a:p>
            <a:pPr marL="0" lvl="0" indent="0" eaLnBrk="0" fontAlgn="base" hangingPunct="0">
              <a:spcBef>
                <a:spcPct val="20000"/>
              </a:spcBef>
              <a:spcAft>
                <a:spcPct val="0"/>
              </a:spcAft>
            </a:pPr>
            <a:r>
              <a:rPr lang="en-US" sz="1800" b="0" kern="0" dirty="0">
                <a:hlinkClick r:id="rId7"/>
              </a:rPr>
              <a:t>Coverage for Adults Brochure (PDF)</a:t>
            </a:r>
            <a:endParaRPr lang="en-US" sz="1800" b="0" kern="0" dirty="0"/>
          </a:p>
          <a:p>
            <a:pPr marL="0" lvl="0" indent="0" eaLnBrk="0" fontAlgn="base" hangingPunct="0">
              <a:spcBef>
                <a:spcPct val="20000"/>
              </a:spcBef>
              <a:spcAft>
                <a:spcPct val="0"/>
              </a:spcAft>
            </a:pPr>
            <a:r>
              <a:rPr lang="en-US" sz="1800" b="0" kern="0" dirty="0">
                <a:hlinkClick r:id="rId7"/>
              </a:rPr>
              <a:t>Coverage for Adults Flyer (PDF)</a:t>
            </a:r>
            <a:endParaRPr lang="en-US" sz="1800" b="0" kern="0" dirty="0"/>
          </a:p>
          <a:p>
            <a:pPr marL="0" lvl="0" indent="0" eaLnBrk="0" fontAlgn="base" hangingPunct="0">
              <a:spcBef>
                <a:spcPct val="20000"/>
              </a:spcBef>
              <a:spcAft>
                <a:spcPct val="0"/>
              </a:spcAft>
            </a:pPr>
            <a:r>
              <a:rPr lang="en-US" sz="1800" b="0" kern="0" dirty="0">
                <a:hlinkClick r:id="rId7"/>
              </a:rPr>
              <a:t>FAQs – New Adult Eligibility for Health Coverages (PDF)</a:t>
            </a:r>
            <a:endParaRPr lang="en-US" sz="1800" b="0" kern="0" dirty="0"/>
          </a:p>
          <a:p>
            <a:pPr marL="0" lvl="0" indent="0" eaLnBrk="0" fontAlgn="base" hangingPunct="0">
              <a:spcBef>
                <a:spcPct val="20000"/>
              </a:spcBef>
              <a:spcAft>
                <a:spcPct val="0"/>
              </a:spcAft>
            </a:pPr>
            <a:r>
              <a:rPr lang="en-US" sz="1800" b="0" kern="0" dirty="0">
                <a:hlinkClick r:id="rId7"/>
              </a:rPr>
              <a:t>Coverage for Adults Poster (PDF)</a:t>
            </a:r>
            <a:endParaRPr lang="en-US" sz="1800" b="0" kern="0" dirty="0"/>
          </a:p>
          <a:p>
            <a:pPr marL="0" lvl="0" indent="0" eaLnBrk="0" fontAlgn="base" hangingPunct="0">
              <a:spcBef>
                <a:spcPct val="20000"/>
              </a:spcBef>
              <a:spcAft>
                <a:spcPct val="0"/>
              </a:spcAft>
            </a:pPr>
            <a:endParaRPr lang="en-US" sz="1800" b="0" kern="0" dirty="0"/>
          </a:p>
          <a:p>
            <a:pPr marL="0" lvl="0" indent="0" eaLnBrk="0" fontAlgn="base" hangingPunct="0">
              <a:spcBef>
                <a:spcPct val="20000"/>
              </a:spcBef>
              <a:spcAft>
                <a:spcPct val="0"/>
              </a:spcAft>
            </a:pPr>
            <a:endParaRPr lang="en-US" sz="1800" b="0" kern="0" dirty="0"/>
          </a:p>
          <a:p>
            <a:pPr marL="0" lvl="0" indent="0" eaLnBrk="0" fontAlgn="base" hangingPunct="0">
              <a:spcBef>
                <a:spcPct val="20000"/>
              </a:spcBef>
              <a:spcAft>
                <a:spcPct val="0"/>
              </a:spcAft>
            </a:pPr>
            <a:endParaRPr lang="en-US" dirty="0"/>
          </a:p>
        </p:txBody>
      </p:sp>
      <p:pic>
        <p:nvPicPr>
          <p:cNvPr id="4" name="DME-2">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8"/>
          <a:stretch>
            <a:fillRect/>
          </a:stretch>
        </p:blipFill>
        <p:spPr>
          <a:xfrm>
            <a:off x="152400" y="6575406"/>
            <a:ext cx="258531" cy="258531"/>
          </a:xfrm>
          <a:prstGeom prst="rect">
            <a:avLst/>
          </a:prstGeom>
        </p:spPr>
      </p:pic>
    </p:spTree>
    <p:custDataLst>
      <p:tags r:id="rId1"/>
    </p:custDataLst>
    <p:extLst>
      <p:ext uri="{BB962C8B-B14F-4D97-AF65-F5344CB8AC3E}">
        <p14:creationId xmlns:p14="http://schemas.microsoft.com/office/powerpoint/2010/main" val="3976201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3702"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4E97F9-28C8-4B82-99C2-404A94F7E041}"/>
              </a:ext>
            </a:extLst>
          </p:cNvPr>
          <p:cNvSpPr>
            <a:spLocks noGrp="1"/>
          </p:cNvSpPr>
          <p:nvPr>
            <p:ph type="title"/>
          </p:nvPr>
        </p:nvSpPr>
        <p:spPr/>
        <p:txBody>
          <a:bodyPr/>
          <a:lstStyle/>
          <a:p>
            <a:r>
              <a:rPr lang="en-US" sz="3200" dirty="0"/>
              <a:t>GAP (Governor’s access plan)</a:t>
            </a:r>
          </a:p>
        </p:txBody>
      </p:sp>
      <p:sp>
        <p:nvSpPr>
          <p:cNvPr id="4" name="Content Placeholder 2">
            <a:extLst>
              <a:ext uri="{FF2B5EF4-FFF2-40B4-BE49-F238E27FC236}">
                <a16:creationId xmlns:a16="http://schemas.microsoft.com/office/drawing/2014/main" id="{AAD6FE4D-4D0B-4D2F-8411-370D5D79A232}"/>
              </a:ext>
            </a:extLst>
          </p:cNvPr>
          <p:cNvSpPr txBox="1">
            <a:spLocks/>
          </p:cNvSpPr>
          <p:nvPr/>
        </p:nvSpPr>
        <p:spPr>
          <a:xfrm>
            <a:off x="822960" y="1143000"/>
            <a:ext cx="7520940" cy="4800600"/>
          </a:xfrm>
          <a:prstGeom prst="rect">
            <a:avLst/>
          </a:prstGeom>
        </p:spPr>
        <p:txBody>
          <a:bodyPr vert="horz" lIns="91440" tIns="45720" rIns="91440" bIns="45720" rtlCol="0">
            <a:normAutofit/>
          </a:bodyPr>
          <a:lstStyle>
            <a:lvl1pPr marL="342900" indent="-342900" algn="l" defTabSz="914400" rtl="0" eaLnBrk="1" latinLnBrk="0" hangingPunct="1">
              <a:spcBef>
                <a:spcPts val="800"/>
              </a:spcBef>
              <a:buFont typeface="Arial" pitchFamily="34" charset="0"/>
              <a:buNone/>
              <a:defRPr sz="1600" b="1" kern="1200">
                <a:solidFill>
                  <a:schemeClr val="tx1"/>
                </a:solidFill>
                <a:latin typeface="Calibri" panose="020F0502020204030204" pitchFamily="34" charset="0"/>
                <a:ea typeface="+mn-ea"/>
                <a:cs typeface="Calibri" panose="020F0502020204030204" pitchFamily="34" charset="0"/>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Calibri" panose="020F0502020204030204" pitchFamily="34" charset="0"/>
                <a:ea typeface="+mn-ea"/>
                <a:cs typeface="Calibri" panose="020F0502020204030204" pitchFamily="34" charset="0"/>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Calibri" panose="020F0502020204030204" pitchFamily="34" charset="0"/>
                <a:ea typeface="+mn-ea"/>
                <a:cs typeface="Calibri" panose="020F0502020204030204" pitchFamily="34" charset="0"/>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Calibri" panose="020F0502020204030204" pitchFamily="34" charset="0"/>
                <a:ea typeface="+mn-ea"/>
                <a:cs typeface="Calibri" panose="020F0502020204030204" pitchFamily="34" charset="0"/>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Calibri" panose="020F0502020204030204" pitchFamily="34" charset="0"/>
                <a:ea typeface="+mn-ea"/>
                <a:cs typeface="Calibri" panose="020F0502020204030204" pitchFamily="34" charset="0"/>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a:lstStyle>
          <a:p>
            <a:pPr marL="0" indent="0" eaLnBrk="0" fontAlgn="base" hangingPunct="0">
              <a:spcBef>
                <a:spcPct val="20000"/>
              </a:spcBef>
              <a:spcAft>
                <a:spcPct val="0"/>
              </a:spcAft>
            </a:pPr>
            <a:r>
              <a:rPr lang="en-US" sz="1800" b="0" kern="0" dirty="0"/>
              <a:t>As part of Medicaid Expansion, on January 1</a:t>
            </a:r>
            <a:r>
              <a:rPr lang="en-US" sz="1800" b="0" kern="0" baseline="30000" dirty="0"/>
              <a:t>st</a:t>
            </a:r>
            <a:r>
              <a:rPr lang="en-US" sz="1800" b="0" kern="0" dirty="0"/>
              <a:t>, 2019, Virginia Medicaid will offer new health coverage for adults. Most Governor’s Access Plan (GAP) members will be enrolled automatically in this new program.</a:t>
            </a:r>
          </a:p>
          <a:p>
            <a:pPr marL="0" indent="0" eaLnBrk="0" fontAlgn="base" hangingPunct="0">
              <a:spcBef>
                <a:spcPct val="20000"/>
              </a:spcBef>
              <a:spcAft>
                <a:spcPct val="0"/>
              </a:spcAft>
            </a:pPr>
            <a:endParaRPr lang="en-US" sz="1800" b="0" kern="0" dirty="0"/>
          </a:p>
          <a:p>
            <a:pPr marL="0" indent="0" eaLnBrk="0" fontAlgn="base" hangingPunct="0">
              <a:spcBef>
                <a:spcPct val="20000"/>
              </a:spcBef>
              <a:spcAft>
                <a:spcPct val="0"/>
              </a:spcAft>
            </a:pPr>
            <a:r>
              <a:rPr lang="en-US" sz="1800" b="0" kern="0" dirty="0"/>
              <a:t>Approximately 15,000 GAP members will automatically enroll into the Medicaid Expansion Program with an effective date of January 1</a:t>
            </a:r>
            <a:r>
              <a:rPr lang="en-US" sz="1800" b="0" kern="0" baseline="30000" dirty="0"/>
              <a:t>st</a:t>
            </a:r>
            <a:r>
              <a:rPr lang="en-US" sz="1800" b="0" kern="0" dirty="0"/>
              <a:t>, 2019. GAP members with Immigration Status will remain in the Fee-For-Service population.</a:t>
            </a:r>
          </a:p>
          <a:p>
            <a:pPr marL="0" indent="0" eaLnBrk="0" fontAlgn="base" hangingPunct="0">
              <a:spcBef>
                <a:spcPct val="20000"/>
              </a:spcBef>
              <a:spcAft>
                <a:spcPct val="0"/>
              </a:spcAft>
            </a:pPr>
            <a:endParaRPr lang="en-US" sz="1800" b="0" kern="0" dirty="0"/>
          </a:p>
          <a:p>
            <a:pPr marL="0" indent="0" eaLnBrk="0" fontAlgn="base" hangingPunct="0">
              <a:spcBef>
                <a:spcPct val="20000"/>
              </a:spcBef>
              <a:spcAft>
                <a:spcPct val="0"/>
              </a:spcAft>
            </a:pPr>
            <a:r>
              <a:rPr lang="en-US" sz="1800" b="0" kern="0" dirty="0"/>
              <a:t>If the member has any questions about the new health coverage for adults, or if they need to provide notification of a change in where they live, mailing address, phone number, change of income or health insurance coverage, please contact Cover Virginia GAP Processing Unit at 1-855-869-8190.</a:t>
            </a:r>
          </a:p>
          <a:p>
            <a:pPr marL="0" indent="0" eaLnBrk="0" fontAlgn="base" hangingPunct="0">
              <a:spcBef>
                <a:spcPct val="20000"/>
              </a:spcBef>
              <a:spcAft>
                <a:spcPct val="0"/>
              </a:spcAft>
            </a:pPr>
            <a:endParaRPr lang="en-US" sz="1800" b="0" kern="0" dirty="0"/>
          </a:p>
          <a:p>
            <a:pPr marL="0" indent="0" eaLnBrk="0" fontAlgn="base" hangingPunct="0">
              <a:spcBef>
                <a:spcPct val="20000"/>
              </a:spcBef>
              <a:spcAft>
                <a:spcPct val="0"/>
              </a:spcAft>
            </a:pPr>
            <a:endParaRPr lang="en-US" sz="1800" b="0" kern="0" dirty="0"/>
          </a:p>
          <a:p>
            <a:pPr marL="0" indent="0" eaLnBrk="0" fontAlgn="base" hangingPunct="0">
              <a:spcBef>
                <a:spcPct val="20000"/>
              </a:spcBef>
              <a:spcAft>
                <a:spcPct val="0"/>
              </a:spcAft>
            </a:pPr>
            <a:endParaRPr lang="en-US" dirty="0"/>
          </a:p>
        </p:txBody>
      </p:sp>
      <p:pic>
        <p:nvPicPr>
          <p:cNvPr id="3" name="DME-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152400" y="6573616"/>
            <a:ext cx="284384" cy="284384"/>
          </a:xfrm>
          <a:prstGeom prst="rect">
            <a:avLst/>
          </a:prstGeom>
        </p:spPr>
      </p:pic>
    </p:spTree>
    <p:custDataLst>
      <p:tags r:id="rId1"/>
    </p:custDataLst>
    <p:extLst>
      <p:ext uri="{BB962C8B-B14F-4D97-AF65-F5344CB8AC3E}">
        <p14:creationId xmlns:p14="http://schemas.microsoft.com/office/powerpoint/2010/main" val="891918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5949"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97D39C-5D69-4BF4-ACAA-CFB7A68B99BF}"/>
              </a:ext>
            </a:extLst>
          </p:cNvPr>
          <p:cNvSpPr>
            <a:spLocks noGrp="1"/>
          </p:cNvSpPr>
          <p:nvPr>
            <p:ph type="title"/>
          </p:nvPr>
        </p:nvSpPr>
        <p:spPr>
          <a:xfrm>
            <a:off x="828996" y="609600"/>
            <a:ext cx="7520940" cy="548640"/>
          </a:xfrm>
        </p:spPr>
        <p:txBody>
          <a:bodyPr/>
          <a:lstStyle/>
          <a:p>
            <a:r>
              <a:rPr lang="en-US" sz="3200" dirty="0"/>
              <a:t>VERIFYING ELIBILITY</a:t>
            </a:r>
            <a:endParaRPr lang="en-US" dirty="0"/>
          </a:p>
        </p:txBody>
      </p:sp>
      <p:sp>
        <p:nvSpPr>
          <p:cNvPr id="3" name="Content Placeholder 2">
            <a:extLst>
              <a:ext uri="{FF2B5EF4-FFF2-40B4-BE49-F238E27FC236}">
                <a16:creationId xmlns:a16="http://schemas.microsoft.com/office/drawing/2014/main" id="{D75D9D6E-B1A8-4BA3-AA00-EE7A9631F434}"/>
              </a:ext>
            </a:extLst>
          </p:cNvPr>
          <p:cNvSpPr>
            <a:spLocks noGrp="1"/>
          </p:cNvSpPr>
          <p:nvPr>
            <p:ph idx="1"/>
          </p:nvPr>
        </p:nvSpPr>
        <p:spPr>
          <a:xfrm>
            <a:off x="828996" y="1524000"/>
            <a:ext cx="7520940" cy="4038600"/>
          </a:xfrm>
        </p:spPr>
        <p:txBody>
          <a:bodyPr>
            <a:normAutofit/>
          </a:bodyPr>
          <a:lstStyle/>
          <a:p>
            <a:pPr marL="401638" lvl="2" indent="-234950" eaLnBrk="0" fontAlgn="base" hangingPunct="0">
              <a:spcBef>
                <a:spcPct val="20000"/>
              </a:spcBef>
              <a:spcAft>
                <a:spcPct val="0"/>
              </a:spcAft>
              <a:buClr>
                <a:srgbClr val="ED8B00"/>
              </a:buClr>
              <a:buFont typeface="Arial" panose="020B0604020202020204" pitchFamily="34" charset="0"/>
              <a:buChar char="•"/>
            </a:pPr>
            <a:r>
              <a:rPr lang="en-US" sz="2100" kern="0" dirty="0">
                <a:solidFill>
                  <a:srgbClr val="000000"/>
                </a:solidFill>
              </a:rPr>
              <a:t>Eligibility verification avoids unnecessary Service Authorization delays associated with Service Authorization submission (due to incorrect payer source). Eligibility should be checked for </a:t>
            </a:r>
            <a:r>
              <a:rPr lang="en-US" sz="2100" kern="0" dirty="0" smtClean="0">
                <a:solidFill>
                  <a:srgbClr val="000000"/>
                </a:solidFill>
              </a:rPr>
              <a:t>each </a:t>
            </a:r>
            <a:r>
              <a:rPr lang="en-US" sz="2100" kern="0" dirty="0">
                <a:solidFill>
                  <a:srgbClr val="000000"/>
                </a:solidFill>
              </a:rPr>
              <a:t>date of service.</a:t>
            </a:r>
          </a:p>
          <a:p>
            <a:pPr marL="401638" lvl="2" indent="-234950" eaLnBrk="0" fontAlgn="base" hangingPunct="0">
              <a:spcBef>
                <a:spcPct val="20000"/>
              </a:spcBef>
              <a:spcAft>
                <a:spcPct val="0"/>
              </a:spcAft>
              <a:buClr>
                <a:srgbClr val="ED8B00"/>
              </a:buClr>
              <a:buFont typeface="Arial" panose="020B0604020202020204" pitchFamily="34" charset="0"/>
              <a:buChar char="•"/>
            </a:pPr>
            <a:endParaRPr lang="en-US" sz="2100" kern="0" dirty="0">
              <a:solidFill>
                <a:srgbClr val="000000"/>
              </a:solidFill>
            </a:endParaRPr>
          </a:p>
          <a:p>
            <a:pPr marL="401638" lvl="2" indent="-234950" eaLnBrk="0" fontAlgn="base" hangingPunct="0">
              <a:spcBef>
                <a:spcPct val="20000"/>
              </a:spcBef>
              <a:spcAft>
                <a:spcPct val="0"/>
              </a:spcAft>
              <a:buClr>
                <a:srgbClr val="ED8B00"/>
              </a:buClr>
              <a:buFont typeface="Arial" panose="020B0604020202020204" pitchFamily="34" charset="0"/>
              <a:buChar char="•"/>
            </a:pPr>
            <a:r>
              <a:rPr lang="en-US" sz="2100" kern="0" dirty="0">
                <a:solidFill>
                  <a:srgbClr val="000000"/>
                </a:solidFill>
              </a:rPr>
              <a:t>Providers must submit Service Authorization requests for member eligible dates under Medicaid Fee-for-Service Plan.</a:t>
            </a:r>
          </a:p>
          <a:p>
            <a:pPr marL="401638" lvl="2" indent="-234950" eaLnBrk="0" fontAlgn="base" hangingPunct="0">
              <a:spcBef>
                <a:spcPct val="20000"/>
              </a:spcBef>
              <a:spcAft>
                <a:spcPct val="0"/>
              </a:spcAft>
              <a:buClr>
                <a:srgbClr val="ED8B00"/>
              </a:buClr>
              <a:buFont typeface="Arial" panose="020B0604020202020204" pitchFamily="34" charset="0"/>
              <a:buChar char="•"/>
            </a:pPr>
            <a:endParaRPr lang="en-US" sz="2100" b="0" kern="0" dirty="0">
              <a:solidFill>
                <a:srgbClr val="000000"/>
              </a:solidFill>
            </a:endParaRPr>
          </a:p>
        </p:txBody>
      </p:sp>
      <p:pic>
        <p:nvPicPr>
          <p:cNvPr id="4" name="DME-4">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304800" y="6553200"/>
            <a:ext cx="218392" cy="218392"/>
          </a:xfrm>
          <a:prstGeom prst="rect">
            <a:avLst/>
          </a:prstGeom>
        </p:spPr>
      </p:pic>
    </p:spTree>
    <p:custDataLst>
      <p:tags r:id="rId1"/>
    </p:custDataLst>
    <p:extLst>
      <p:ext uri="{BB962C8B-B14F-4D97-AF65-F5344CB8AC3E}">
        <p14:creationId xmlns:p14="http://schemas.microsoft.com/office/powerpoint/2010/main" val="3180050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1185"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B9F0F7-288D-4831-9953-E69EAB41DE10}"/>
              </a:ext>
            </a:extLst>
          </p:cNvPr>
          <p:cNvSpPr>
            <a:spLocks noGrp="1"/>
          </p:cNvSpPr>
          <p:nvPr>
            <p:ph type="title"/>
          </p:nvPr>
        </p:nvSpPr>
        <p:spPr>
          <a:xfrm>
            <a:off x="822960" y="365760"/>
            <a:ext cx="6111240" cy="777240"/>
          </a:xfrm>
        </p:spPr>
        <p:txBody>
          <a:bodyPr/>
          <a:lstStyle/>
          <a:p>
            <a:r>
              <a:rPr lang="en-US" dirty="0"/>
              <a:t>Submitting service authorization requests</a:t>
            </a:r>
          </a:p>
        </p:txBody>
      </p:sp>
      <p:sp>
        <p:nvSpPr>
          <p:cNvPr id="5" name="Content Placeholder 2">
            <a:extLst>
              <a:ext uri="{FF2B5EF4-FFF2-40B4-BE49-F238E27FC236}">
                <a16:creationId xmlns:a16="http://schemas.microsoft.com/office/drawing/2014/main" id="{D75D9D6E-B1A8-4BA3-AA00-EE7A9631F434}"/>
              </a:ext>
            </a:extLst>
          </p:cNvPr>
          <p:cNvSpPr>
            <a:spLocks noGrp="1"/>
          </p:cNvSpPr>
          <p:nvPr>
            <p:ph idx="1"/>
          </p:nvPr>
        </p:nvSpPr>
        <p:spPr>
          <a:xfrm>
            <a:off x="822960" y="1164125"/>
            <a:ext cx="7520940" cy="4038600"/>
          </a:xfrm>
        </p:spPr>
        <p:txBody>
          <a:bodyPr>
            <a:normAutofit/>
          </a:bodyPr>
          <a:lstStyle/>
          <a:p>
            <a:pPr marL="173038" lvl="1" indent="-234950" eaLnBrk="0" fontAlgn="base" hangingPunct="0">
              <a:spcBef>
                <a:spcPct val="20000"/>
              </a:spcBef>
              <a:spcAft>
                <a:spcPct val="0"/>
              </a:spcAft>
              <a:buClr>
                <a:srgbClr val="ED8B00"/>
              </a:buClr>
              <a:buFont typeface="Arial" panose="020B0604020202020204" pitchFamily="34" charset="0"/>
              <a:buChar char="•"/>
            </a:pPr>
            <a:r>
              <a:rPr lang="en-US" sz="2100" b="0" kern="0" dirty="0">
                <a:solidFill>
                  <a:srgbClr val="000000"/>
                </a:solidFill>
              </a:rPr>
              <a:t>The Service Typ</a:t>
            </a:r>
            <a:r>
              <a:rPr lang="en-US" sz="2100" kern="0" dirty="0">
                <a:solidFill>
                  <a:srgbClr val="000000"/>
                </a:solidFill>
              </a:rPr>
              <a:t>e for Durable Medical Equipment Services can be:</a:t>
            </a:r>
          </a:p>
          <a:p>
            <a:pPr marL="738188" lvl="3" indent="-342900" eaLnBrk="0" fontAlgn="base" hangingPunct="0">
              <a:spcBef>
                <a:spcPct val="20000"/>
              </a:spcBef>
              <a:spcAft>
                <a:spcPct val="0"/>
              </a:spcAft>
              <a:buClr>
                <a:srgbClr val="ED8B00"/>
              </a:buClr>
            </a:pPr>
            <a:r>
              <a:rPr lang="en-US" sz="2100" b="0" kern="0" dirty="0">
                <a:solidFill>
                  <a:srgbClr val="000000"/>
                </a:solidFill>
              </a:rPr>
              <a:t>0100 DME</a:t>
            </a:r>
          </a:p>
          <a:p>
            <a:pPr marL="738188" lvl="3" indent="-342900" eaLnBrk="0" fontAlgn="base" hangingPunct="0">
              <a:spcBef>
                <a:spcPct val="20000"/>
              </a:spcBef>
              <a:spcAft>
                <a:spcPct val="0"/>
              </a:spcAft>
              <a:buClr>
                <a:srgbClr val="ED8B00"/>
              </a:buClr>
            </a:pPr>
            <a:r>
              <a:rPr lang="en-US" sz="2100" kern="0" dirty="0">
                <a:solidFill>
                  <a:srgbClr val="000000"/>
                </a:solidFill>
              </a:rPr>
              <a:t>0092 Pediatric Orthotics (EPSDT)</a:t>
            </a:r>
          </a:p>
          <a:p>
            <a:pPr marL="280988" lvl="1" indent="-342900" eaLnBrk="0" fontAlgn="base" hangingPunct="0">
              <a:spcBef>
                <a:spcPct val="20000"/>
              </a:spcBef>
              <a:spcAft>
                <a:spcPct val="0"/>
              </a:spcAft>
              <a:buClr>
                <a:srgbClr val="ED8B00"/>
              </a:buClr>
              <a:buFont typeface="Arial" panose="020B0604020202020204" pitchFamily="34" charset="0"/>
              <a:buChar char="•"/>
            </a:pPr>
            <a:r>
              <a:rPr lang="en-US" sz="2100" b="0" kern="0" dirty="0">
                <a:solidFill>
                  <a:srgbClr val="000000"/>
                </a:solidFill>
              </a:rPr>
              <a:t>Requests may be submitted via:</a:t>
            </a:r>
          </a:p>
          <a:p>
            <a:pPr marL="738188" lvl="3" indent="-342900" eaLnBrk="0" fontAlgn="base" hangingPunct="0">
              <a:spcBef>
                <a:spcPct val="20000"/>
              </a:spcBef>
              <a:spcAft>
                <a:spcPct val="0"/>
              </a:spcAft>
              <a:buClr>
                <a:srgbClr val="ED8B00"/>
              </a:buClr>
            </a:pPr>
            <a:r>
              <a:rPr lang="en-US" sz="2100" kern="0" dirty="0">
                <a:solidFill>
                  <a:srgbClr val="000000"/>
                </a:solidFill>
              </a:rPr>
              <a:t>Atrezzo Provider Portal Connect</a:t>
            </a:r>
          </a:p>
          <a:p>
            <a:pPr marL="738188" lvl="3" indent="-342900" eaLnBrk="0" fontAlgn="base" hangingPunct="0">
              <a:spcBef>
                <a:spcPct val="20000"/>
              </a:spcBef>
              <a:spcAft>
                <a:spcPct val="0"/>
              </a:spcAft>
              <a:buClr>
                <a:srgbClr val="ED8B00"/>
              </a:buClr>
            </a:pPr>
            <a:r>
              <a:rPr lang="en-US" sz="2100" b="0" kern="0" dirty="0">
                <a:solidFill>
                  <a:srgbClr val="000000"/>
                </a:solidFill>
              </a:rPr>
              <a:t>Fax: 1-877-652-9329</a:t>
            </a:r>
          </a:p>
          <a:p>
            <a:pPr marL="738188" lvl="3" indent="-342900" eaLnBrk="0" fontAlgn="base" hangingPunct="0">
              <a:spcBef>
                <a:spcPct val="20000"/>
              </a:spcBef>
              <a:spcAft>
                <a:spcPct val="0"/>
              </a:spcAft>
              <a:buClr>
                <a:srgbClr val="ED8B00"/>
              </a:buClr>
            </a:pPr>
            <a:r>
              <a:rPr lang="en-US" sz="2100" kern="0" dirty="0">
                <a:solidFill>
                  <a:srgbClr val="000000"/>
                </a:solidFill>
              </a:rPr>
              <a:t>Telephone: 1-888-827-2884 or (local) 1-804-622-8900</a:t>
            </a:r>
          </a:p>
          <a:p>
            <a:pPr marL="738188" lvl="3" indent="-342900" eaLnBrk="0" fontAlgn="base" hangingPunct="0">
              <a:spcBef>
                <a:spcPct val="20000"/>
              </a:spcBef>
              <a:spcAft>
                <a:spcPct val="0"/>
              </a:spcAft>
              <a:buClr>
                <a:srgbClr val="ED8B00"/>
              </a:buClr>
            </a:pPr>
            <a:r>
              <a:rPr lang="en-US" sz="2100" b="0" kern="0" dirty="0">
                <a:solidFill>
                  <a:srgbClr val="000000"/>
                </a:solidFill>
              </a:rPr>
              <a:t>Mail: KEPRO, 2810 North Parham Road, Suite 305, </a:t>
            </a:r>
            <a:r>
              <a:rPr lang="en-US" sz="2100" b="0" kern="0" dirty="0" err="1">
                <a:solidFill>
                  <a:srgbClr val="000000"/>
                </a:solidFill>
              </a:rPr>
              <a:t>Henrio</a:t>
            </a:r>
            <a:r>
              <a:rPr lang="en-US" sz="2100" kern="0" dirty="0">
                <a:solidFill>
                  <a:srgbClr val="000000"/>
                </a:solidFill>
              </a:rPr>
              <a:t>, Virginia 23294</a:t>
            </a:r>
            <a:endParaRPr lang="en-US" sz="2100" b="0" kern="0" dirty="0">
              <a:solidFill>
                <a:srgbClr val="000000"/>
              </a:solidFill>
            </a:endParaRPr>
          </a:p>
        </p:txBody>
      </p:sp>
      <p:pic>
        <p:nvPicPr>
          <p:cNvPr id="3" name="DME-5">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228600" y="6573616"/>
            <a:ext cx="284384" cy="284384"/>
          </a:xfrm>
          <a:prstGeom prst="rect">
            <a:avLst/>
          </a:prstGeom>
        </p:spPr>
      </p:pic>
    </p:spTree>
    <p:custDataLst>
      <p:tags r:id="rId1"/>
    </p:custDataLst>
    <p:extLst>
      <p:ext uri="{BB962C8B-B14F-4D97-AF65-F5344CB8AC3E}">
        <p14:creationId xmlns:p14="http://schemas.microsoft.com/office/powerpoint/2010/main" val="617565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6457"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38922E-868C-4BF0-A5F9-2CD1A9ABC821}"/>
              </a:ext>
            </a:extLst>
          </p:cNvPr>
          <p:cNvSpPr>
            <a:spLocks noGrp="1"/>
          </p:cNvSpPr>
          <p:nvPr>
            <p:ph type="title"/>
          </p:nvPr>
        </p:nvSpPr>
        <p:spPr>
          <a:xfrm>
            <a:off x="828996" y="457200"/>
            <a:ext cx="7520940" cy="548640"/>
          </a:xfrm>
        </p:spPr>
        <p:txBody>
          <a:bodyPr/>
          <a:lstStyle/>
          <a:p>
            <a:r>
              <a:rPr lang="en-US" dirty="0"/>
              <a:t>Information needed for dme request</a:t>
            </a:r>
          </a:p>
        </p:txBody>
      </p:sp>
      <p:sp>
        <p:nvSpPr>
          <p:cNvPr id="5" name="Content Placeholder 2">
            <a:extLst>
              <a:ext uri="{FF2B5EF4-FFF2-40B4-BE49-F238E27FC236}">
                <a16:creationId xmlns:a16="http://schemas.microsoft.com/office/drawing/2014/main" id="{D75D9D6E-B1A8-4BA3-AA00-EE7A9631F434}"/>
              </a:ext>
            </a:extLst>
          </p:cNvPr>
          <p:cNvSpPr>
            <a:spLocks noGrp="1"/>
          </p:cNvSpPr>
          <p:nvPr>
            <p:ph idx="1"/>
          </p:nvPr>
        </p:nvSpPr>
        <p:spPr>
          <a:xfrm>
            <a:off x="762000" y="1143000"/>
            <a:ext cx="8086404" cy="4495800"/>
          </a:xfrm>
        </p:spPr>
        <p:txBody>
          <a:bodyPr vert="horz" lIns="91440" tIns="45720" rIns="91440" bIns="45720" rtlCol="0">
            <a:normAutofit fontScale="92500" lnSpcReduction="10000"/>
          </a:bodyPr>
          <a:lstStyle/>
          <a:p>
            <a:pPr marL="173038" lvl="1" indent="-234950" eaLnBrk="0" fontAlgn="base" hangingPunct="0">
              <a:spcBef>
                <a:spcPct val="20000"/>
              </a:spcBef>
              <a:spcAft>
                <a:spcPct val="0"/>
              </a:spcAft>
              <a:buClr>
                <a:srgbClr val="ED8B00"/>
              </a:buClr>
              <a:buFont typeface="Arial" panose="020B0604020202020204" pitchFamily="34" charset="0"/>
              <a:buChar char="•"/>
            </a:pPr>
            <a:r>
              <a:rPr lang="en-US" sz="2100" kern="0" dirty="0">
                <a:solidFill>
                  <a:srgbClr val="000000"/>
                </a:solidFill>
              </a:rPr>
              <a:t>From CMN (DMAS-352) – Certificate of Medical Necessity</a:t>
            </a:r>
          </a:p>
          <a:p>
            <a:pPr lvl="2"/>
            <a:endParaRPr lang="en-US" dirty="0"/>
          </a:p>
          <a:p>
            <a:pPr marL="738188" lvl="3" indent="-342900" eaLnBrk="0" fontAlgn="base" hangingPunct="0">
              <a:spcBef>
                <a:spcPct val="20000"/>
              </a:spcBef>
              <a:spcAft>
                <a:spcPct val="0"/>
              </a:spcAft>
              <a:buClr>
                <a:srgbClr val="ED8B00"/>
              </a:buClr>
            </a:pPr>
            <a:r>
              <a:rPr lang="en-US" sz="2100" kern="0" dirty="0">
                <a:solidFill>
                  <a:srgbClr val="000000"/>
                </a:solidFill>
              </a:rPr>
              <a:t>The CMN and any supporting verifiable documentation must be completed (signed and dated by the physician, nurse practitioner, or physician assistant) within sixty (60) days from the time the ordered DME &amp; supplies are provided to the member. This information can be found in the DME &amp; Supplies Manual, CH. IV.</a:t>
            </a:r>
          </a:p>
          <a:p>
            <a:pPr marL="738188" lvl="3" indent="-342900" eaLnBrk="0" fontAlgn="base" hangingPunct="0">
              <a:spcBef>
                <a:spcPct val="20000"/>
              </a:spcBef>
              <a:spcAft>
                <a:spcPct val="0"/>
              </a:spcAft>
              <a:buClr>
                <a:srgbClr val="ED8B00"/>
              </a:buClr>
            </a:pPr>
            <a:endParaRPr lang="en-US" sz="2100" kern="0" dirty="0">
              <a:solidFill>
                <a:srgbClr val="000000"/>
              </a:solidFill>
            </a:endParaRPr>
          </a:p>
          <a:p>
            <a:pPr marL="173038" lvl="1" indent="-234950" eaLnBrk="0" fontAlgn="base" hangingPunct="0">
              <a:spcBef>
                <a:spcPct val="20000"/>
              </a:spcBef>
              <a:spcAft>
                <a:spcPct val="0"/>
              </a:spcAft>
              <a:buClr>
                <a:srgbClr val="ED8B00"/>
              </a:buClr>
              <a:buFont typeface="Arial" panose="020B0604020202020204" pitchFamily="34" charset="0"/>
              <a:buChar char="•"/>
            </a:pPr>
            <a:r>
              <a:rPr lang="en-US" sz="2100" kern="0" dirty="0">
                <a:solidFill>
                  <a:srgbClr val="000000"/>
                </a:solidFill>
              </a:rPr>
              <a:t>Please include the following clinical information (all information from the CMN – DMAS-352):</a:t>
            </a:r>
          </a:p>
          <a:p>
            <a:pPr lvl="2"/>
            <a:endParaRPr lang="en-US" dirty="0"/>
          </a:p>
          <a:p>
            <a:pPr marL="738188" lvl="3" indent="-342900" eaLnBrk="0" fontAlgn="base" hangingPunct="0">
              <a:spcBef>
                <a:spcPct val="20000"/>
              </a:spcBef>
              <a:spcAft>
                <a:spcPct val="0"/>
              </a:spcAft>
              <a:buClr>
                <a:srgbClr val="ED8B00"/>
              </a:buClr>
            </a:pPr>
            <a:r>
              <a:rPr lang="en-US" sz="2100" kern="0" dirty="0">
                <a:solidFill>
                  <a:srgbClr val="000000"/>
                </a:solidFill>
              </a:rPr>
              <a:t>Mobility Impairments</a:t>
            </a:r>
          </a:p>
          <a:p>
            <a:pPr marL="738188" lvl="3" indent="-342900" eaLnBrk="0" fontAlgn="base" hangingPunct="0">
              <a:spcBef>
                <a:spcPct val="20000"/>
              </a:spcBef>
              <a:spcAft>
                <a:spcPct val="0"/>
              </a:spcAft>
              <a:buClr>
                <a:srgbClr val="ED8B00"/>
              </a:buClr>
            </a:pPr>
            <a:r>
              <a:rPr lang="en-US" sz="2100" kern="0" dirty="0">
                <a:solidFill>
                  <a:srgbClr val="000000"/>
                </a:solidFill>
              </a:rPr>
              <a:t>Endurance Impairments</a:t>
            </a:r>
          </a:p>
          <a:p>
            <a:pPr marL="738188" lvl="3" indent="-342900" eaLnBrk="0" fontAlgn="base" hangingPunct="0">
              <a:spcBef>
                <a:spcPct val="20000"/>
              </a:spcBef>
              <a:spcAft>
                <a:spcPct val="0"/>
              </a:spcAft>
              <a:buClr>
                <a:srgbClr val="ED8B00"/>
              </a:buClr>
            </a:pPr>
            <a:r>
              <a:rPr lang="en-US" sz="2100" kern="0" dirty="0">
                <a:solidFill>
                  <a:srgbClr val="000000"/>
                </a:solidFill>
              </a:rPr>
              <a:t>Restricted Activity</a:t>
            </a:r>
          </a:p>
          <a:p>
            <a:pPr marL="738188" lvl="3" indent="-342900" eaLnBrk="0" fontAlgn="base" hangingPunct="0">
              <a:spcBef>
                <a:spcPct val="20000"/>
              </a:spcBef>
              <a:spcAft>
                <a:spcPct val="0"/>
              </a:spcAft>
              <a:buClr>
                <a:srgbClr val="ED8B00"/>
              </a:buClr>
            </a:pPr>
            <a:r>
              <a:rPr lang="en-US" sz="2100" kern="0" dirty="0">
                <a:solidFill>
                  <a:srgbClr val="000000"/>
                </a:solidFill>
              </a:rPr>
              <a:t>Skin Breakdown if Applicable (Site, Size, Depth and Drainage)</a:t>
            </a:r>
          </a:p>
        </p:txBody>
      </p:sp>
      <p:pic>
        <p:nvPicPr>
          <p:cNvPr id="3" name="DME-6">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228600" y="6573616"/>
            <a:ext cx="284384" cy="284384"/>
          </a:xfrm>
          <a:prstGeom prst="rect">
            <a:avLst/>
          </a:prstGeom>
        </p:spPr>
      </p:pic>
    </p:spTree>
    <p:custDataLst>
      <p:tags r:id="rId1"/>
    </p:custDataLst>
    <p:extLst>
      <p:ext uri="{BB962C8B-B14F-4D97-AF65-F5344CB8AC3E}">
        <p14:creationId xmlns:p14="http://schemas.microsoft.com/office/powerpoint/2010/main" val="4260798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1299"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3502A8-1723-4458-B555-6A8DF09F6E6C}"/>
              </a:ext>
            </a:extLst>
          </p:cNvPr>
          <p:cNvSpPr>
            <a:spLocks noGrp="1"/>
          </p:cNvSpPr>
          <p:nvPr>
            <p:ph type="title"/>
          </p:nvPr>
        </p:nvSpPr>
        <p:spPr>
          <a:xfrm>
            <a:off x="828996" y="457200"/>
            <a:ext cx="7520940" cy="548640"/>
          </a:xfrm>
        </p:spPr>
        <p:txBody>
          <a:bodyPr/>
          <a:lstStyle/>
          <a:p>
            <a:r>
              <a:rPr lang="en-US" dirty="0"/>
              <a:t>Information needed for a request (cont’d)</a:t>
            </a:r>
          </a:p>
        </p:txBody>
      </p:sp>
      <p:sp>
        <p:nvSpPr>
          <p:cNvPr id="5" name="Content Placeholder 2">
            <a:extLst>
              <a:ext uri="{FF2B5EF4-FFF2-40B4-BE49-F238E27FC236}">
                <a16:creationId xmlns:a16="http://schemas.microsoft.com/office/drawing/2014/main" id="{D75D9D6E-B1A8-4BA3-AA00-EE7A9631F434}"/>
              </a:ext>
            </a:extLst>
          </p:cNvPr>
          <p:cNvSpPr>
            <a:spLocks noGrp="1"/>
          </p:cNvSpPr>
          <p:nvPr>
            <p:ph idx="1"/>
          </p:nvPr>
        </p:nvSpPr>
        <p:spPr>
          <a:xfrm>
            <a:off x="828996" y="1066800"/>
            <a:ext cx="7520940" cy="4343400"/>
          </a:xfrm>
        </p:spPr>
        <p:txBody>
          <a:bodyPr vert="horz" lIns="91440" tIns="45720" rIns="91440" bIns="45720" rtlCol="0">
            <a:normAutofit/>
          </a:bodyPr>
          <a:lstStyle/>
          <a:p>
            <a:pPr lvl="2"/>
            <a:r>
              <a:rPr lang="en-US" sz="1800" dirty="0"/>
              <a:t>Impaired Respiration if Applicable with Most Recent PO2 Level</a:t>
            </a:r>
          </a:p>
          <a:p>
            <a:pPr lvl="2"/>
            <a:r>
              <a:rPr lang="en-US" sz="1800" dirty="0"/>
              <a:t>Does the member require assistance with ADLs</a:t>
            </a:r>
          </a:p>
          <a:p>
            <a:pPr lvl="2"/>
            <a:r>
              <a:rPr lang="en-US" sz="1800" dirty="0"/>
              <a:t>Speech Impairments</a:t>
            </a:r>
          </a:p>
          <a:p>
            <a:pPr lvl="2"/>
            <a:r>
              <a:rPr lang="en-US" sz="1800" dirty="0"/>
              <a:t>Required Nutritional Supplements</a:t>
            </a:r>
          </a:p>
          <a:p>
            <a:pPr lvl="2"/>
            <a:r>
              <a:rPr lang="en-US" sz="1800" dirty="0"/>
              <a:t>Is the item suitable for use in home</a:t>
            </a:r>
          </a:p>
          <a:p>
            <a:pPr lvl="2"/>
            <a:r>
              <a:rPr lang="en-US" sz="1800" dirty="0"/>
              <a:t>Does the patient/caregiver demonstrate willingness/ability to use the equipment</a:t>
            </a:r>
          </a:p>
          <a:p>
            <a:pPr lvl="2"/>
            <a:r>
              <a:rPr lang="en-US" sz="1800" dirty="0"/>
              <a:t>Date patient last examined by MD</a:t>
            </a:r>
          </a:p>
          <a:p>
            <a:pPr lvl="2"/>
            <a:r>
              <a:rPr lang="en-US" sz="1800" dirty="0"/>
              <a:t>List ICD code, diagnosis description and date of onset.</a:t>
            </a:r>
          </a:p>
        </p:txBody>
      </p:sp>
      <p:pic>
        <p:nvPicPr>
          <p:cNvPr id="4" name="DME-7">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228600" y="6573616"/>
            <a:ext cx="284384" cy="284384"/>
          </a:xfrm>
          <a:prstGeom prst="rect">
            <a:avLst/>
          </a:prstGeom>
        </p:spPr>
      </p:pic>
    </p:spTree>
    <p:custDataLst>
      <p:tags r:id="rId1"/>
    </p:custDataLst>
    <p:extLst>
      <p:ext uri="{BB962C8B-B14F-4D97-AF65-F5344CB8AC3E}">
        <p14:creationId xmlns:p14="http://schemas.microsoft.com/office/powerpoint/2010/main" val="3483126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017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38922E-868C-4BF0-A5F9-2CD1A9ABC821}"/>
              </a:ext>
            </a:extLst>
          </p:cNvPr>
          <p:cNvSpPr>
            <a:spLocks noGrp="1"/>
          </p:cNvSpPr>
          <p:nvPr>
            <p:ph type="title"/>
          </p:nvPr>
        </p:nvSpPr>
        <p:spPr>
          <a:xfrm>
            <a:off x="828996" y="457200"/>
            <a:ext cx="7520940" cy="548640"/>
          </a:xfrm>
        </p:spPr>
        <p:txBody>
          <a:bodyPr/>
          <a:lstStyle/>
          <a:p>
            <a:r>
              <a:rPr lang="en-US" dirty="0"/>
              <a:t>Information needed for dme request (CONT’D)</a:t>
            </a:r>
          </a:p>
        </p:txBody>
      </p:sp>
      <p:sp>
        <p:nvSpPr>
          <p:cNvPr id="5" name="Content Placeholder 2">
            <a:extLst>
              <a:ext uri="{FF2B5EF4-FFF2-40B4-BE49-F238E27FC236}">
                <a16:creationId xmlns:a16="http://schemas.microsoft.com/office/drawing/2014/main" id="{D75D9D6E-B1A8-4BA3-AA00-EE7A9631F434}"/>
              </a:ext>
            </a:extLst>
          </p:cNvPr>
          <p:cNvSpPr>
            <a:spLocks noGrp="1"/>
          </p:cNvSpPr>
          <p:nvPr>
            <p:ph idx="1"/>
          </p:nvPr>
        </p:nvSpPr>
        <p:spPr>
          <a:xfrm>
            <a:off x="762000" y="1143000"/>
            <a:ext cx="8086404" cy="4495800"/>
          </a:xfrm>
        </p:spPr>
        <p:txBody>
          <a:bodyPr>
            <a:normAutofit/>
          </a:bodyPr>
          <a:lstStyle/>
          <a:p>
            <a:pPr marL="401638" lvl="2" indent="-234950" eaLnBrk="0" fontAlgn="base" hangingPunct="0">
              <a:spcBef>
                <a:spcPct val="20000"/>
              </a:spcBef>
              <a:spcAft>
                <a:spcPct val="0"/>
              </a:spcAft>
              <a:buClr>
                <a:srgbClr val="ED8B00"/>
              </a:buClr>
              <a:buFont typeface="Arial" panose="020B0604020202020204" pitchFamily="34" charset="0"/>
              <a:buChar char="•"/>
            </a:pPr>
            <a:r>
              <a:rPr lang="en-US" sz="1800" b="0" kern="0" dirty="0">
                <a:solidFill>
                  <a:srgbClr val="000000"/>
                </a:solidFill>
              </a:rPr>
              <a:t>For Each Item Requested:</a:t>
            </a:r>
          </a:p>
          <a:p>
            <a:pPr marL="681038" lvl="3" indent="-285750" eaLnBrk="0" fontAlgn="base" hangingPunct="0">
              <a:spcBef>
                <a:spcPct val="20000"/>
              </a:spcBef>
              <a:spcAft>
                <a:spcPct val="0"/>
              </a:spcAft>
              <a:buClr>
                <a:srgbClr val="ED8B00"/>
              </a:buClr>
            </a:pPr>
            <a:r>
              <a:rPr lang="en-US" sz="1800" kern="0" dirty="0">
                <a:solidFill>
                  <a:srgbClr val="000000"/>
                </a:solidFill>
              </a:rPr>
              <a:t>Begin Service Date</a:t>
            </a:r>
          </a:p>
          <a:p>
            <a:pPr marL="681038" lvl="3" indent="-285750" eaLnBrk="0" fontAlgn="base" hangingPunct="0">
              <a:spcBef>
                <a:spcPct val="20000"/>
              </a:spcBef>
              <a:spcAft>
                <a:spcPct val="0"/>
              </a:spcAft>
              <a:buClr>
                <a:srgbClr val="ED8B00"/>
              </a:buClr>
            </a:pPr>
            <a:r>
              <a:rPr lang="en-US" sz="1800" b="0" kern="0" dirty="0">
                <a:solidFill>
                  <a:srgbClr val="000000"/>
                </a:solidFill>
              </a:rPr>
              <a:t>HCPCS Code</a:t>
            </a:r>
          </a:p>
          <a:p>
            <a:pPr marL="681038" lvl="3" indent="-285750" eaLnBrk="0" fontAlgn="base" hangingPunct="0">
              <a:spcBef>
                <a:spcPct val="20000"/>
              </a:spcBef>
              <a:spcAft>
                <a:spcPct val="0"/>
              </a:spcAft>
              <a:buClr>
                <a:srgbClr val="ED8B00"/>
              </a:buClr>
            </a:pPr>
            <a:r>
              <a:rPr lang="en-US" sz="1800" kern="0" dirty="0">
                <a:solidFill>
                  <a:srgbClr val="000000"/>
                </a:solidFill>
              </a:rPr>
              <a:t>Item Description</a:t>
            </a:r>
          </a:p>
          <a:p>
            <a:pPr marL="681038" lvl="3" indent="-285750" eaLnBrk="0" fontAlgn="base" hangingPunct="0">
              <a:spcBef>
                <a:spcPct val="20000"/>
              </a:spcBef>
              <a:spcAft>
                <a:spcPct val="0"/>
              </a:spcAft>
              <a:buClr>
                <a:srgbClr val="ED8B00"/>
              </a:buClr>
            </a:pPr>
            <a:r>
              <a:rPr lang="en-US" sz="1800" b="0" kern="0" dirty="0">
                <a:solidFill>
                  <a:srgbClr val="000000"/>
                </a:solidFill>
              </a:rPr>
              <a:t>Length of Time Needed</a:t>
            </a:r>
          </a:p>
          <a:p>
            <a:pPr marL="681038" lvl="3" indent="-285750" eaLnBrk="0" fontAlgn="base" hangingPunct="0">
              <a:spcBef>
                <a:spcPct val="20000"/>
              </a:spcBef>
              <a:spcAft>
                <a:spcPct val="0"/>
              </a:spcAft>
              <a:buClr>
                <a:srgbClr val="ED8B00"/>
              </a:buClr>
            </a:pPr>
            <a:r>
              <a:rPr lang="en-US" sz="1800" kern="0" dirty="0">
                <a:solidFill>
                  <a:srgbClr val="000000"/>
                </a:solidFill>
              </a:rPr>
              <a:t>Quantity Ordered per Month</a:t>
            </a:r>
          </a:p>
          <a:p>
            <a:pPr marL="681038" lvl="3" indent="-285750" eaLnBrk="0" fontAlgn="base" hangingPunct="0">
              <a:spcBef>
                <a:spcPct val="20000"/>
              </a:spcBef>
              <a:spcAft>
                <a:spcPct val="0"/>
              </a:spcAft>
              <a:buClr>
                <a:srgbClr val="ED8B00"/>
              </a:buClr>
            </a:pPr>
            <a:r>
              <a:rPr lang="en-US" sz="1800" b="0" kern="0" dirty="0">
                <a:solidFill>
                  <a:srgbClr val="000000"/>
                </a:solidFill>
              </a:rPr>
              <a:t>Quantity/Frequency of Use</a:t>
            </a:r>
          </a:p>
          <a:p>
            <a:pPr marL="681038" lvl="3" indent="-285750" eaLnBrk="0" fontAlgn="base" hangingPunct="0">
              <a:spcBef>
                <a:spcPct val="20000"/>
              </a:spcBef>
              <a:spcAft>
                <a:spcPct val="0"/>
              </a:spcAft>
              <a:buClr>
                <a:srgbClr val="ED8B00"/>
              </a:buClr>
            </a:pPr>
            <a:r>
              <a:rPr lang="en-US" sz="1800" kern="0" dirty="0">
                <a:solidFill>
                  <a:srgbClr val="000000"/>
                </a:solidFill>
              </a:rPr>
              <a:t>Practitioner (Nurse Practitioner, Physician Assistance or Physician Signature and Date)</a:t>
            </a:r>
            <a:endParaRPr lang="en-US" sz="1800" b="0" kern="0" dirty="0">
              <a:solidFill>
                <a:srgbClr val="000000"/>
              </a:solidFill>
            </a:endParaRPr>
          </a:p>
        </p:txBody>
      </p:sp>
      <p:pic>
        <p:nvPicPr>
          <p:cNvPr id="3" name="DME-8">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228600" y="6549553"/>
            <a:ext cx="284384" cy="284384"/>
          </a:xfrm>
          <a:prstGeom prst="rect">
            <a:avLst/>
          </a:prstGeom>
        </p:spPr>
      </p:pic>
    </p:spTree>
    <p:custDataLst>
      <p:tags r:id="rId1"/>
    </p:custDataLst>
    <p:extLst>
      <p:ext uri="{BB962C8B-B14F-4D97-AF65-F5344CB8AC3E}">
        <p14:creationId xmlns:p14="http://schemas.microsoft.com/office/powerpoint/2010/main" val="895879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6169"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3502A8-1723-4458-B555-6A8DF09F6E6C}"/>
              </a:ext>
            </a:extLst>
          </p:cNvPr>
          <p:cNvSpPr>
            <a:spLocks noGrp="1"/>
          </p:cNvSpPr>
          <p:nvPr>
            <p:ph type="title"/>
          </p:nvPr>
        </p:nvSpPr>
        <p:spPr>
          <a:xfrm>
            <a:off x="828996" y="685800"/>
            <a:ext cx="7520940" cy="548640"/>
          </a:xfrm>
        </p:spPr>
        <p:txBody>
          <a:bodyPr/>
          <a:lstStyle/>
          <a:p>
            <a:r>
              <a:rPr lang="en-US" dirty="0"/>
              <a:t>Information needed for a request (cont’d)</a:t>
            </a:r>
          </a:p>
        </p:txBody>
      </p:sp>
      <p:sp>
        <p:nvSpPr>
          <p:cNvPr id="5" name="Content Placeholder 2">
            <a:extLst>
              <a:ext uri="{FF2B5EF4-FFF2-40B4-BE49-F238E27FC236}">
                <a16:creationId xmlns:a16="http://schemas.microsoft.com/office/drawing/2014/main" id="{D75D9D6E-B1A8-4BA3-AA00-EE7A9631F434}"/>
              </a:ext>
            </a:extLst>
          </p:cNvPr>
          <p:cNvSpPr>
            <a:spLocks noGrp="1"/>
          </p:cNvSpPr>
          <p:nvPr>
            <p:ph idx="1"/>
          </p:nvPr>
        </p:nvSpPr>
        <p:spPr>
          <a:xfrm>
            <a:off x="828996" y="1371600"/>
            <a:ext cx="7520940" cy="4038600"/>
          </a:xfrm>
        </p:spPr>
        <p:txBody>
          <a:bodyPr vert="horz" lIns="91440" tIns="45720" rIns="91440" bIns="45720" rtlCol="0">
            <a:normAutofit/>
          </a:bodyPr>
          <a:lstStyle/>
          <a:p>
            <a:pPr marL="523494" lvl="2" indent="-285750">
              <a:buFont typeface="Arial" panose="020B0604020202020204" pitchFamily="34" charset="0"/>
              <a:buChar char="•"/>
            </a:pPr>
            <a:r>
              <a:rPr lang="en-US" sz="1800" dirty="0"/>
              <a:t>Please indicate if items are Rentals or Purchases</a:t>
            </a:r>
          </a:p>
          <a:p>
            <a:pPr marL="523494" lvl="2" indent="-285750">
              <a:buFont typeface="Arial" panose="020B0604020202020204" pitchFamily="34" charset="0"/>
              <a:buChar char="•"/>
            </a:pPr>
            <a:endParaRPr lang="en-US" sz="1800" dirty="0"/>
          </a:p>
          <a:p>
            <a:pPr marL="523494" lvl="2" indent="-285750">
              <a:buFont typeface="Arial" panose="020B0604020202020204" pitchFamily="34" charset="0"/>
              <a:buChar char="•"/>
            </a:pPr>
            <a:r>
              <a:rPr lang="en-US" sz="1800" dirty="0"/>
              <a:t>Please also include a brief description of the patient condition including:</a:t>
            </a:r>
          </a:p>
          <a:p>
            <a:pPr marL="523494" lvl="2" indent="-285750">
              <a:buFont typeface="Arial" panose="020B0604020202020204" pitchFamily="34" charset="0"/>
              <a:buChar char="•"/>
            </a:pPr>
            <a:endParaRPr lang="en-US" sz="1800" dirty="0"/>
          </a:p>
          <a:p>
            <a:pPr lvl="3"/>
            <a:r>
              <a:rPr lang="en-US" sz="1800" dirty="0"/>
              <a:t>Current Symptoms</a:t>
            </a:r>
          </a:p>
          <a:p>
            <a:pPr lvl="3"/>
            <a:endParaRPr lang="en-US" sz="1800" dirty="0"/>
          </a:p>
          <a:p>
            <a:pPr lvl="3"/>
            <a:r>
              <a:rPr lang="en-US" sz="1800" dirty="0"/>
              <a:t>Reason the Equipment is Needed</a:t>
            </a:r>
          </a:p>
          <a:p>
            <a:pPr lvl="3"/>
            <a:endParaRPr lang="en-US" sz="1800" dirty="0"/>
          </a:p>
          <a:p>
            <a:pPr marL="9144" lvl="1" indent="0">
              <a:buNone/>
            </a:pPr>
            <a:r>
              <a:rPr lang="en-US" sz="1800" dirty="0"/>
              <a:t>This information assist the reviewers in further assessing the patient’s condition.</a:t>
            </a:r>
          </a:p>
        </p:txBody>
      </p:sp>
      <p:pic>
        <p:nvPicPr>
          <p:cNvPr id="3" name="DME-9">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304800" y="6537521"/>
            <a:ext cx="284384" cy="284384"/>
          </a:xfrm>
          <a:prstGeom prst="rect">
            <a:avLst/>
          </a:prstGeom>
        </p:spPr>
      </p:pic>
    </p:spTree>
    <p:custDataLst>
      <p:tags r:id="rId1"/>
    </p:custDataLst>
    <p:extLst>
      <p:ext uri="{BB962C8B-B14F-4D97-AF65-F5344CB8AC3E}">
        <p14:creationId xmlns:p14="http://schemas.microsoft.com/office/powerpoint/2010/main" val="34444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6117"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COUNT" val="19"/>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Angles">
  <a:themeElements>
    <a:clrScheme name="Custom 5">
      <a:dk1>
        <a:srgbClr val="000000"/>
      </a:dk1>
      <a:lt1>
        <a:srgbClr val="FFFFFF"/>
      </a:lt1>
      <a:dk2>
        <a:srgbClr val="434342"/>
      </a:dk2>
      <a:lt2>
        <a:srgbClr val="CDD7D9"/>
      </a:lt2>
      <a:accent1>
        <a:srgbClr val="AD9F8A"/>
      </a:accent1>
      <a:accent2>
        <a:srgbClr val="ED8B00"/>
      </a:accent2>
      <a:accent3>
        <a:srgbClr val="002855"/>
      </a:accent3>
      <a:accent4>
        <a:srgbClr val="7C984A"/>
      </a:accent4>
      <a:accent5>
        <a:srgbClr val="C2AD8D"/>
      </a:accent5>
      <a:accent6>
        <a:srgbClr val="002855"/>
      </a:accent6>
      <a:hlink>
        <a:srgbClr val="002855"/>
      </a:hlink>
      <a:folHlink>
        <a:srgbClr val="ED8B00"/>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txDef>
      <a:spPr>
        <a:noFill/>
      </a:spPr>
      <a:bodyPr wrap="square" rtlCol="0">
        <a:spAutoFit/>
      </a:bodyPr>
      <a:lstStyle>
        <a:defPPr algn="l">
          <a:defRPr sz="1600" dirty="0">
            <a:latin typeface="Calibri" panose="020F0502020204030204" pitchFamily="34" charset="0"/>
            <a:cs typeface="Calibri" panose="020F0502020204030204" pitchFamily="34"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C521616910C1A4E9523BCC327AFD7E5" ma:contentTypeVersion="10" ma:contentTypeDescription="Create a new document." ma:contentTypeScope="" ma:versionID="074be37f0131bb0dcb9bfcebbd010674">
  <xsd:schema xmlns:xsd="http://www.w3.org/2001/XMLSchema" xmlns:xs="http://www.w3.org/2001/XMLSchema" xmlns:p="http://schemas.microsoft.com/office/2006/metadata/properties" xmlns:ns1="6c2cd7e1-ffa7-45e4-89b8-ea033ba16a0d" xmlns:ns2="http://schemas.microsoft.com/sharepoint/v3" xmlns:ns3="83255572-2c2a-4b33-ad0d-c1765e97059b" targetNamespace="http://schemas.microsoft.com/office/2006/metadata/properties" ma:root="true" ma:fieldsID="a24e113c681b33c25f330859e86190c4" ns1:_="" ns2:_="" ns3:_="">
    <xsd:import namespace="6c2cd7e1-ffa7-45e4-89b8-ea033ba16a0d"/>
    <xsd:import namespace="http://schemas.microsoft.com/sharepoint/v3"/>
    <xsd:import namespace="83255572-2c2a-4b33-ad0d-c1765e97059b"/>
    <xsd:element name="properties">
      <xsd:complexType>
        <xsd:sequence>
          <xsd:element name="documentManagement">
            <xsd:complexType>
              <xsd:all>
                <xsd:element ref="ns1:Newsletter_x0020_Name" minOccurs="0"/>
                <xsd:element ref="ns1:Category" minOccurs="0"/>
                <xsd:element ref="ns2:PublishingStartDate" minOccurs="0"/>
                <xsd:element ref="ns2:PublishingExpirationDate" minOccurs="0"/>
                <xsd:element ref="ns1:MediaServiceMetadata" minOccurs="0"/>
                <xsd:element ref="ns1:MediaServiceFastMetadata" minOccurs="0"/>
                <xsd:element ref="ns1:MediaServiceDateTaken" minOccurs="0"/>
                <xsd:element ref="ns1:MediaServiceAutoTags" minOccurs="0"/>
                <xsd:element ref="ns1:Rank"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c2cd7e1-ffa7-45e4-89b8-ea033ba16a0d" elementFormDefault="qualified">
    <xsd:import namespace="http://schemas.microsoft.com/office/2006/documentManagement/types"/>
    <xsd:import namespace="http://schemas.microsoft.com/office/infopath/2007/PartnerControls"/>
    <xsd:element name="Newsletter_x0020_Name" ma:index="0" nillable="true" ma:displayName="Newsletter Name" ma:format="Dropdown" ma:indexed="true" ma:internalName="Newsletter_x0020_Name">
      <xsd:simpleType>
        <xsd:restriction base="dms:Choice">
          <xsd:enumeration value="KEPRO 360° - Focused on You"/>
          <xsd:enumeration value="In-Focus: Corporate Compliance &amp; Ethics"/>
          <xsd:enumeration value="EAP - Solutions - Manager Newsletter"/>
          <xsd:enumeration value="EAP - Balance - Employee Newsletter"/>
          <xsd:enumeration value="KEPRO Connect Ohio"/>
          <xsd:enumeration value="OHPCC Healthy Together"/>
          <xsd:enumeration value="HCQU Cares"/>
          <xsd:enumeration value="HCQU Cares: Nursing Edition"/>
          <xsd:enumeration value="VA Insider"/>
        </xsd:restriction>
      </xsd:simpleType>
    </xsd:element>
    <xsd:element name="Category" ma:index="3" nillable="true" ma:displayName="Category" ma:internalName="Category">
      <xsd:complexType>
        <xsd:complexContent>
          <xsd:extension base="dms:MultiChoice">
            <xsd:sequence>
              <xsd:element name="Value" maxOccurs="unbounded" minOccurs="0" nillable="true">
                <xsd:simpleType>
                  <xsd:restriction base="dms:Choice">
                    <xsd:enumeration value="Graphics"/>
                    <xsd:enumeration value="Logos"/>
                    <xsd:enumeration value="Marketing Slicks"/>
                    <xsd:enumeration value="Newsletters"/>
                    <xsd:enumeration value="Templates"/>
                    <xsd:enumeration value="Quicklinks"/>
                    <xsd:enumeration value="Guides"/>
                  </xsd:restriction>
                </xsd:simpleType>
              </xsd:element>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Rank" ma:index="16" nillable="true" ma:displayName="Rank" ma:decimals="0" ma:description="This is to prioritize the list of newsletters so that we can control which newsletter folder is at the top of the list in the view." ma:internalName="Rank">
      <xsd:simpleType>
        <xsd:restriction base="dms:Number"/>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83255572-2c2a-4b33-ad0d-c1765e97059b"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2" ma:displayName="Content Type"/>
        <xsd:element ref="dc:title" minOccurs="0" maxOccurs="1" ma:index="2"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Newsletter_x0020_Name xmlns="6c2cd7e1-ffa7-45e4-89b8-ea033ba16a0d" xsi:nil="true"/>
    <Category xmlns="6c2cd7e1-ffa7-45e4-89b8-ea033ba16a0d"/>
    <Rank xmlns="6c2cd7e1-ffa7-45e4-89b8-ea033ba16a0d" xsi:nil="true"/>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B7D83B85-E96C-4D69-86E6-76C052AABB0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c2cd7e1-ffa7-45e4-89b8-ea033ba16a0d"/>
    <ds:schemaRef ds:uri="http://schemas.microsoft.com/sharepoint/v3"/>
    <ds:schemaRef ds:uri="83255572-2c2a-4b33-ad0d-c1765e97059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94B156C-10B5-4269-8891-A39465B85B2D}">
  <ds:schemaRefs>
    <ds:schemaRef ds:uri="http://schemas.microsoft.com/sharepoint/v3/contenttype/forms"/>
  </ds:schemaRefs>
</ds:datastoreItem>
</file>

<file path=customXml/itemProps3.xml><?xml version="1.0" encoding="utf-8"?>
<ds:datastoreItem xmlns:ds="http://schemas.openxmlformats.org/officeDocument/2006/customXml" ds:itemID="{0EA89F61-58C0-461F-9AE1-0BCDD16401CF}">
  <ds:schemaRefs>
    <ds:schemaRef ds:uri="http://purl.org/dc/elements/1.1/"/>
    <ds:schemaRef ds:uri="http://schemas.microsoft.com/sharepoint/v3"/>
    <ds:schemaRef ds:uri="http://purl.org/dc/dcmitype/"/>
    <ds:schemaRef ds:uri="http://www.w3.org/XML/1998/namespace"/>
    <ds:schemaRef ds:uri="http://schemas.microsoft.com/office/2006/metadata/properties"/>
    <ds:schemaRef ds:uri="http://schemas.microsoft.com/office/2006/documentManagement/types"/>
    <ds:schemaRef ds:uri="83255572-2c2a-4b33-ad0d-c1765e97059b"/>
    <ds:schemaRef ds:uri="http://purl.org/dc/terms/"/>
    <ds:schemaRef ds:uri="http://schemas.microsoft.com/office/infopath/2007/PartnerControls"/>
    <ds:schemaRef ds:uri="http://schemas.openxmlformats.org/package/2006/metadata/core-properties"/>
    <ds:schemaRef ds:uri="6c2cd7e1-ffa7-45e4-89b8-ea033ba16a0d"/>
  </ds:schemaRefs>
</ds:datastoreItem>
</file>

<file path=docProps/app.xml><?xml version="1.0" encoding="utf-8"?>
<Properties xmlns="http://schemas.openxmlformats.org/officeDocument/2006/extended-properties" xmlns:vt="http://schemas.openxmlformats.org/officeDocument/2006/docPropsVTypes">
  <Template>Angles</Template>
  <TotalTime>1028</TotalTime>
  <Words>3344</Words>
  <Application>Microsoft Office PowerPoint</Application>
  <PresentationFormat>On-screen Show (4:3)</PresentationFormat>
  <Paragraphs>257</Paragraphs>
  <Slides>19</Slides>
  <Notes>19</Notes>
  <HiddenSlides>0</HiddenSlides>
  <MMClips>19</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Arial</vt:lpstr>
      <vt:lpstr>Calibri</vt:lpstr>
      <vt:lpstr>DIN Pro Cond Bold</vt:lpstr>
      <vt:lpstr>Palatino Linotype</vt:lpstr>
      <vt:lpstr>Tunga</vt:lpstr>
      <vt:lpstr>Wingdings</vt:lpstr>
      <vt:lpstr>Angles</vt:lpstr>
      <vt:lpstr>KEPRO’s Service Authorization process</vt:lpstr>
      <vt:lpstr>New health coverage for adults in Virginia</vt:lpstr>
      <vt:lpstr>GAP (Governor’s access plan)</vt:lpstr>
      <vt:lpstr>VERIFYING ELIBILITY</vt:lpstr>
      <vt:lpstr>Submitting service authorization requests</vt:lpstr>
      <vt:lpstr>Information needed for dme request</vt:lpstr>
      <vt:lpstr>Information needed for a request (cont’d)</vt:lpstr>
      <vt:lpstr>Information needed for dme request (CONT’D)</vt:lpstr>
      <vt:lpstr>Information needed for a request (cont’d)</vt:lpstr>
      <vt:lpstr>TIPS for Submitting requests</vt:lpstr>
      <vt:lpstr>Reference materials</vt:lpstr>
      <vt:lpstr>Retroactive reviews</vt:lpstr>
      <vt:lpstr>DME Incontinence supplies</vt:lpstr>
      <vt:lpstr>Out-of-state providers submitting requests for service authorization</vt:lpstr>
      <vt:lpstr>Out-of-state providers submitting requests for service authorization (cont’d)</vt:lpstr>
      <vt:lpstr>Out-of-State providers submitting requests for service authorization (cont’d)</vt:lpstr>
      <vt:lpstr>Resources</vt:lpstr>
      <vt:lpstr>Resources (cont’d)</vt:lpstr>
      <vt:lpstr>PowerPoint Presentation</vt:lpstr>
    </vt:vector>
  </TitlesOfParts>
  <Company>HBGSCCM001</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Hall, Sierra</dc:creator>
  <cp:lastModifiedBy>Jacqueline Shipp</cp:lastModifiedBy>
  <cp:revision>124</cp:revision>
  <dcterms:created xsi:type="dcterms:W3CDTF">2016-09-01T15:48:52Z</dcterms:created>
  <dcterms:modified xsi:type="dcterms:W3CDTF">2018-10-10T19:27:42Z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0x010100FC521616910C1A4E9523BCC327AFD7E5</vt:lpwstr>
  </property>
  <property fmtid="{D5CDD505-2E9C-101B-9397-08002B2CF9AE}" pid="3" name="ArticulateGUID">
    <vt:lpwstr>000CC897-1794-4AA7-BAEA-545EA3EA498F</vt:lpwstr>
  </property>
  <property fmtid="{D5CDD505-2E9C-101B-9397-08002B2CF9AE}" pid="4" name="ArticulatePath">
    <vt:lpwstr>EDCD Waiver Presentation Updated 9.28</vt:lpwstr>
  </property>
</Properties>
</file>