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1"/>
  </p:notesMasterIdLst>
  <p:sldIdLst>
    <p:sldId id="295" r:id="rId5"/>
    <p:sldId id="258" r:id="rId6"/>
    <p:sldId id="259" r:id="rId7"/>
    <p:sldId id="275" r:id="rId8"/>
    <p:sldId id="276" r:id="rId9"/>
    <p:sldId id="277" r:id="rId10"/>
    <p:sldId id="268" r:id="rId11"/>
    <p:sldId id="278" r:id="rId12"/>
    <p:sldId id="279" r:id="rId13"/>
    <p:sldId id="280" r:id="rId14"/>
    <p:sldId id="281" r:id="rId15"/>
    <p:sldId id="282" r:id="rId16"/>
    <p:sldId id="283" r:id="rId17"/>
    <p:sldId id="284" r:id="rId18"/>
    <p:sldId id="285" r:id="rId19"/>
    <p:sldId id="286" r:id="rId20"/>
    <p:sldId id="287" r:id="rId21"/>
    <p:sldId id="288" r:id="rId22"/>
    <p:sldId id="289" r:id="rId23"/>
    <p:sldId id="296" r:id="rId24"/>
    <p:sldId id="297" r:id="rId25"/>
    <p:sldId id="298" r:id="rId26"/>
    <p:sldId id="299" r:id="rId27"/>
    <p:sldId id="300" r:id="rId28"/>
    <p:sldId id="290" r:id="rId29"/>
    <p:sldId id="293" r:id="rId30"/>
  </p:sldIdLst>
  <p:sldSz cx="9144000" cy="6858000" type="screen4x3"/>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ige Nauman" initials="PN" lastIdx="8" clrIdx="0">
    <p:extLst>
      <p:ext uri="{19B8F6BF-5375-455C-9EA6-DF929625EA0E}">
        <p15:presenceInfo xmlns:p15="http://schemas.microsoft.com/office/powerpoint/2012/main" userId="S-1-5-21-703994706-1235811193-1903836767-150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8B00"/>
    <a:srgbClr val="002F5F"/>
    <a:srgbClr val="0028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69CF63-C06A-47BF-83C8-336AAD2C2E98}" v="14" dt="2018-08-31T17:21:15.7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865" autoAdjust="0"/>
  </p:normalViewPr>
  <p:slideViewPr>
    <p:cSldViewPr>
      <p:cViewPr varScale="1">
        <p:scale>
          <a:sx n="75" d="100"/>
          <a:sy n="75" d="100"/>
        </p:scale>
        <p:origin x="1014"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4DD40E-39CD-4A9E-8959-9D3CE793FE19}" type="datetimeFigureOut">
              <a:rPr lang="en-US" smtClean="0"/>
              <a:t>10/10/2018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4AF393-9E93-4AB0-8E1C-74AFA5FD1E32}" type="slidenum">
              <a:rPr lang="en-US" smtClean="0"/>
              <a:t>‹#›</a:t>
            </a:fld>
            <a:endParaRPr lang="en-US" dirty="0"/>
          </a:p>
        </p:txBody>
      </p:sp>
    </p:spTree>
    <p:extLst>
      <p:ext uri="{BB962C8B-B14F-4D97-AF65-F5344CB8AC3E}">
        <p14:creationId xmlns:p14="http://schemas.microsoft.com/office/powerpoint/2010/main" val="2997216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overva.org/" TargetMode="External"/><Relationship Id="rId7" Type="http://schemas.openxmlformats.org/officeDocument/2006/relationships/hyperlink" Target="https://dmas.kepro.com/docs/Coverage%20for%20Adults%20Poster.pdf"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dmas.kepro.com/docs/Frequently%20Asked%20Questions.pdf" TargetMode="External"/><Relationship Id="rId5" Type="http://schemas.openxmlformats.org/officeDocument/2006/relationships/hyperlink" Target="https://dmas.kepro.com/docs/Coverage%20for%20Adults.pdf" TargetMode="External"/><Relationship Id="rId4" Type="http://schemas.openxmlformats.org/officeDocument/2006/relationships/hyperlink" Target="https://dmas.kepro.com/docs/Coverage%20for%20Adults%20Brochure.pdf"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dmas.kepro.com/"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virginiamedicaid.dmas.virginia.gov/"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dmas.kepro.com/"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ww.virginiamedicaid.dmas.virginia.gov/"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dmas.kepro.co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mailto:atrezzoissues@kepro.com"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mailto:providerissues@kepro.com"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presentation,</a:t>
            </a:r>
            <a:r>
              <a:rPr lang="en-US" baseline="0" dirty="0" smtClean="0"/>
              <a:t> we will be discussing the service authorization process for specialized care and long stay hospital. </a:t>
            </a:r>
            <a:endParaRPr lang="en-US" baseline="0" dirty="0" smtClean="0"/>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mtClean="0">
                <a:solidFill>
                  <a:srgbClr val="FF0000"/>
                </a:solidFill>
              </a:rPr>
              <a:t>**In order to play the audio, click the speaker icon on</a:t>
            </a:r>
            <a:r>
              <a:rPr lang="en-US" baseline="0" smtClean="0">
                <a:solidFill>
                  <a:srgbClr val="FF0000"/>
                </a:solidFill>
              </a:rPr>
              <a:t> the bottom left of each slide or the slide show icon at the bottom right of the screen to have the presentation play automatically**</a:t>
            </a:r>
            <a:endParaRPr lang="en-US"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D24AF393-9E93-4AB0-8E1C-74AFA5FD1E32}" type="slidenum">
              <a:rPr lang="en-US" smtClean="0"/>
              <a:t>1</a:t>
            </a:fld>
            <a:endParaRPr lang="en-US" dirty="0"/>
          </a:p>
        </p:txBody>
      </p:sp>
    </p:spTree>
    <p:extLst>
      <p:ext uri="{BB962C8B-B14F-4D97-AF65-F5344CB8AC3E}">
        <p14:creationId xmlns:p14="http://schemas.microsoft.com/office/powerpoint/2010/main" val="40177400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eaLnBrk="0" fontAlgn="base" hangingPunct="0">
              <a:lnSpc>
                <a:spcPct val="120000"/>
              </a:lnSpc>
              <a:spcBef>
                <a:spcPts val="1200"/>
              </a:spcBef>
              <a:buClr>
                <a:srgbClr val="002060"/>
              </a:buClr>
              <a:buSzPct val="135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1200" kern="0" dirty="0" smtClean="0"/>
              <a:t>Required Forms in Addition to Clinical Information: SPEC 100 </a:t>
            </a:r>
            <a:r>
              <a:rPr lang="en-US" sz="1200" b="0" kern="0" dirty="0" smtClean="0"/>
              <a:t/>
            </a:r>
            <a:br>
              <a:rPr lang="en-US" sz="1200" b="0" kern="0" dirty="0" smtClean="0"/>
            </a:br>
            <a:endParaRPr lang="en-US" sz="1200" b="0" kern="0" dirty="0" smtClean="0"/>
          </a:p>
          <a:p>
            <a:pPr marL="0" lvl="0" indent="0" eaLnBrk="0" fontAlgn="base" hangingPunct="0">
              <a:lnSpc>
                <a:spcPct val="120000"/>
              </a:lnSpc>
              <a:spcBef>
                <a:spcPts val="1200"/>
              </a:spcBef>
              <a:buClr>
                <a:srgbClr val="002060"/>
              </a:buClr>
              <a:buSzPct val="135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1200" b="0" kern="0" dirty="0" smtClean="0"/>
              <a:t>SPEC 100 – For any request submitted to the Contractor, providers must complete and submit this form.  Under no circumstances are SC/LSH requests approved without the required form.  Clinical information must also be submitted with all requests in order to establish and meet clinical criteria.</a:t>
            </a:r>
          </a:p>
          <a:p>
            <a:pPr marL="0" lvl="0" indent="0" eaLnBrk="0" fontAlgn="base" hangingPunct="0">
              <a:lnSpc>
                <a:spcPct val="120000"/>
              </a:lnSpc>
              <a:spcBef>
                <a:spcPts val="1200"/>
              </a:spcBef>
              <a:buClr>
                <a:srgbClr val="002060"/>
              </a:buClr>
              <a:buSzPct val="135000"/>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1200" b="0" kern="0" dirty="0" smtClean="0"/>
          </a:p>
          <a:p>
            <a:pPr marL="171450" lvl="0" indent="-171450" eaLnBrk="0" fontAlgn="base" hangingPunct="0">
              <a:lnSpc>
                <a:spcPct val="120000"/>
              </a:lnSpc>
              <a:spcBef>
                <a:spcPts val="1200"/>
              </a:spcBef>
              <a:buClr>
                <a:srgbClr val="ED8B00"/>
              </a:buClr>
              <a:buSzPct val="135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1200" b="0" kern="0" dirty="0" smtClean="0"/>
              <a:t>Please note that an updated SPEC 100 form can be found on KEPRO’s website at dmas.kepro.com. </a:t>
            </a:r>
          </a:p>
          <a:p>
            <a:pPr marL="171450" lvl="0" indent="-171450" eaLnBrk="0" fontAlgn="base" hangingPunct="0">
              <a:lnSpc>
                <a:spcPct val="120000"/>
              </a:lnSpc>
              <a:spcBef>
                <a:spcPts val="1200"/>
              </a:spcBef>
              <a:buClr>
                <a:srgbClr val="ED8B00"/>
              </a:buClr>
              <a:buSzPct val="135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1200" b="0" kern="0" dirty="0" smtClean="0"/>
              <a:t>On the 3rd section of this form be sure to only pick one selection or the request will be pended back to the provider for clarification</a:t>
            </a:r>
          </a:p>
        </p:txBody>
      </p:sp>
      <p:sp>
        <p:nvSpPr>
          <p:cNvPr id="4" name="Slide Number Placeholder 3"/>
          <p:cNvSpPr>
            <a:spLocks noGrp="1"/>
          </p:cNvSpPr>
          <p:nvPr>
            <p:ph type="sldNum" sz="quarter" idx="10"/>
          </p:nvPr>
        </p:nvSpPr>
        <p:spPr/>
        <p:txBody>
          <a:bodyPr/>
          <a:lstStyle/>
          <a:p>
            <a:fld id="{D24AF393-9E93-4AB0-8E1C-74AFA5FD1E32}" type="slidenum">
              <a:rPr lang="en-US" smtClean="0"/>
              <a:t>10</a:t>
            </a:fld>
            <a:endParaRPr lang="en-US" dirty="0"/>
          </a:p>
        </p:txBody>
      </p:sp>
    </p:spTree>
    <p:extLst>
      <p:ext uri="{BB962C8B-B14F-4D97-AF65-F5344CB8AC3E}">
        <p14:creationId xmlns:p14="http://schemas.microsoft.com/office/powerpoint/2010/main" val="36250310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sz="1200" u="sng" dirty="0" smtClean="0"/>
              <a:t>Required Forms in Addition to Clinical Information: SPEC 100 &amp; Questionnaire:</a:t>
            </a:r>
          </a:p>
          <a:p>
            <a:pPr marL="0" indent="0"/>
            <a:endParaRPr lang="en-US" sz="1200" u="sng" dirty="0" smtClean="0"/>
          </a:p>
          <a:p>
            <a:pPr marL="0" indent="0"/>
            <a:r>
              <a:rPr lang="en-US" sz="1200" dirty="0" smtClean="0"/>
              <a:t>SC/LSH Questionnaire and SPEC 100 </a:t>
            </a:r>
            <a:r>
              <a:rPr lang="en-US" sz="1200" b="0" dirty="0" smtClean="0"/>
              <a:t>– Providers must complete and submit these two forms for the scenarios listed below.  Under no circumstances are SC/LSH requests approved without the required forms.  Clinical information must also be submitted with all requests in order to establish and meet clinical criteria.</a:t>
            </a:r>
          </a:p>
          <a:p>
            <a:pPr marL="0" indent="0"/>
            <a:endParaRPr lang="en-US" sz="1200" b="0" dirty="0" smtClean="0"/>
          </a:p>
          <a:p>
            <a:pPr marL="0" indent="0"/>
            <a:r>
              <a:rPr lang="en-US" sz="1200" dirty="0" smtClean="0"/>
              <a:t>New Admissions</a:t>
            </a:r>
            <a:r>
              <a:rPr lang="en-US" sz="1200" b="0" dirty="0" smtClean="0"/>
              <a:t>:  All new admissions to SC/LSH facilities. This includes the member being discharged from one SC/LSH and being admitted into another SC/LSH within the same state.  *This also applies to The Hospital for Sick Children in DC admissions. </a:t>
            </a:r>
            <a:endParaRPr lang="en-US" b="0" dirty="0" smtClean="0"/>
          </a:p>
        </p:txBody>
      </p:sp>
      <p:sp>
        <p:nvSpPr>
          <p:cNvPr id="4" name="Slide Number Placeholder 3"/>
          <p:cNvSpPr>
            <a:spLocks noGrp="1"/>
          </p:cNvSpPr>
          <p:nvPr>
            <p:ph type="sldNum" sz="quarter" idx="10"/>
          </p:nvPr>
        </p:nvSpPr>
        <p:spPr/>
        <p:txBody>
          <a:bodyPr/>
          <a:lstStyle/>
          <a:p>
            <a:fld id="{D24AF393-9E93-4AB0-8E1C-74AFA5FD1E32}" type="slidenum">
              <a:rPr lang="en-US" smtClean="0"/>
              <a:t>11</a:t>
            </a:fld>
            <a:endParaRPr lang="en-US" dirty="0"/>
          </a:p>
        </p:txBody>
      </p:sp>
    </p:spTree>
    <p:extLst>
      <p:ext uri="{BB962C8B-B14F-4D97-AF65-F5344CB8AC3E}">
        <p14:creationId xmlns:p14="http://schemas.microsoft.com/office/powerpoint/2010/main" val="3491692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sz="1200" u="sng" dirty="0" smtClean="0"/>
              <a:t>Required Forms in Addition to Clinical Information: SPEC 100 &amp; Questionnaire (continued):</a:t>
            </a:r>
          </a:p>
          <a:p>
            <a:pPr marL="0" indent="0"/>
            <a:endParaRPr lang="en-US" sz="800" b="0" u="sng" dirty="0" smtClean="0"/>
          </a:p>
          <a:p>
            <a:pPr marL="0" indent="0"/>
            <a:r>
              <a:rPr lang="en-US" sz="1200" b="0" u="sng" dirty="0" smtClean="0"/>
              <a:t>Breaks in Service:</a:t>
            </a:r>
            <a:r>
              <a:rPr lang="en-US" sz="1200" b="0" dirty="0" smtClean="0"/>
              <a:t>  Anytime there has been a break in service which is 30 days or greater, the request for specialized care/long stay hospital services are to be treated as a </a:t>
            </a:r>
            <a:r>
              <a:rPr lang="en-US" sz="1200" b="0" u="sng" dirty="0" smtClean="0"/>
              <a:t>new</a:t>
            </a:r>
            <a:r>
              <a:rPr lang="en-US" sz="1200" b="0" dirty="0" smtClean="0"/>
              <a:t> admission.   Anytime there has been a break in service which does not exceed 30 days, the request for specialized care/long stay hospital services are to be treated as a </a:t>
            </a:r>
            <a:r>
              <a:rPr lang="en-US" sz="1200" b="0" u="sng" dirty="0" smtClean="0"/>
              <a:t>readmission</a:t>
            </a:r>
            <a:r>
              <a:rPr lang="en-US" sz="1200" b="0" dirty="0" smtClean="0"/>
              <a:t> to the program.  </a:t>
            </a:r>
          </a:p>
          <a:p>
            <a:pPr marL="0" indent="0"/>
            <a:r>
              <a:rPr lang="en-US" sz="1200" b="0" dirty="0" smtClean="0"/>
              <a:t> </a:t>
            </a:r>
          </a:p>
          <a:p>
            <a:pPr marL="0" indent="0"/>
            <a:r>
              <a:rPr lang="en-US" sz="1200" b="0" dirty="0" smtClean="0"/>
              <a:t>A Break in Service could include a discharge out of the facility to services under the EDCD or Tech waivers, hospitalization, or discharge to the community with no continuation of any long term care services (such as waiver services).  </a:t>
            </a:r>
          </a:p>
        </p:txBody>
      </p:sp>
      <p:sp>
        <p:nvSpPr>
          <p:cNvPr id="4" name="Slide Number Placeholder 3"/>
          <p:cNvSpPr>
            <a:spLocks noGrp="1"/>
          </p:cNvSpPr>
          <p:nvPr>
            <p:ph type="sldNum" sz="quarter" idx="10"/>
          </p:nvPr>
        </p:nvSpPr>
        <p:spPr/>
        <p:txBody>
          <a:bodyPr/>
          <a:lstStyle/>
          <a:p>
            <a:fld id="{D24AF393-9E93-4AB0-8E1C-74AFA5FD1E32}" type="slidenum">
              <a:rPr lang="en-US" smtClean="0"/>
              <a:t>12</a:t>
            </a:fld>
            <a:endParaRPr lang="en-US" dirty="0"/>
          </a:p>
        </p:txBody>
      </p:sp>
    </p:spTree>
    <p:extLst>
      <p:ext uri="{BB962C8B-B14F-4D97-AF65-F5344CB8AC3E}">
        <p14:creationId xmlns:p14="http://schemas.microsoft.com/office/powerpoint/2010/main" val="1081796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defRPr/>
            </a:pPr>
            <a:r>
              <a:rPr lang="en-US" u="sng" dirty="0" smtClean="0"/>
              <a:t>Required Forms in Addition to Clinical Information: SPEC 100 &amp; Questionnaire (continued):</a:t>
            </a:r>
          </a:p>
          <a:p>
            <a:pPr marL="0" indent="0">
              <a:defRPr/>
            </a:pPr>
            <a:endParaRPr lang="en-US" sz="900" b="0" u="sng" dirty="0" smtClean="0"/>
          </a:p>
          <a:p>
            <a:pPr marL="285750" indent="-285750">
              <a:buClr>
                <a:srgbClr val="ED8B00"/>
              </a:buClr>
              <a:buFont typeface="Arial" panose="020B0604020202020204" pitchFamily="34" charset="0"/>
              <a:buChar char="•"/>
              <a:defRPr/>
            </a:pPr>
            <a:r>
              <a:rPr lang="en-US" b="0" u="sng" dirty="0" smtClean="0"/>
              <a:t>Medicare A or Private Exhaust:</a:t>
            </a:r>
            <a:r>
              <a:rPr lang="en-US" b="0" dirty="0" smtClean="0"/>
              <a:t>  When a member has exhausted Medicare A benefits or Private Pay Insurance and Medicaid is now primary.  There is a section on the SPEC 100 form for providers to complete if the member’s Medicare or private insurance has exhausted and the date of exhaustion.   </a:t>
            </a:r>
          </a:p>
          <a:p>
            <a:pPr marL="285750" indent="-285750">
              <a:buClr>
                <a:srgbClr val="ED8B00"/>
              </a:buClr>
              <a:buFont typeface="Arial" panose="020B0604020202020204" pitchFamily="34" charset="0"/>
              <a:buChar char="•"/>
              <a:defRPr/>
            </a:pPr>
            <a:r>
              <a:rPr lang="en-US" b="0" u="sng" dirty="0" smtClean="0"/>
              <a:t>Out of State Admissions: </a:t>
            </a:r>
            <a:r>
              <a:rPr lang="en-US" b="0" dirty="0" smtClean="0"/>
              <a:t> If a member is transferring directly to a SC/LSH from out of state, it is the responsibility of the admitting SC/LSH to ensure the member meets nursing facility criteria and the SC/LSH criteria. </a:t>
            </a:r>
          </a:p>
          <a:p>
            <a:pPr marL="0" indent="0">
              <a:defRPr/>
            </a:pPr>
            <a:r>
              <a:rPr lang="en-US" b="0" dirty="0" smtClean="0"/>
              <a:t> </a:t>
            </a:r>
            <a:endParaRPr lang="en-US" sz="400" b="0" dirty="0" smtClean="0"/>
          </a:p>
          <a:p>
            <a:pPr marL="0" indent="0">
              <a:lnSpc>
                <a:spcPct val="87000"/>
              </a:lnSpc>
              <a:spcBef>
                <a:spcPts val="600"/>
              </a:spcBef>
              <a:spcAft>
                <a:spcPts val="1200"/>
              </a:spcAft>
              <a:buClr>
                <a:srgbClr val="002060"/>
              </a:buClr>
              <a:buSzPct val="135000"/>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GB" sz="1100" i="1" dirty="0" smtClean="0">
                <a:cs typeface="Arial" pitchFamily="34" charset="0"/>
              </a:rPr>
              <a:t>**NOTE** </a:t>
            </a:r>
            <a:r>
              <a:rPr lang="en-GB" sz="1100" b="0" dirty="0" smtClean="0">
                <a:cs typeface="Arial" pitchFamily="34" charset="0"/>
              </a:rPr>
              <a:t>The Questionnaire can be found in Atrezzo Connect. In addition to the questionnaire, providers should also key in via direct data entry, any additional clinical in the free-space box when submitting prior authorization request via Atrezzo Connect.</a:t>
            </a:r>
          </a:p>
          <a:p>
            <a:pPr marL="0" indent="0">
              <a:lnSpc>
                <a:spcPct val="87000"/>
              </a:lnSpc>
              <a:spcBef>
                <a:spcPts val="600"/>
              </a:spcBef>
              <a:spcAft>
                <a:spcPts val="1200"/>
              </a:spcAft>
              <a:buClr>
                <a:srgbClr val="002060"/>
              </a:buClr>
              <a:buSzPct val="135000"/>
              <a:tabLst>
                <a:tab pos="909638" algn="l"/>
                <a:tab pos="1824038" algn="l"/>
                <a:tab pos="2738438" algn="l"/>
                <a:tab pos="3652838" algn="l"/>
                <a:tab pos="4567238" algn="l"/>
                <a:tab pos="5481638" algn="l"/>
                <a:tab pos="6396038" algn="l"/>
                <a:tab pos="7310438" algn="l"/>
                <a:tab pos="8224838" algn="l"/>
                <a:tab pos="9139238" algn="l"/>
                <a:tab pos="10053638" algn="l"/>
              </a:tabLst>
              <a:defRPr/>
            </a:pPr>
            <a:endParaRPr lang="en-GB" sz="1100" b="0" dirty="0" smtClean="0">
              <a:cs typeface="Arial" pitchFamily="34" charset="0"/>
            </a:endParaRPr>
          </a:p>
          <a:p>
            <a:pPr marL="0" indent="0">
              <a:lnSpc>
                <a:spcPct val="87000"/>
              </a:lnSpc>
              <a:spcBef>
                <a:spcPts val="600"/>
              </a:spcBef>
              <a:spcAft>
                <a:spcPts val="1200"/>
              </a:spcAft>
              <a:buClr>
                <a:srgbClr val="002060"/>
              </a:buClr>
              <a:buSzPct val="135000"/>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GB" sz="1100" b="0" dirty="0" smtClean="0">
                <a:cs typeface="Arial" pitchFamily="34" charset="0"/>
              </a:rPr>
              <a:t> **If additional information is needed from the provider, the case is pended for 5 business days to allow the provider time to submit additional clinical.</a:t>
            </a:r>
            <a:endParaRPr lang="en-GB" sz="1400" b="0" dirty="0" smtClean="0">
              <a:cs typeface="Arial" pitchFamily="34" charset="0"/>
            </a:endParaRPr>
          </a:p>
        </p:txBody>
      </p:sp>
      <p:sp>
        <p:nvSpPr>
          <p:cNvPr id="4" name="Slide Number Placeholder 3"/>
          <p:cNvSpPr>
            <a:spLocks noGrp="1"/>
          </p:cNvSpPr>
          <p:nvPr>
            <p:ph type="sldNum" sz="quarter" idx="10"/>
          </p:nvPr>
        </p:nvSpPr>
        <p:spPr/>
        <p:txBody>
          <a:bodyPr/>
          <a:lstStyle/>
          <a:p>
            <a:fld id="{D24AF393-9E93-4AB0-8E1C-74AFA5FD1E32}" type="slidenum">
              <a:rPr lang="en-US" smtClean="0"/>
              <a:t>13</a:t>
            </a:fld>
            <a:endParaRPr lang="en-US" dirty="0"/>
          </a:p>
        </p:txBody>
      </p:sp>
    </p:spTree>
    <p:extLst>
      <p:ext uri="{BB962C8B-B14F-4D97-AF65-F5344CB8AC3E}">
        <p14:creationId xmlns:p14="http://schemas.microsoft.com/office/powerpoint/2010/main" val="2757671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dirty="0" smtClean="0"/>
              <a:t>Criteria:</a:t>
            </a:r>
          </a:p>
          <a:p>
            <a:pPr fontAlgn="t"/>
            <a:r>
              <a:rPr lang="en-US" sz="1200" dirty="0" smtClean="0"/>
              <a:t>SPEC 100 </a:t>
            </a:r>
          </a:p>
          <a:p>
            <a:pPr marL="628650" lvl="1" indent="-171450" fontAlgn="t">
              <a:buFont typeface="Arial" panose="020B0604020202020204" pitchFamily="34" charset="0"/>
              <a:buChar char="•"/>
            </a:pPr>
            <a:r>
              <a:rPr lang="en-US" sz="1200" dirty="0" smtClean="0"/>
              <a:t>The provider must complete the DMAS Admission Authorization - Specialized Care Cover Sheet (SPEC-100), which must include the physician’s signature certifying the need for SC/LSH and the admission date.  The certification must be completed by the attending physician for the resident or by the Medical Director for the NF/LSH.  Discharge documentation does not require the physician’s signature or completion of a SPEC 100. </a:t>
            </a:r>
          </a:p>
          <a:p>
            <a:pPr marL="0" indent="0" fontAlgn="t"/>
            <a:r>
              <a:rPr lang="en-US" sz="1200" dirty="0" smtClean="0"/>
              <a:t>Nursing Facility Criteria</a:t>
            </a:r>
          </a:p>
          <a:p>
            <a:pPr marL="628650" lvl="1" indent="-171450" fontAlgn="t">
              <a:buFont typeface="Arial" panose="020B0604020202020204" pitchFamily="34" charset="0"/>
              <a:buChar char="•"/>
            </a:pPr>
            <a:r>
              <a:rPr lang="en-US" sz="1200" dirty="0" smtClean="0"/>
              <a:t>In order to receive services under the SC/LSH program, the member must meet the established criteria for nursing facility placement.  The questionnaire will determine whether nursing facility criteria has been met.  The Nursing Facility Criteria Worksheet is a tool used to determine if the criteria has been met.  </a:t>
            </a:r>
          </a:p>
          <a:p>
            <a:pPr marL="0" indent="0" fontAlgn="t"/>
            <a:r>
              <a:rPr lang="en-US" sz="1200" dirty="0" smtClean="0"/>
              <a:t>Clinical Criteria to Meet Specialized Care/Long Stay Hospital LOC</a:t>
            </a:r>
          </a:p>
          <a:p>
            <a:pPr marL="628650" lvl="1" indent="-171450" fontAlgn="t">
              <a:buFont typeface="Arial" panose="020B0604020202020204" pitchFamily="34" charset="0"/>
              <a:buChar char="•"/>
            </a:pPr>
            <a:r>
              <a:rPr lang="en-US" sz="1200" dirty="0" smtClean="0"/>
              <a:t>Specialized Care and Long Stay Hospital facilities provide a higher level of care to nursing facility members.  Therefore, members must meet the established criteria to determine complex medical care needs.  Specialized Care and Long Stay Hospital criteria must be met in addition to Nursing Facility Criteria.  </a:t>
            </a:r>
          </a:p>
        </p:txBody>
      </p:sp>
      <p:sp>
        <p:nvSpPr>
          <p:cNvPr id="4" name="Slide Number Placeholder 3"/>
          <p:cNvSpPr>
            <a:spLocks noGrp="1"/>
          </p:cNvSpPr>
          <p:nvPr>
            <p:ph type="sldNum" sz="quarter" idx="10"/>
          </p:nvPr>
        </p:nvSpPr>
        <p:spPr/>
        <p:txBody>
          <a:bodyPr/>
          <a:lstStyle/>
          <a:p>
            <a:fld id="{D24AF393-9E93-4AB0-8E1C-74AFA5FD1E32}" type="slidenum">
              <a:rPr lang="en-US" smtClean="0"/>
              <a:t>14</a:t>
            </a:fld>
            <a:endParaRPr lang="en-US" dirty="0"/>
          </a:p>
        </p:txBody>
      </p:sp>
    </p:spTree>
    <p:extLst>
      <p:ext uri="{BB962C8B-B14F-4D97-AF65-F5344CB8AC3E}">
        <p14:creationId xmlns:p14="http://schemas.microsoft.com/office/powerpoint/2010/main" val="3023889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this slide,</a:t>
            </a:r>
            <a:r>
              <a:rPr lang="en-US" baseline="0" dirty="0" smtClean="0"/>
              <a:t> is an example of the SPEC 100.</a:t>
            </a:r>
            <a:endParaRPr lang="en-US" dirty="0"/>
          </a:p>
        </p:txBody>
      </p:sp>
      <p:sp>
        <p:nvSpPr>
          <p:cNvPr id="4" name="Slide Number Placeholder 3"/>
          <p:cNvSpPr>
            <a:spLocks noGrp="1"/>
          </p:cNvSpPr>
          <p:nvPr>
            <p:ph type="sldNum" sz="quarter" idx="10"/>
          </p:nvPr>
        </p:nvSpPr>
        <p:spPr/>
        <p:txBody>
          <a:bodyPr/>
          <a:lstStyle/>
          <a:p>
            <a:fld id="{D24AF393-9E93-4AB0-8E1C-74AFA5FD1E32}" type="slidenum">
              <a:rPr lang="en-US" smtClean="0"/>
              <a:t>15</a:t>
            </a:fld>
            <a:endParaRPr lang="en-US" dirty="0"/>
          </a:p>
        </p:txBody>
      </p:sp>
    </p:spTree>
    <p:extLst>
      <p:ext uri="{BB962C8B-B14F-4D97-AF65-F5344CB8AC3E}">
        <p14:creationId xmlns:p14="http://schemas.microsoft.com/office/powerpoint/2010/main" val="36681008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a:t>
            </a:r>
            <a:r>
              <a:rPr lang="en-US" baseline="0" dirty="0" smtClean="0"/>
              <a:t> next 4 </a:t>
            </a:r>
            <a:r>
              <a:rPr lang="en-US" dirty="0" smtClean="0"/>
              <a:t>slides are</a:t>
            </a:r>
            <a:r>
              <a:rPr lang="en-US" baseline="0" dirty="0" smtClean="0"/>
              <a:t> </a:t>
            </a:r>
            <a:r>
              <a:rPr lang="en-US" dirty="0" smtClean="0"/>
              <a:t>examples</a:t>
            </a:r>
            <a:r>
              <a:rPr lang="en-US" baseline="0" dirty="0" smtClean="0"/>
              <a:t> </a:t>
            </a:r>
            <a:r>
              <a:rPr lang="en-US" dirty="0" smtClean="0"/>
              <a:t>of the SC/LSH questionnaire.</a:t>
            </a:r>
            <a:endParaRPr lang="en-US" dirty="0"/>
          </a:p>
        </p:txBody>
      </p:sp>
      <p:sp>
        <p:nvSpPr>
          <p:cNvPr id="4" name="Slide Number Placeholder 3"/>
          <p:cNvSpPr>
            <a:spLocks noGrp="1"/>
          </p:cNvSpPr>
          <p:nvPr>
            <p:ph type="sldNum" sz="quarter" idx="10"/>
          </p:nvPr>
        </p:nvSpPr>
        <p:spPr/>
        <p:txBody>
          <a:bodyPr/>
          <a:lstStyle/>
          <a:p>
            <a:fld id="{D24AF393-9E93-4AB0-8E1C-74AFA5FD1E32}" type="slidenum">
              <a:rPr lang="en-US" smtClean="0"/>
              <a:t>16</a:t>
            </a:fld>
            <a:endParaRPr lang="en-US" dirty="0"/>
          </a:p>
        </p:txBody>
      </p:sp>
    </p:spTree>
    <p:extLst>
      <p:ext uri="{BB962C8B-B14F-4D97-AF65-F5344CB8AC3E}">
        <p14:creationId xmlns:p14="http://schemas.microsoft.com/office/powerpoint/2010/main" val="4758175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continuation of the SC/LSH</a:t>
            </a:r>
            <a:r>
              <a:rPr lang="en-US" baseline="0" dirty="0" smtClean="0"/>
              <a:t> questionnaire example.</a:t>
            </a:r>
            <a:endParaRPr lang="en-US" dirty="0"/>
          </a:p>
        </p:txBody>
      </p:sp>
      <p:sp>
        <p:nvSpPr>
          <p:cNvPr id="4" name="Slide Number Placeholder 3"/>
          <p:cNvSpPr>
            <a:spLocks noGrp="1"/>
          </p:cNvSpPr>
          <p:nvPr>
            <p:ph type="sldNum" sz="quarter" idx="10"/>
          </p:nvPr>
        </p:nvSpPr>
        <p:spPr/>
        <p:txBody>
          <a:bodyPr/>
          <a:lstStyle/>
          <a:p>
            <a:fld id="{D24AF393-9E93-4AB0-8E1C-74AFA5FD1E32}" type="slidenum">
              <a:rPr lang="en-US" smtClean="0"/>
              <a:t>17</a:t>
            </a:fld>
            <a:endParaRPr lang="en-US" dirty="0"/>
          </a:p>
        </p:txBody>
      </p:sp>
    </p:spTree>
    <p:extLst>
      <p:ext uri="{BB962C8B-B14F-4D97-AF65-F5344CB8AC3E}">
        <p14:creationId xmlns:p14="http://schemas.microsoft.com/office/powerpoint/2010/main" val="27417680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is a continuation of the SC/LSH</a:t>
            </a:r>
            <a:r>
              <a:rPr lang="en-US" baseline="0" dirty="0" smtClean="0"/>
              <a:t> questionnaire example.</a:t>
            </a:r>
            <a:endParaRPr lang="en-US" dirty="0" smtClean="0"/>
          </a:p>
          <a:p>
            <a:endParaRPr lang="en-US" dirty="0"/>
          </a:p>
        </p:txBody>
      </p:sp>
      <p:sp>
        <p:nvSpPr>
          <p:cNvPr id="4" name="Slide Number Placeholder 3"/>
          <p:cNvSpPr>
            <a:spLocks noGrp="1"/>
          </p:cNvSpPr>
          <p:nvPr>
            <p:ph type="sldNum" sz="quarter" idx="10"/>
          </p:nvPr>
        </p:nvSpPr>
        <p:spPr/>
        <p:txBody>
          <a:bodyPr/>
          <a:lstStyle/>
          <a:p>
            <a:fld id="{D24AF393-9E93-4AB0-8E1C-74AFA5FD1E32}" type="slidenum">
              <a:rPr lang="en-US" smtClean="0"/>
              <a:t>18</a:t>
            </a:fld>
            <a:endParaRPr lang="en-US" dirty="0"/>
          </a:p>
        </p:txBody>
      </p:sp>
    </p:spTree>
    <p:extLst>
      <p:ext uri="{BB962C8B-B14F-4D97-AF65-F5344CB8AC3E}">
        <p14:creationId xmlns:p14="http://schemas.microsoft.com/office/powerpoint/2010/main" val="8870170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is a continuation of the SC/LSH</a:t>
            </a:r>
            <a:r>
              <a:rPr lang="en-US" baseline="0" dirty="0" smtClean="0"/>
              <a:t> questionnaire example.</a:t>
            </a:r>
            <a:endParaRPr lang="en-US" dirty="0" smtClean="0"/>
          </a:p>
          <a:p>
            <a:endParaRPr lang="en-US" dirty="0"/>
          </a:p>
        </p:txBody>
      </p:sp>
      <p:sp>
        <p:nvSpPr>
          <p:cNvPr id="4" name="Slide Number Placeholder 3"/>
          <p:cNvSpPr>
            <a:spLocks noGrp="1"/>
          </p:cNvSpPr>
          <p:nvPr>
            <p:ph type="sldNum" sz="quarter" idx="10"/>
          </p:nvPr>
        </p:nvSpPr>
        <p:spPr/>
        <p:txBody>
          <a:bodyPr/>
          <a:lstStyle/>
          <a:p>
            <a:fld id="{D24AF393-9E93-4AB0-8E1C-74AFA5FD1E32}" type="slidenum">
              <a:rPr lang="en-US" smtClean="0"/>
              <a:t>19</a:t>
            </a:fld>
            <a:endParaRPr lang="en-US" dirty="0"/>
          </a:p>
        </p:txBody>
      </p:sp>
    </p:spTree>
    <p:extLst>
      <p:ext uri="{BB962C8B-B14F-4D97-AF65-F5344CB8AC3E}">
        <p14:creationId xmlns:p14="http://schemas.microsoft.com/office/powerpoint/2010/main" val="1653685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20000"/>
              </a:lnSpc>
              <a:spcBef>
                <a:spcPts val="1000"/>
              </a:spcBef>
            </a:pPr>
            <a:r>
              <a:rPr lang="en-US" sz="1200" b="0" dirty="0" smtClean="0">
                <a:solidFill>
                  <a:srgbClr val="000000"/>
                </a:solidFill>
                <a:latin typeface="+mn-lt"/>
                <a:cs typeface="+mn-cs"/>
              </a:rPr>
              <a:t>Beginning January 1, 2019, more adults living in Virginia will have access to quality, low-cost health insurance. The new coverage includes hospital stays, doctor visits, preventive care, prescription drugs and much more! </a:t>
            </a:r>
          </a:p>
          <a:p>
            <a:pPr marL="0" lvl="0" indent="0">
              <a:lnSpc>
                <a:spcPct val="120000"/>
              </a:lnSpc>
              <a:spcBef>
                <a:spcPts val="1000"/>
              </a:spcBef>
            </a:pPr>
            <a:r>
              <a:rPr lang="en-US" sz="1200" b="0" dirty="0" smtClean="0">
                <a:solidFill>
                  <a:srgbClr val="000000"/>
                </a:solidFill>
                <a:latin typeface="+mn-lt"/>
                <a:cs typeface="+mn-cs"/>
              </a:rPr>
              <a:t>The rules have changed! So, if you applied for Medicaid in the past and were denied, you may soon be eligible. Eligibility is based on income, with a single adult making up to $16,754, or a family of three making up to $28,677, qualifying for coverage. </a:t>
            </a:r>
          </a:p>
          <a:p>
            <a:pPr marL="0" lvl="0" indent="0">
              <a:lnSpc>
                <a:spcPct val="120000"/>
              </a:lnSpc>
              <a:spcBef>
                <a:spcPts val="1000"/>
              </a:spcBef>
            </a:pPr>
            <a:r>
              <a:rPr lang="en-US" sz="1200" b="0" dirty="0" smtClean="0">
                <a:solidFill>
                  <a:srgbClr val="000000"/>
                </a:solidFill>
                <a:latin typeface="+mn-lt"/>
                <a:cs typeface="+mn-cs"/>
              </a:rPr>
              <a:t>Interested in learning more?</a:t>
            </a:r>
          </a:p>
          <a:p>
            <a:pPr marL="0" lvl="0" indent="0">
              <a:lnSpc>
                <a:spcPct val="120000"/>
              </a:lnSpc>
              <a:spcBef>
                <a:spcPts val="1000"/>
              </a:spcBef>
            </a:pPr>
            <a:r>
              <a:rPr lang="en-US" sz="1200" b="0" dirty="0" smtClean="0">
                <a:solidFill>
                  <a:srgbClr val="000000"/>
                </a:solidFill>
                <a:latin typeface="+mn-lt"/>
                <a:cs typeface="+mn-cs"/>
              </a:rPr>
              <a:t>Check out the below resources or visit </a:t>
            </a:r>
            <a:r>
              <a:rPr lang="en-US" sz="1200" b="0" u="sng" dirty="0" smtClean="0">
                <a:solidFill>
                  <a:srgbClr val="000000"/>
                </a:solidFill>
                <a:latin typeface="+mn-lt"/>
                <a:cs typeface="+mn-cs"/>
                <a:hlinkClick r:id="rId3"/>
              </a:rPr>
              <a:t>www.coverva.org</a:t>
            </a:r>
            <a:r>
              <a:rPr lang="en-US" sz="1200" b="0" dirty="0" smtClean="0">
                <a:solidFill>
                  <a:srgbClr val="000000"/>
                </a:solidFill>
                <a:latin typeface="+mn-lt"/>
                <a:cs typeface="+mn-cs"/>
              </a:rPr>
              <a:t> for more information and details on eligibility.</a:t>
            </a:r>
          </a:p>
          <a:p>
            <a:pPr marL="228600" lvl="0" indent="-228600">
              <a:lnSpc>
                <a:spcPct val="120000"/>
              </a:lnSpc>
              <a:spcBef>
                <a:spcPts val="1000"/>
              </a:spcBef>
              <a:buFont typeface="Arial" panose="020B0604020202020204" pitchFamily="34" charset="0"/>
              <a:buChar char="•"/>
            </a:pPr>
            <a:r>
              <a:rPr lang="en-US" sz="1200" b="0" u="sng" dirty="0" smtClean="0">
                <a:solidFill>
                  <a:srgbClr val="000000"/>
                </a:solidFill>
                <a:latin typeface="+mn-lt"/>
                <a:cs typeface="+mn-cs"/>
                <a:hlinkClick r:id="rId4"/>
              </a:rPr>
              <a:t>Coverage for Adults Brochure (PDF)</a:t>
            </a:r>
            <a:r>
              <a:rPr lang="en-US" sz="1200" b="0" dirty="0" smtClean="0">
                <a:solidFill>
                  <a:srgbClr val="000000"/>
                </a:solidFill>
                <a:latin typeface="+mn-lt"/>
                <a:cs typeface="+mn-cs"/>
              </a:rPr>
              <a:t> </a:t>
            </a:r>
          </a:p>
          <a:p>
            <a:pPr marL="228600" lvl="0" indent="-228600">
              <a:lnSpc>
                <a:spcPct val="120000"/>
              </a:lnSpc>
              <a:spcBef>
                <a:spcPts val="1000"/>
              </a:spcBef>
              <a:buFont typeface="Arial" panose="020B0604020202020204" pitchFamily="34" charset="0"/>
              <a:buChar char="•"/>
            </a:pPr>
            <a:r>
              <a:rPr lang="en-US" sz="1200" b="0" u="sng" dirty="0" smtClean="0">
                <a:solidFill>
                  <a:srgbClr val="000000"/>
                </a:solidFill>
                <a:latin typeface="+mn-lt"/>
                <a:cs typeface="+mn-cs"/>
                <a:hlinkClick r:id="rId5"/>
              </a:rPr>
              <a:t>Coverage for Adults Flyer (PDF)</a:t>
            </a:r>
            <a:r>
              <a:rPr lang="en-US" sz="1200" b="0" dirty="0" smtClean="0">
                <a:solidFill>
                  <a:srgbClr val="000000"/>
                </a:solidFill>
                <a:latin typeface="+mn-lt"/>
                <a:cs typeface="+mn-cs"/>
              </a:rPr>
              <a:t> </a:t>
            </a:r>
          </a:p>
          <a:p>
            <a:pPr marL="228600" lvl="0" indent="-228600">
              <a:lnSpc>
                <a:spcPct val="120000"/>
              </a:lnSpc>
              <a:spcBef>
                <a:spcPts val="1000"/>
              </a:spcBef>
              <a:buFont typeface="Arial" panose="020B0604020202020204" pitchFamily="34" charset="0"/>
              <a:buChar char="•"/>
            </a:pPr>
            <a:r>
              <a:rPr lang="en-US" sz="1200" b="0" u="sng" dirty="0" smtClean="0">
                <a:solidFill>
                  <a:srgbClr val="000000"/>
                </a:solidFill>
                <a:latin typeface="+mn-lt"/>
                <a:cs typeface="+mn-cs"/>
                <a:hlinkClick r:id="rId6"/>
              </a:rPr>
              <a:t>FAQs - New Adult Eligibility for Health Coverage (PDF)</a:t>
            </a:r>
            <a:r>
              <a:rPr lang="en-US" sz="1200" b="0" dirty="0" smtClean="0">
                <a:solidFill>
                  <a:srgbClr val="000000"/>
                </a:solidFill>
                <a:latin typeface="+mn-lt"/>
                <a:cs typeface="+mn-cs"/>
              </a:rPr>
              <a:t> </a:t>
            </a:r>
          </a:p>
          <a:p>
            <a:pPr marL="228600" lvl="0" indent="-228600">
              <a:lnSpc>
                <a:spcPct val="120000"/>
              </a:lnSpc>
              <a:spcBef>
                <a:spcPts val="1000"/>
              </a:spcBef>
              <a:buFont typeface="Arial" panose="020B0604020202020204" pitchFamily="34" charset="0"/>
              <a:buChar char="•"/>
            </a:pPr>
            <a:r>
              <a:rPr lang="en-US" sz="1200" b="0" u="sng" dirty="0" smtClean="0">
                <a:solidFill>
                  <a:srgbClr val="000000"/>
                </a:solidFill>
                <a:latin typeface="+mn-lt"/>
                <a:cs typeface="+mn-cs"/>
                <a:hlinkClick r:id="rId7"/>
              </a:rPr>
              <a:t>Coverage for Adults Poster (PDF)</a:t>
            </a:r>
            <a:r>
              <a:rPr lang="en-US" sz="1200" b="0" dirty="0" smtClean="0">
                <a:solidFill>
                  <a:srgbClr val="000000"/>
                </a:solidFill>
                <a:latin typeface="+mn-lt"/>
                <a:cs typeface="+mn-cs"/>
              </a:rPr>
              <a:t> </a:t>
            </a:r>
          </a:p>
        </p:txBody>
      </p:sp>
      <p:sp>
        <p:nvSpPr>
          <p:cNvPr id="4" name="Slide Number Placeholder 3"/>
          <p:cNvSpPr>
            <a:spLocks noGrp="1"/>
          </p:cNvSpPr>
          <p:nvPr>
            <p:ph type="sldNum" sz="quarter" idx="10"/>
          </p:nvPr>
        </p:nvSpPr>
        <p:spPr/>
        <p:txBody>
          <a:bodyPr/>
          <a:lstStyle/>
          <a:p>
            <a:fld id="{D24AF393-9E93-4AB0-8E1C-74AFA5FD1E32}" type="slidenum">
              <a:rPr lang="en-US" smtClean="0"/>
              <a:t>2</a:t>
            </a:fld>
            <a:endParaRPr lang="en-US" dirty="0"/>
          </a:p>
        </p:txBody>
      </p:sp>
    </p:spTree>
    <p:extLst>
      <p:ext uri="{BB962C8B-B14F-4D97-AF65-F5344CB8AC3E}">
        <p14:creationId xmlns:p14="http://schemas.microsoft.com/office/powerpoint/2010/main" val="42735317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Specialized Care and Long Stay Hospital requests: </a:t>
            </a:r>
          </a:p>
          <a:p>
            <a:pPr marL="171450" indent="-171450">
              <a:buFont typeface="Arial" panose="020B0604020202020204" pitchFamily="34" charset="0"/>
              <a:buChar char="•"/>
            </a:pPr>
            <a:endParaRPr lang="en-US" dirty="0" smtClean="0"/>
          </a:p>
          <a:p>
            <a:pPr marL="171450" indent="-171450">
              <a:spcBef>
                <a:spcPts val="1200"/>
              </a:spcBef>
              <a:buClr>
                <a:srgbClr val="ED8B00"/>
              </a:buClr>
              <a:buFont typeface="Arial" panose="020B0604020202020204" pitchFamily="34" charset="0"/>
              <a:buChar char="•"/>
            </a:pPr>
            <a:r>
              <a:rPr lang="en-US" b="0" dirty="0" smtClean="0"/>
              <a:t>Providers must request the service(s) under Service Type 1020</a:t>
            </a:r>
          </a:p>
          <a:p>
            <a:pPr marL="171450" indent="-171450">
              <a:spcBef>
                <a:spcPts val="1200"/>
              </a:spcBef>
              <a:buClr>
                <a:srgbClr val="ED8B00"/>
              </a:buClr>
              <a:buFont typeface="Arial" panose="020B0604020202020204" pitchFamily="34" charset="0"/>
              <a:buChar char="•"/>
            </a:pPr>
            <a:r>
              <a:rPr lang="en-US" b="0" dirty="0" smtClean="0"/>
              <a:t>Maximum duration for service authorizations are up to 365 days, 1 unit per day frequency</a:t>
            </a:r>
          </a:p>
          <a:p>
            <a:pPr marL="171450" indent="-171450">
              <a:spcBef>
                <a:spcPts val="1200"/>
              </a:spcBef>
              <a:buClr>
                <a:srgbClr val="ED8B00"/>
              </a:buClr>
              <a:buFont typeface="Arial" panose="020B0604020202020204" pitchFamily="34" charset="0"/>
              <a:buChar char="•"/>
            </a:pPr>
            <a:r>
              <a:rPr lang="en-US" b="0" dirty="0" smtClean="0"/>
              <a:t>For readmissions, the duration for service authorization can be authorized using the readmission date up to 365 days, 1 unit per day</a:t>
            </a:r>
          </a:p>
          <a:p>
            <a:pPr marL="171450" indent="-171450">
              <a:spcBef>
                <a:spcPts val="1200"/>
              </a:spcBef>
              <a:buClr>
                <a:srgbClr val="ED8B00"/>
              </a:buClr>
              <a:buFont typeface="Arial" panose="020B0604020202020204" pitchFamily="34" charset="0"/>
              <a:buChar char="•"/>
            </a:pPr>
            <a:r>
              <a:rPr lang="en-US" b="0" dirty="0" smtClean="0"/>
              <a:t>For Medicare Exhaust and Private Pay Exhausts, the date of service will begin with the date of exhaust on the Level of Care and Srv Auth file. </a:t>
            </a:r>
          </a:p>
        </p:txBody>
      </p:sp>
      <p:sp>
        <p:nvSpPr>
          <p:cNvPr id="4" name="Slide Number Placeholder 3"/>
          <p:cNvSpPr>
            <a:spLocks noGrp="1"/>
          </p:cNvSpPr>
          <p:nvPr>
            <p:ph type="sldNum" sz="quarter" idx="10"/>
          </p:nvPr>
        </p:nvSpPr>
        <p:spPr/>
        <p:txBody>
          <a:bodyPr/>
          <a:lstStyle/>
          <a:p>
            <a:fld id="{D24AF393-9E93-4AB0-8E1C-74AFA5FD1E32}" type="slidenum">
              <a:rPr lang="en-US" smtClean="0"/>
              <a:t>20</a:t>
            </a:fld>
            <a:endParaRPr lang="en-US" dirty="0"/>
          </a:p>
        </p:txBody>
      </p:sp>
    </p:spTree>
    <p:extLst>
      <p:ext uri="{BB962C8B-B14F-4D97-AF65-F5344CB8AC3E}">
        <p14:creationId xmlns:p14="http://schemas.microsoft.com/office/powerpoint/2010/main" val="22149158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this slide, is a list of the memos and manuals available.</a:t>
            </a:r>
            <a:endParaRPr lang="en-US" dirty="0"/>
          </a:p>
        </p:txBody>
      </p:sp>
      <p:sp>
        <p:nvSpPr>
          <p:cNvPr id="4" name="Slide Number Placeholder 3"/>
          <p:cNvSpPr>
            <a:spLocks noGrp="1"/>
          </p:cNvSpPr>
          <p:nvPr>
            <p:ph type="sldNum" sz="quarter" idx="10"/>
          </p:nvPr>
        </p:nvSpPr>
        <p:spPr/>
        <p:txBody>
          <a:bodyPr/>
          <a:lstStyle/>
          <a:p>
            <a:fld id="{D24AF393-9E93-4AB0-8E1C-74AFA5FD1E32}" type="slidenum">
              <a:rPr lang="en-US" smtClean="0"/>
              <a:t>21</a:t>
            </a:fld>
            <a:endParaRPr lang="en-US" dirty="0"/>
          </a:p>
        </p:txBody>
      </p:sp>
    </p:spTree>
    <p:extLst>
      <p:ext uri="{BB962C8B-B14F-4D97-AF65-F5344CB8AC3E}">
        <p14:creationId xmlns:p14="http://schemas.microsoft.com/office/powerpoint/2010/main" val="18698994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Clr>
                <a:srgbClr val="ED8B00"/>
              </a:buClr>
              <a:buFont typeface="Arial" panose="020B0604020202020204" pitchFamily="34" charset="0"/>
              <a:buChar char="•"/>
            </a:pPr>
            <a:r>
              <a:rPr lang="en-US" b="0" dirty="0" smtClean="0"/>
              <a:t>KEPRO’s website has information related to the service authorization processes for all DMAS programs they review. Questionnaires and much more are on KEPRO’s website. Providers may access this information by going to </a:t>
            </a:r>
            <a:r>
              <a:rPr lang="en-US" b="0" dirty="0" smtClean="0">
                <a:hlinkClick r:id="rId3"/>
              </a:rPr>
              <a:t>http://dmas.kepro.com</a:t>
            </a:r>
            <a:r>
              <a:rPr lang="en-US" b="0" dirty="0" smtClean="0"/>
              <a:t>.  </a:t>
            </a:r>
          </a:p>
          <a:p>
            <a:pPr marL="171450" indent="-171450">
              <a:buClr>
                <a:srgbClr val="ED8B00"/>
              </a:buClr>
              <a:buFont typeface="Arial" panose="020B0604020202020204" pitchFamily="34" charset="0"/>
              <a:buChar char="•"/>
            </a:pPr>
            <a:endParaRPr lang="en-US" b="0" dirty="0" smtClean="0"/>
          </a:p>
          <a:p>
            <a:pPr marL="171450" indent="-171450">
              <a:buClr>
                <a:srgbClr val="ED8B00"/>
              </a:buClr>
              <a:buFont typeface="Arial" panose="020B0604020202020204" pitchFamily="34" charset="0"/>
              <a:buChar char="•"/>
            </a:pPr>
            <a:r>
              <a:rPr lang="en-US" b="0" dirty="0" smtClean="0"/>
              <a:t>KEPRO will approve, deny, or pend requests. If there is insufficient medical necessity information to make a final determination, KEPRO will pend the request back to the provider requesting additional information. Do not send responses to pends piecemeal since the information will be reviewed and processed upon initial receipt. If the information is not received within the time frame requested by KEPRO, the request will automatically be sent to a physician for a final determination. In the absence of clinical information, the request will be submitted to the supervisor for an administrative review and final determination. Providers and members are issued appeal rights through the MMIS letter generation process for any adverse determination. Instruction on how to file an appeal is included in the MMIS generated letter. </a:t>
            </a:r>
          </a:p>
        </p:txBody>
      </p:sp>
      <p:sp>
        <p:nvSpPr>
          <p:cNvPr id="4" name="Slide Number Placeholder 3"/>
          <p:cNvSpPr>
            <a:spLocks noGrp="1"/>
          </p:cNvSpPr>
          <p:nvPr>
            <p:ph type="sldNum" sz="quarter" idx="10"/>
          </p:nvPr>
        </p:nvSpPr>
        <p:spPr/>
        <p:txBody>
          <a:bodyPr/>
          <a:lstStyle/>
          <a:p>
            <a:fld id="{D24AF393-9E93-4AB0-8E1C-74AFA5FD1E32}" type="slidenum">
              <a:rPr lang="en-US" smtClean="0"/>
              <a:t>22</a:t>
            </a:fld>
            <a:endParaRPr lang="en-US" dirty="0"/>
          </a:p>
        </p:txBody>
      </p:sp>
    </p:spTree>
    <p:extLst>
      <p:ext uri="{BB962C8B-B14F-4D97-AF65-F5344CB8AC3E}">
        <p14:creationId xmlns:p14="http://schemas.microsoft.com/office/powerpoint/2010/main" val="1404512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dirty="0" smtClean="0"/>
              <a:t>**NOTE: There are no automatic renewals of service authorizations. Providers must submit requests for continuation of care needs, with supporting documentation, prior to the expiration of the current authorization.**</a:t>
            </a:r>
            <a:r>
              <a:rPr lang="en-US" baseline="0" dirty="0" smtClean="0"/>
              <a:t> </a:t>
            </a:r>
            <a:endParaRPr lang="en-US" dirty="0" smtClean="0"/>
          </a:p>
          <a:p>
            <a:endParaRPr lang="en-US" dirty="0" smtClean="0"/>
          </a:p>
          <a:p>
            <a:pPr marL="171450" indent="-171450">
              <a:buClr>
                <a:srgbClr val="ED8B00"/>
              </a:buClr>
              <a:buFont typeface="Arial" panose="020B0604020202020204" pitchFamily="34" charset="0"/>
              <a:buChar char="•"/>
            </a:pPr>
            <a:r>
              <a:rPr lang="en-US" b="0" dirty="0" smtClean="0"/>
              <a:t>Providers must verify member eligibility prior to submitting the request. </a:t>
            </a:r>
          </a:p>
          <a:p>
            <a:pPr marL="171450" indent="-171450">
              <a:buClr>
                <a:srgbClr val="ED8B00"/>
              </a:buClr>
              <a:buFont typeface="Arial" panose="020B0604020202020204" pitchFamily="34" charset="0"/>
              <a:buChar char="•"/>
            </a:pPr>
            <a:r>
              <a:rPr lang="en-US" b="0" dirty="0" smtClean="0"/>
              <a:t>Authorizations will not be granted for periods of member or provider ineligibility. </a:t>
            </a:r>
          </a:p>
          <a:p>
            <a:pPr marL="171450" indent="-171450">
              <a:buClr>
                <a:srgbClr val="ED8B00"/>
              </a:buClr>
              <a:buFont typeface="Arial" panose="020B0604020202020204" pitchFamily="34" charset="0"/>
              <a:buChar char="•"/>
            </a:pPr>
            <a:r>
              <a:rPr lang="en-US" b="0" dirty="0" smtClean="0"/>
              <a:t>Requests will be rejected if required demographic information is absent. </a:t>
            </a:r>
          </a:p>
          <a:p>
            <a:pPr marL="171450" indent="-171450">
              <a:buClr>
                <a:srgbClr val="ED8B00"/>
              </a:buClr>
              <a:buFont typeface="Arial" panose="020B0604020202020204" pitchFamily="34" charset="0"/>
              <a:buChar char="•"/>
            </a:pPr>
            <a:r>
              <a:rPr lang="en-US" b="0" dirty="0" smtClean="0"/>
              <a:t>Providers should take advantage of KEPRO’s web based checklists/information sheets for the services(s) being requested. These sheets provide helpful information to enable providers to submit information relevant to the services being requested.</a:t>
            </a:r>
          </a:p>
          <a:p>
            <a:pPr marL="171450" indent="-171450">
              <a:buClr>
                <a:srgbClr val="ED8B00"/>
              </a:buClr>
              <a:buFont typeface="Arial" panose="020B0604020202020204" pitchFamily="34" charset="0"/>
              <a:buChar char="•"/>
            </a:pPr>
            <a:r>
              <a:rPr lang="en-US" b="0" dirty="0" smtClean="0"/>
              <a:t>Providers must submit a service authorization request under the appropriate service type. Service authorization requests cannot be bundled under one service type if the service types are different.</a:t>
            </a:r>
          </a:p>
        </p:txBody>
      </p:sp>
      <p:sp>
        <p:nvSpPr>
          <p:cNvPr id="4" name="Slide Number Placeholder 3"/>
          <p:cNvSpPr>
            <a:spLocks noGrp="1"/>
          </p:cNvSpPr>
          <p:nvPr>
            <p:ph type="sldNum" sz="quarter" idx="10"/>
          </p:nvPr>
        </p:nvSpPr>
        <p:spPr/>
        <p:txBody>
          <a:bodyPr/>
          <a:lstStyle/>
          <a:p>
            <a:fld id="{D24AF393-9E93-4AB0-8E1C-74AFA5FD1E32}" type="slidenum">
              <a:rPr lang="en-US" smtClean="0"/>
              <a:t>23</a:t>
            </a:fld>
            <a:endParaRPr lang="en-US" dirty="0"/>
          </a:p>
        </p:txBody>
      </p:sp>
    </p:spTree>
    <p:extLst>
      <p:ext uri="{BB962C8B-B14F-4D97-AF65-F5344CB8AC3E}">
        <p14:creationId xmlns:p14="http://schemas.microsoft.com/office/powerpoint/2010/main" val="15830292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Clr>
                <a:srgbClr val="ED8B00"/>
              </a:buClr>
              <a:buFont typeface="Arial" panose="020B0604020202020204" pitchFamily="34" charset="0"/>
              <a:buChar char="•"/>
            </a:pPr>
            <a:r>
              <a:rPr lang="en-US" b="0" dirty="0" smtClean="0"/>
              <a:t>DMAS offers a web-based Internet option to access information regarding Medicaid or FAMIS member eligibility, claims status, check status, service limits, service authorizations, and electronic copies of remittance advices.  </a:t>
            </a:r>
          </a:p>
          <a:p>
            <a:pPr marL="171450" indent="-171450">
              <a:buClr>
                <a:srgbClr val="ED8B00"/>
              </a:buClr>
              <a:buFont typeface="Arial" panose="020B0604020202020204" pitchFamily="34" charset="0"/>
              <a:buChar char="•"/>
            </a:pPr>
            <a:endParaRPr lang="en-US" b="0" dirty="0" smtClean="0"/>
          </a:p>
          <a:p>
            <a:pPr marL="171450" indent="-171450">
              <a:buClr>
                <a:srgbClr val="ED8B00"/>
              </a:buClr>
              <a:buFont typeface="Arial" panose="020B0604020202020204" pitchFamily="34" charset="0"/>
              <a:buChar char="•"/>
            </a:pPr>
            <a:endParaRPr lang="en-US" b="0" dirty="0" smtClean="0"/>
          </a:p>
          <a:p>
            <a:pPr marL="171450" indent="-171450">
              <a:buClr>
                <a:srgbClr val="ED8B00"/>
              </a:buClr>
              <a:buFont typeface="Arial" panose="020B0604020202020204" pitchFamily="34" charset="0"/>
              <a:buChar char="•"/>
            </a:pPr>
            <a:r>
              <a:rPr lang="en-US" b="0" dirty="0" smtClean="0"/>
              <a:t>Providers must register through the Virginia Medicaid Web Portal in order to access this information. The Virginia Medicaid Web Portal can be accessed by going to: </a:t>
            </a:r>
            <a:r>
              <a:rPr lang="en-US" b="0" dirty="0" smtClean="0">
                <a:hlinkClick r:id="rId3"/>
              </a:rPr>
              <a:t>www.virginiamedicaid.dmas.virginia.gov</a:t>
            </a:r>
            <a:r>
              <a:rPr lang="en-US" b="0" dirty="0" smtClean="0"/>
              <a:t>.   </a:t>
            </a:r>
          </a:p>
        </p:txBody>
      </p:sp>
      <p:sp>
        <p:nvSpPr>
          <p:cNvPr id="4" name="Slide Number Placeholder 3"/>
          <p:cNvSpPr>
            <a:spLocks noGrp="1"/>
          </p:cNvSpPr>
          <p:nvPr>
            <p:ph type="sldNum" sz="quarter" idx="10"/>
          </p:nvPr>
        </p:nvSpPr>
        <p:spPr/>
        <p:txBody>
          <a:bodyPr/>
          <a:lstStyle/>
          <a:p>
            <a:fld id="{D24AF393-9E93-4AB0-8E1C-74AFA5FD1E32}" type="slidenum">
              <a:rPr lang="en-US" smtClean="0"/>
              <a:t>24</a:t>
            </a:fld>
            <a:endParaRPr lang="en-US" dirty="0"/>
          </a:p>
        </p:txBody>
      </p:sp>
    </p:spTree>
    <p:extLst>
      <p:ext uri="{BB962C8B-B14F-4D97-AF65-F5344CB8AC3E}">
        <p14:creationId xmlns:p14="http://schemas.microsoft.com/office/powerpoint/2010/main" val="30824175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0" fontAlgn="base" hangingPunct="0">
              <a:spcBef>
                <a:spcPct val="20000"/>
              </a:spcBef>
              <a:spcAft>
                <a:spcPct val="0"/>
              </a:spcAft>
              <a:buClr>
                <a:srgbClr val="ED8B00"/>
              </a:buClr>
              <a:tabLst>
                <a:tab pos="569913" algn="l"/>
              </a:tabLst>
            </a:pPr>
            <a:r>
              <a:rPr lang="en-US" sz="1200" b="0" kern="0" dirty="0" smtClean="0"/>
              <a:t>The “HELPLINE” is available to answer questions Monday through Friday from 8:00 a.m. to 5:00 p.m., except on holidays.</a:t>
            </a:r>
          </a:p>
          <a:p>
            <a:pPr marL="171450" indent="-171450" eaLnBrk="0" fontAlgn="base" hangingPunct="0">
              <a:spcBef>
                <a:spcPct val="20000"/>
              </a:spcBef>
              <a:spcAft>
                <a:spcPct val="0"/>
              </a:spcAft>
              <a:buClr>
                <a:srgbClr val="ED8B00"/>
              </a:buClr>
              <a:buFont typeface="Arial" panose="020B0604020202020204" pitchFamily="34" charset="0"/>
              <a:buChar char="•"/>
              <a:tabLst>
                <a:tab pos="569913" algn="l"/>
              </a:tabLst>
            </a:pPr>
            <a:endParaRPr lang="en-US" sz="1200" b="0" kern="0" dirty="0" smtClean="0"/>
          </a:p>
          <a:p>
            <a:pPr marL="171450" indent="-171450" eaLnBrk="0" fontAlgn="base" hangingPunct="0">
              <a:spcBef>
                <a:spcPct val="20000"/>
              </a:spcBef>
              <a:spcAft>
                <a:spcPct val="0"/>
              </a:spcAft>
              <a:buClr>
                <a:srgbClr val="ED8B00"/>
              </a:buClr>
              <a:buFont typeface="Arial" panose="020B0604020202020204" pitchFamily="34" charset="0"/>
              <a:buChar char="•"/>
              <a:tabLst>
                <a:tab pos="569913" algn="l"/>
              </a:tabLst>
            </a:pPr>
            <a:r>
              <a:rPr lang="en-US" sz="1200" b="0" kern="0" dirty="0" smtClean="0"/>
              <a:t>KEPRO Website </a:t>
            </a:r>
            <a:r>
              <a:rPr lang="en-US" sz="1200" b="0" kern="0" dirty="0" smtClean="0">
                <a:hlinkClick r:id="rId3"/>
              </a:rPr>
              <a:t>https://dmas.KEPRO.com</a:t>
            </a:r>
            <a:r>
              <a:rPr lang="en-US" sz="1200" b="0" kern="0" dirty="0" smtClean="0"/>
              <a:t>.  </a:t>
            </a:r>
          </a:p>
          <a:p>
            <a:pPr marL="171450" indent="-171450" eaLnBrk="0" fontAlgn="base" hangingPunct="0">
              <a:spcBef>
                <a:spcPct val="20000"/>
              </a:spcBef>
              <a:spcAft>
                <a:spcPct val="0"/>
              </a:spcAft>
              <a:buClr>
                <a:srgbClr val="ED8B00"/>
              </a:buClr>
              <a:buFont typeface="Arial" panose="020B0604020202020204" pitchFamily="34" charset="0"/>
              <a:buChar char="•"/>
              <a:tabLst>
                <a:tab pos="569913" algn="l"/>
              </a:tabLst>
            </a:pPr>
            <a:endParaRPr lang="en-US" sz="1200" b="0" kern="0" dirty="0" smtClean="0"/>
          </a:p>
          <a:p>
            <a:pPr marL="171450" indent="-171450" eaLnBrk="0" fontAlgn="base" hangingPunct="0">
              <a:spcBef>
                <a:spcPct val="20000"/>
              </a:spcBef>
              <a:spcAft>
                <a:spcPct val="0"/>
              </a:spcAft>
              <a:buClr>
                <a:srgbClr val="ED8B00"/>
              </a:buClr>
              <a:buFont typeface="Arial" panose="020B0604020202020204" pitchFamily="34" charset="0"/>
              <a:buChar char="•"/>
              <a:tabLst>
                <a:tab pos="569913" algn="l"/>
              </a:tabLst>
            </a:pPr>
            <a:r>
              <a:rPr lang="en-US" sz="1200" b="0" kern="0" dirty="0" smtClean="0"/>
              <a:t>DMAS web portal  </a:t>
            </a:r>
            <a:r>
              <a:rPr lang="en-US" sz="1200" b="0" kern="0" dirty="0" smtClean="0">
                <a:hlinkClick r:id="rId4"/>
              </a:rPr>
              <a:t>https://www.virginiamedicaid.dmas.virginia.gov</a:t>
            </a:r>
            <a:r>
              <a:rPr lang="en-US" sz="1200" b="0" kern="0" dirty="0" smtClean="0"/>
              <a:t>. </a:t>
            </a:r>
          </a:p>
          <a:p>
            <a:pPr marL="171450" indent="-171450" eaLnBrk="0" fontAlgn="base" hangingPunct="0">
              <a:spcBef>
                <a:spcPct val="20000"/>
              </a:spcBef>
              <a:spcAft>
                <a:spcPct val="0"/>
              </a:spcAft>
              <a:buClr>
                <a:srgbClr val="ED8B00"/>
              </a:buClr>
              <a:buFont typeface="Arial" panose="020B0604020202020204" pitchFamily="34" charset="0"/>
              <a:buChar char="•"/>
              <a:tabLst>
                <a:tab pos="569913" algn="l"/>
              </a:tabLst>
            </a:pPr>
            <a:endParaRPr lang="en-US" sz="1200" b="0" kern="0" dirty="0" smtClean="0"/>
          </a:p>
          <a:p>
            <a:pPr marL="171450" indent="-171450" eaLnBrk="0" fontAlgn="base" hangingPunct="0">
              <a:spcBef>
                <a:spcPct val="20000"/>
              </a:spcBef>
              <a:spcAft>
                <a:spcPct val="0"/>
              </a:spcAft>
              <a:buClr>
                <a:srgbClr val="ED8B00"/>
              </a:buClr>
              <a:buFont typeface="Arial" panose="020B0604020202020204" pitchFamily="34" charset="0"/>
              <a:buChar char="•"/>
              <a:tabLst>
                <a:tab pos="569913" algn="l"/>
              </a:tabLst>
            </a:pPr>
            <a:r>
              <a:rPr lang="en-US" sz="1200" b="0" kern="0" dirty="0" smtClean="0"/>
              <a:t>For any questions regarding the submission of Service Authorization requests, please contact KEPRO at 888-827-2884 or 804-622-8900.</a:t>
            </a:r>
          </a:p>
          <a:p>
            <a:pPr marL="171450" indent="-171450" eaLnBrk="0" fontAlgn="base" hangingPunct="0">
              <a:spcBef>
                <a:spcPct val="20000"/>
              </a:spcBef>
              <a:spcAft>
                <a:spcPct val="0"/>
              </a:spcAft>
              <a:buClr>
                <a:srgbClr val="ED8B00"/>
              </a:buClr>
              <a:buFont typeface="Arial" panose="020B0604020202020204" pitchFamily="34" charset="0"/>
              <a:buChar char="•"/>
              <a:tabLst>
                <a:tab pos="569913" algn="l"/>
              </a:tabLst>
            </a:pPr>
            <a:endParaRPr lang="en-US" sz="1200" b="0" kern="0" dirty="0" smtClean="0"/>
          </a:p>
          <a:p>
            <a:pPr marL="171450" indent="-171450" eaLnBrk="0" fontAlgn="base" hangingPunct="0">
              <a:spcBef>
                <a:spcPct val="20000"/>
              </a:spcBef>
              <a:spcAft>
                <a:spcPct val="0"/>
              </a:spcAft>
              <a:buClr>
                <a:srgbClr val="ED8B00"/>
              </a:buClr>
              <a:buFont typeface="Arial" panose="020B0604020202020204" pitchFamily="34" charset="0"/>
              <a:buChar char="•"/>
              <a:tabLst>
                <a:tab pos="569913" algn="l"/>
              </a:tabLst>
            </a:pPr>
            <a:r>
              <a:rPr lang="en-US" sz="1200" b="0" kern="0" dirty="0" smtClean="0"/>
              <a:t>For claims or general provider questions, please contact the DMAS Provider Helpline @ 800-552-8627 or 804-786-6273.</a:t>
            </a:r>
          </a:p>
        </p:txBody>
      </p:sp>
      <p:sp>
        <p:nvSpPr>
          <p:cNvPr id="4" name="Slide Number Placeholder 3"/>
          <p:cNvSpPr>
            <a:spLocks noGrp="1"/>
          </p:cNvSpPr>
          <p:nvPr>
            <p:ph type="sldNum" sz="quarter" idx="10"/>
          </p:nvPr>
        </p:nvSpPr>
        <p:spPr/>
        <p:txBody>
          <a:bodyPr/>
          <a:lstStyle/>
          <a:p>
            <a:fld id="{D24AF393-9E93-4AB0-8E1C-74AFA5FD1E32}" type="slidenum">
              <a:rPr lang="en-US" smtClean="0"/>
              <a:t>25</a:t>
            </a:fld>
            <a:endParaRPr lang="en-US" dirty="0"/>
          </a:p>
        </p:txBody>
      </p:sp>
    </p:spTree>
    <p:extLst>
      <p:ext uri="{BB962C8B-B14F-4D97-AF65-F5344CB8AC3E}">
        <p14:creationId xmlns:p14="http://schemas.microsoft.com/office/powerpoint/2010/main" val="20649032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a:t>
            </a:r>
            <a:r>
              <a:rPr lang="en-US" baseline="0" dirty="0" smtClean="0"/>
              <a:t> you for reviewing this presentation.</a:t>
            </a:r>
            <a:endParaRPr lang="en-US" dirty="0"/>
          </a:p>
        </p:txBody>
      </p:sp>
      <p:sp>
        <p:nvSpPr>
          <p:cNvPr id="4" name="Slide Number Placeholder 3"/>
          <p:cNvSpPr>
            <a:spLocks noGrp="1"/>
          </p:cNvSpPr>
          <p:nvPr>
            <p:ph type="sldNum" sz="quarter" idx="10"/>
          </p:nvPr>
        </p:nvSpPr>
        <p:spPr/>
        <p:txBody>
          <a:bodyPr/>
          <a:lstStyle/>
          <a:p>
            <a:fld id="{D24AF393-9E93-4AB0-8E1C-74AFA5FD1E32}" type="slidenum">
              <a:rPr lang="en-US" smtClean="0"/>
              <a:t>26</a:t>
            </a:fld>
            <a:endParaRPr lang="en-US" dirty="0"/>
          </a:p>
        </p:txBody>
      </p:sp>
    </p:spTree>
    <p:extLst>
      <p:ext uri="{BB962C8B-B14F-4D97-AF65-F5344CB8AC3E}">
        <p14:creationId xmlns:p14="http://schemas.microsoft.com/office/powerpoint/2010/main" val="3216117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eaLnBrk="0" fontAlgn="base" hangingPunct="0">
              <a:spcBef>
                <a:spcPts val="600"/>
              </a:spcBef>
              <a:spcAft>
                <a:spcPts val="2400"/>
              </a:spcAft>
              <a:buClr>
                <a:srgbClr val="002060"/>
              </a:buClr>
              <a:buSzPct val="115000"/>
            </a:pPr>
            <a:r>
              <a:rPr lang="en-US" sz="1200" b="0" kern="0" dirty="0" smtClean="0"/>
              <a:t>As part of Medicaid Expansion, On January 1, 2019, Virginia Medicaid will offer new health coverage for adults. Most Governor’s Access Plan (GAP) members will be enrolled automatically in this new program. </a:t>
            </a:r>
          </a:p>
          <a:p>
            <a:pPr marL="0" lvl="0" indent="0" eaLnBrk="0" fontAlgn="base" hangingPunct="0">
              <a:spcBef>
                <a:spcPts val="600"/>
              </a:spcBef>
              <a:spcAft>
                <a:spcPts val="2400"/>
              </a:spcAft>
              <a:buClr>
                <a:srgbClr val="002060"/>
              </a:buClr>
              <a:buSzPct val="115000"/>
            </a:pPr>
            <a:endParaRPr lang="en-US" sz="1200" b="0" kern="0" dirty="0" smtClean="0"/>
          </a:p>
          <a:p>
            <a:pPr marL="0" lvl="0" indent="0" eaLnBrk="0" fontAlgn="base" hangingPunct="0">
              <a:spcBef>
                <a:spcPts val="600"/>
              </a:spcBef>
              <a:spcAft>
                <a:spcPts val="2400"/>
              </a:spcAft>
              <a:buClr>
                <a:srgbClr val="002060"/>
              </a:buClr>
              <a:buSzPct val="115000"/>
            </a:pPr>
            <a:r>
              <a:rPr lang="en-US" sz="1200" b="0" kern="0" dirty="0" smtClean="0"/>
              <a:t>If the member has any questions about the new health coverage for adults, or if they need to provide notification of a change in where they live, mailing address, phone number, change of income or health insurance coverage, please contact Cover Virginia GAP Processing Unit at 855-869-8190.</a:t>
            </a:r>
          </a:p>
          <a:p>
            <a:endParaRPr lang="en-US" dirty="0"/>
          </a:p>
        </p:txBody>
      </p:sp>
      <p:sp>
        <p:nvSpPr>
          <p:cNvPr id="4" name="Slide Number Placeholder 3"/>
          <p:cNvSpPr>
            <a:spLocks noGrp="1"/>
          </p:cNvSpPr>
          <p:nvPr>
            <p:ph type="sldNum" sz="quarter" idx="10"/>
          </p:nvPr>
        </p:nvSpPr>
        <p:spPr/>
        <p:txBody>
          <a:bodyPr/>
          <a:lstStyle/>
          <a:p>
            <a:fld id="{D24AF393-9E93-4AB0-8E1C-74AFA5FD1E32}" type="slidenum">
              <a:rPr lang="en-US" smtClean="0"/>
              <a:t>3</a:t>
            </a:fld>
            <a:endParaRPr lang="en-US" dirty="0"/>
          </a:p>
        </p:txBody>
      </p:sp>
    </p:spTree>
    <p:extLst>
      <p:ext uri="{BB962C8B-B14F-4D97-AF65-F5344CB8AC3E}">
        <p14:creationId xmlns:p14="http://schemas.microsoft.com/office/powerpoint/2010/main" val="1906979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0" fontAlgn="base" hangingPunct="0">
              <a:spcBef>
                <a:spcPts val="1200"/>
              </a:spcBef>
              <a:spcAft>
                <a:spcPct val="0"/>
              </a:spcAft>
              <a:buClr>
                <a:srgbClr val="ED8B00"/>
              </a:buClr>
              <a:buFont typeface="Arial" panose="020B0604020202020204" pitchFamily="34" charset="0"/>
              <a:buChar char="•"/>
            </a:pPr>
            <a:r>
              <a:rPr lang="en-US" sz="1200" b="0" kern="0" dirty="0" smtClean="0">
                <a:solidFill>
                  <a:srgbClr val="000000"/>
                </a:solidFill>
              </a:rPr>
              <a:t>Please note that for Specialized Care/Long Stay Hospital, all requests must be submitted via KEPRO’s Atrezzo Connect System</a:t>
            </a:r>
          </a:p>
          <a:p>
            <a:pPr marL="171450" lvl="0" indent="-171450" eaLnBrk="0" fontAlgn="base" hangingPunct="0">
              <a:spcBef>
                <a:spcPts val="1200"/>
              </a:spcBef>
              <a:spcAft>
                <a:spcPct val="0"/>
              </a:spcAft>
              <a:buClr>
                <a:srgbClr val="ED8B00"/>
              </a:buClr>
              <a:buFont typeface="Arial" panose="020B0604020202020204" pitchFamily="34" charset="0"/>
              <a:buChar char="•"/>
            </a:pPr>
            <a:r>
              <a:rPr lang="en-US" sz="1200" b="0" kern="0" dirty="0" smtClean="0">
                <a:solidFill>
                  <a:srgbClr val="000000"/>
                </a:solidFill>
              </a:rPr>
              <a:t>To access Atrezzo Connect on KEPRO’s website, go to </a:t>
            </a:r>
            <a:r>
              <a:rPr lang="en-US" sz="1200" b="0" kern="0" dirty="0" smtClean="0">
                <a:solidFill>
                  <a:srgbClr val="000000"/>
                </a:solidFill>
                <a:hlinkClick r:id="rId3"/>
              </a:rPr>
              <a:t>http://dmas.kepro.com</a:t>
            </a:r>
            <a:r>
              <a:rPr lang="en-US" sz="1200" b="0" kern="0" dirty="0" smtClean="0">
                <a:solidFill>
                  <a:srgbClr val="000000"/>
                </a:solidFill>
              </a:rPr>
              <a:t>. </a:t>
            </a:r>
          </a:p>
          <a:p>
            <a:pPr marL="171450" lvl="0" indent="-171450" eaLnBrk="0" fontAlgn="base" hangingPunct="0">
              <a:spcBef>
                <a:spcPts val="1200"/>
              </a:spcBef>
              <a:spcAft>
                <a:spcPct val="0"/>
              </a:spcAft>
              <a:buClr>
                <a:srgbClr val="ED8B00"/>
              </a:buClr>
              <a:buFont typeface="Arial" panose="020B0604020202020204" pitchFamily="34" charset="0"/>
              <a:buChar char="•"/>
            </a:pPr>
            <a:r>
              <a:rPr lang="en-US" sz="1200" b="0" kern="0" dirty="0" smtClean="0">
                <a:solidFill>
                  <a:srgbClr val="000000"/>
                </a:solidFill>
              </a:rPr>
              <a:t>Provider registration is required to use Atrezzo Connect.</a:t>
            </a:r>
          </a:p>
          <a:p>
            <a:pPr marL="171450" lvl="0" indent="-171450" eaLnBrk="0" fontAlgn="base" hangingPunct="0">
              <a:spcBef>
                <a:spcPts val="1200"/>
              </a:spcBef>
              <a:spcAft>
                <a:spcPct val="0"/>
              </a:spcAft>
              <a:buClr>
                <a:srgbClr val="ED8B00"/>
              </a:buClr>
              <a:buFont typeface="Arial" panose="020B0604020202020204" pitchFamily="34" charset="0"/>
              <a:buChar char="•"/>
            </a:pPr>
            <a:r>
              <a:rPr lang="en-US" sz="1200" b="0" kern="0" dirty="0" smtClean="0">
                <a:solidFill>
                  <a:srgbClr val="000000"/>
                </a:solidFill>
              </a:rPr>
              <a:t>The registration process for providers happens immediately on-line</a:t>
            </a:r>
          </a:p>
          <a:p>
            <a:pPr marL="171450" lvl="0" indent="-171450" eaLnBrk="0" fontAlgn="base" hangingPunct="0">
              <a:spcBef>
                <a:spcPts val="1200"/>
              </a:spcBef>
              <a:spcAft>
                <a:spcPct val="0"/>
              </a:spcAft>
              <a:buClr>
                <a:srgbClr val="ED8B00"/>
              </a:buClr>
              <a:buFont typeface="Arial" panose="020B0604020202020204" pitchFamily="34" charset="0"/>
              <a:buChar char="•"/>
            </a:pPr>
            <a:r>
              <a:rPr lang="en-US" sz="1200" b="0" kern="0" dirty="0" smtClean="0">
                <a:solidFill>
                  <a:srgbClr val="000000"/>
                </a:solidFill>
              </a:rPr>
              <a:t>From </a:t>
            </a:r>
            <a:r>
              <a:rPr lang="en-US" sz="1200" b="0" kern="0" dirty="0" smtClean="0">
                <a:solidFill>
                  <a:srgbClr val="000000"/>
                </a:solidFill>
                <a:hlinkClick r:id="rId3"/>
              </a:rPr>
              <a:t>http://dmas.kepro.com</a:t>
            </a:r>
            <a:r>
              <a:rPr lang="en-US" sz="1200" b="0" kern="0" dirty="0" smtClean="0">
                <a:solidFill>
                  <a:srgbClr val="000000"/>
                </a:solidFill>
              </a:rPr>
              <a:t>, providers not already registered with Atrezzo Connect may click on “Register” to be prompted through the registration process. Newly registering providers will need their 10-digit National Provider Identification (NPI) number and their most recent remittance advice date for YTD 1099 amount. </a:t>
            </a:r>
          </a:p>
          <a:p>
            <a:pPr marL="171450" lvl="0" indent="-171450" eaLnBrk="0" fontAlgn="base" hangingPunct="0">
              <a:spcBef>
                <a:spcPts val="1200"/>
              </a:spcBef>
              <a:spcAft>
                <a:spcPct val="0"/>
              </a:spcAft>
              <a:buClr>
                <a:srgbClr val="ED8B00"/>
              </a:buClr>
              <a:buFont typeface="Arial" panose="020B0604020202020204" pitchFamily="34" charset="0"/>
              <a:buChar char="•"/>
            </a:pPr>
            <a:r>
              <a:rPr lang="en-US" sz="1200" b="0" kern="0" dirty="0" smtClean="0">
                <a:solidFill>
                  <a:srgbClr val="000000"/>
                </a:solidFill>
              </a:rPr>
              <a:t>The Atrezzo Connect User Guide is available at </a:t>
            </a:r>
            <a:r>
              <a:rPr lang="en-US" sz="1200" b="0" kern="0" dirty="0" smtClean="0">
                <a:solidFill>
                  <a:srgbClr val="000000"/>
                </a:solidFill>
                <a:hlinkClick r:id="rId3"/>
              </a:rPr>
              <a:t>http://dmas.kepro.com</a:t>
            </a:r>
            <a:r>
              <a:rPr lang="en-US" sz="1200" b="0" kern="0" dirty="0" smtClean="0">
                <a:solidFill>
                  <a:srgbClr val="000000"/>
                </a:solidFill>
              </a:rPr>
              <a:t> :  Click on the Training tab, then the General tab. </a:t>
            </a:r>
            <a:endParaRPr lang="en-US" dirty="0" smtClean="0"/>
          </a:p>
        </p:txBody>
      </p:sp>
      <p:sp>
        <p:nvSpPr>
          <p:cNvPr id="4" name="Slide Number Placeholder 3"/>
          <p:cNvSpPr>
            <a:spLocks noGrp="1"/>
          </p:cNvSpPr>
          <p:nvPr>
            <p:ph type="sldNum" sz="quarter" idx="10"/>
          </p:nvPr>
        </p:nvSpPr>
        <p:spPr/>
        <p:txBody>
          <a:bodyPr/>
          <a:lstStyle/>
          <a:p>
            <a:fld id="{D24AF393-9E93-4AB0-8E1C-74AFA5FD1E32}" type="slidenum">
              <a:rPr lang="en-US" smtClean="0"/>
              <a:t>4</a:t>
            </a:fld>
            <a:endParaRPr lang="en-US" dirty="0"/>
          </a:p>
        </p:txBody>
      </p:sp>
    </p:spTree>
    <p:extLst>
      <p:ext uri="{BB962C8B-B14F-4D97-AF65-F5344CB8AC3E}">
        <p14:creationId xmlns:p14="http://schemas.microsoft.com/office/powerpoint/2010/main" val="1925333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Clr>
                <a:srgbClr val="ED8B00"/>
              </a:buClr>
              <a:buFont typeface="Arial" panose="020B0604020202020204" pitchFamily="34" charset="0"/>
              <a:buChar char="•"/>
            </a:pPr>
            <a:r>
              <a:rPr lang="en-US" sz="1200" b="0" dirty="0" smtClean="0">
                <a:solidFill>
                  <a:srgbClr val="000000"/>
                </a:solidFill>
              </a:rPr>
              <a:t>Providers with questions about KEPRO’s Atrezzo Connect Provider Portal may contact KEPRO by email at </a:t>
            </a:r>
            <a:r>
              <a:rPr lang="en-US" sz="1200" b="0" dirty="0" smtClean="0">
                <a:solidFill>
                  <a:srgbClr val="000000"/>
                </a:solidFill>
                <a:hlinkClick r:id="rId3"/>
              </a:rPr>
              <a:t>atrezzoissues@kepro.com</a:t>
            </a:r>
            <a:r>
              <a:rPr lang="en-US" sz="1200" b="0" dirty="0" smtClean="0">
                <a:solidFill>
                  <a:srgbClr val="000000"/>
                </a:solidFill>
              </a:rPr>
              <a:t>. </a:t>
            </a:r>
          </a:p>
          <a:p>
            <a:pPr marL="171450" lvl="0" indent="-171450">
              <a:buClr>
                <a:srgbClr val="ED8B00"/>
              </a:buClr>
              <a:buFont typeface="Arial" panose="020B0604020202020204" pitchFamily="34" charset="0"/>
              <a:buChar char="•"/>
            </a:pPr>
            <a:endParaRPr lang="en-US" sz="1200" b="0" dirty="0" smtClean="0">
              <a:solidFill>
                <a:srgbClr val="000000"/>
              </a:solidFill>
            </a:endParaRPr>
          </a:p>
          <a:p>
            <a:pPr marL="171450" lvl="0" indent="-171450">
              <a:buClr>
                <a:srgbClr val="ED8B00"/>
              </a:buClr>
              <a:buFont typeface="Arial" panose="020B0604020202020204" pitchFamily="34" charset="0"/>
              <a:buChar char="•"/>
            </a:pPr>
            <a:r>
              <a:rPr lang="en-US" sz="1200" b="0" dirty="0" smtClean="0">
                <a:solidFill>
                  <a:srgbClr val="000000"/>
                </a:solidFill>
              </a:rPr>
              <a:t>For service authorization questions, providers may contact KEPRO at </a:t>
            </a:r>
            <a:r>
              <a:rPr lang="en-US" sz="1200" b="0" dirty="0" smtClean="0">
                <a:solidFill>
                  <a:srgbClr val="000000"/>
                </a:solidFill>
                <a:hlinkClick r:id="rId4"/>
              </a:rPr>
              <a:t>providerissues@kepro.com</a:t>
            </a:r>
            <a:r>
              <a:rPr lang="en-US" sz="1200" b="0" dirty="0" smtClean="0">
                <a:solidFill>
                  <a:srgbClr val="000000"/>
                </a:solidFill>
              </a:rPr>
              <a:t>.   </a:t>
            </a:r>
          </a:p>
          <a:p>
            <a:pPr marL="171450" lvl="0" indent="-171450">
              <a:buClr>
                <a:srgbClr val="ED8B00"/>
              </a:buClr>
              <a:buFont typeface="Arial" panose="020B0604020202020204" pitchFamily="34" charset="0"/>
              <a:buChar char="•"/>
            </a:pPr>
            <a:endParaRPr lang="en-US" sz="1200" b="0" dirty="0" smtClean="0">
              <a:solidFill>
                <a:srgbClr val="000000"/>
              </a:solidFill>
            </a:endParaRPr>
          </a:p>
          <a:p>
            <a:pPr marL="171450" lvl="0" indent="-171450">
              <a:buClr>
                <a:srgbClr val="ED8B00"/>
              </a:buClr>
              <a:buFont typeface="Arial" panose="020B0604020202020204" pitchFamily="34" charset="0"/>
              <a:buChar char="•"/>
            </a:pPr>
            <a:r>
              <a:rPr lang="en-US" sz="1200" b="0" dirty="0" smtClean="0">
                <a:solidFill>
                  <a:srgbClr val="000000"/>
                </a:solidFill>
              </a:rPr>
              <a:t>KEPRO may also be reached by phone at 1-888-827-2884, or via fax at 1-877-OKBYFAX or 1-877-652-9329.</a:t>
            </a:r>
          </a:p>
          <a:p>
            <a:endParaRPr lang="en-US" dirty="0"/>
          </a:p>
        </p:txBody>
      </p:sp>
      <p:sp>
        <p:nvSpPr>
          <p:cNvPr id="4" name="Slide Number Placeholder 3"/>
          <p:cNvSpPr>
            <a:spLocks noGrp="1"/>
          </p:cNvSpPr>
          <p:nvPr>
            <p:ph type="sldNum" sz="quarter" idx="10"/>
          </p:nvPr>
        </p:nvSpPr>
        <p:spPr/>
        <p:txBody>
          <a:bodyPr/>
          <a:lstStyle/>
          <a:p>
            <a:fld id="{D24AF393-9E93-4AB0-8E1C-74AFA5FD1E32}" type="slidenum">
              <a:rPr lang="en-US" smtClean="0"/>
              <a:t>5</a:t>
            </a:fld>
            <a:endParaRPr lang="en-US" dirty="0"/>
          </a:p>
        </p:txBody>
      </p:sp>
    </p:spTree>
    <p:extLst>
      <p:ext uri="{BB962C8B-B14F-4D97-AF65-F5344CB8AC3E}">
        <p14:creationId xmlns:p14="http://schemas.microsoft.com/office/powerpoint/2010/main" val="1238268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Clr>
                <a:srgbClr val="ED8B00"/>
              </a:buClr>
              <a:buFont typeface="Arial" panose="020B0604020202020204" pitchFamily="34" charset="0"/>
              <a:buChar char="•"/>
            </a:pPr>
            <a:r>
              <a:rPr lang="en-US" sz="1200" dirty="0" smtClean="0"/>
              <a:t>Specialized Care </a:t>
            </a:r>
            <a:r>
              <a:rPr lang="en-US" sz="1200" b="0" dirty="0" smtClean="0"/>
              <a:t>- The Commonwealth of Virginia provides an increased reimbursement rate for nursing facility providers who enroll with the Department of Medical Assistance Services (DMAS) to provide a higher level of care to nursing facility residents.  The residents have complex medical needs which are above the needs of typical nursing facility residents.  This program applies to both adults and pediatric members.</a:t>
            </a:r>
          </a:p>
          <a:p>
            <a:pPr marL="171450" indent="-171450">
              <a:buClr>
                <a:srgbClr val="ED8B00"/>
              </a:buClr>
              <a:buFont typeface="Arial" panose="020B0604020202020204" pitchFamily="34" charset="0"/>
              <a:buChar char="•"/>
            </a:pPr>
            <a:endParaRPr lang="en-US" sz="1200" b="0" dirty="0" smtClean="0"/>
          </a:p>
          <a:p>
            <a:pPr marL="171450" indent="-171450">
              <a:buClr>
                <a:srgbClr val="ED8B00"/>
              </a:buClr>
              <a:buFont typeface="Arial" panose="020B0604020202020204" pitchFamily="34" charset="0"/>
              <a:buChar char="•"/>
            </a:pPr>
            <a:r>
              <a:rPr lang="en-US" sz="1200" dirty="0" smtClean="0"/>
              <a:t>Long Stay Hospital </a:t>
            </a:r>
            <a:r>
              <a:rPr lang="en-US" sz="1200" b="0" dirty="0" smtClean="0"/>
              <a:t>- DMAS also has an additional contract with two LSH providers to provide a higher level of care to members who would otherwise be in an acute care setting.  Again, the residents have complex medical needs which are above the needs of typical nursing facility residents.  This program also applies to both adults and pediatrics; however, the focus of the program is more pediatric in nature. </a:t>
            </a:r>
            <a:endParaRPr lang="en-US" dirty="0" smtClean="0"/>
          </a:p>
        </p:txBody>
      </p:sp>
      <p:sp>
        <p:nvSpPr>
          <p:cNvPr id="4" name="Slide Number Placeholder 3"/>
          <p:cNvSpPr>
            <a:spLocks noGrp="1"/>
          </p:cNvSpPr>
          <p:nvPr>
            <p:ph type="sldNum" sz="quarter" idx="10"/>
          </p:nvPr>
        </p:nvSpPr>
        <p:spPr/>
        <p:txBody>
          <a:bodyPr/>
          <a:lstStyle/>
          <a:p>
            <a:fld id="{D24AF393-9E93-4AB0-8E1C-74AFA5FD1E32}" type="slidenum">
              <a:rPr lang="en-US" smtClean="0"/>
              <a:t>6</a:t>
            </a:fld>
            <a:endParaRPr lang="en-US" dirty="0"/>
          </a:p>
        </p:txBody>
      </p:sp>
    </p:spTree>
    <p:extLst>
      <p:ext uri="{BB962C8B-B14F-4D97-AF65-F5344CB8AC3E}">
        <p14:creationId xmlns:p14="http://schemas.microsoft.com/office/powerpoint/2010/main" val="1797796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1200"/>
              </a:spcBef>
              <a:buFont typeface="Arial" panose="020B0604020202020204" pitchFamily="34" charset="0"/>
              <a:buNone/>
            </a:pPr>
            <a:r>
              <a:rPr lang="en-US" sz="1200" b="1" dirty="0" smtClean="0">
                <a:latin typeface="Calibri" panose="020F0502020204030204" pitchFamily="34" charset="0"/>
                <a:cs typeface="Calibri" panose="020F0502020204030204" pitchFamily="34" charset="0"/>
              </a:rPr>
              <a:t>Member Eligibility for SC/LSH Services:</a:t>
            </a:r>
          </a:p>
          <a:p>
            <a:pPr marL="0" indent="0">
              <a:spcBef>
                <a:spcPts val="1200"/>
              </a:spcBef>
              <a:buFont typeface="Arial" panose="020B0604020202020204" pitchFamily="34" charset="0"/>
              <a:buNone/>
            </a:pPr>
            <a:r>
              <a:rPr lang="en-US" sz="1200" dirty="0" smtClean="0">
                <a:latin typeface="Calibri" panose="020F0502020204030204" pitchFamily="34" charset="0"/>
                <a:cs typeface="Calibri" panose="020F0502020204030204" pitchFamily="34" charset="0"/>
              </a:rPr>
              <a:t>Members must be Medicaid eligible at the time of the request otherwise the request will be rejected.  Medicaid members eligible for SC/LSH services include:</a:t>
            </a:r>
          </a:p>
          <a:p>
            <a:pPr marL="628650" lvl="1" indent="-171450">
              <a:spcBef>
                <a:spcPts val="1200"/>
              </a:spcBef>
              <a:buClr>
                <a:srgbClr val="ED8B00"/>
              </a:buClr>
              <a:buFont typeface="Arial" panose="020B0604020202020204" pitchFamily="34" charset="0"/>
              <a:buChar char="•"/>
            </a:pPr>
            <a:r>
              <a:rPr lang="en-US" sz="1200" dirty="0" smtClean="0">
                <a:latin typeface="Calibri" panose="020F0502020204030204" pitchFamily="34" charset="0"/>
                <a:cs typeface="Calibri" panose="020F0502020204030204" pitchFamily="34" charset="0"/>
              </a:rPr>
              <a:t>Members enrolled in an MCO ARE eligible for this service</a:t>
            </a:r>
          </a:p>
          <a:p>
            <a:pPr marL="628650" lvl="1" indent="-171450">
              <a:spcBef>
                <a:spcPts val="1200"/>
              </a:spcBef>
              <a:buClr>
                <a:srgbClr val="ED8B00"/>
              </a:buClr>
              <a:buFont typeface="Arial" panose="020B0604020202020204" pitchFamily="34" charset="0"/>
              <a:buChar char="•"/>
            </a:pPr>
            <a:r>
              <a:rPr lang="en-US" sz="1200" dirty="0" smtClean="0">
                <a:latin typeface="Calibri" panose="020F0502020204030204" pitchFamily="34" charset="0"/>
                <a:cs typeface="Calibri" panose="020F0502020204030204" pitchFamily="34" charset="0"/>
              </a:rPr>
              <a:t>Members enrolled in FAMIS FFS, FAMIS Plus and FAMIS MCO ARE eligible for this service</a:t>
            </a:r>
          </a:p>
          <a:p>
            <a:pPr marL="628650" lvl="1" indent="-171450">
              <a:spcBef>
                <a:spcPts val="1200"/>
              </a:spcBef>
              <a:buClr>
                <a:srgbClr val="ED8B00"/>
              </a:buClr>
              <a:buFont typeface="Arial" panose="020B0604020202020204" pitchFamily="34" charset="0"/>
              <a:buChar char="•"/>
            </a:pPr>
            <a:r>
              <a:rPr lang="en-US" sz="1200" dirty="0" smtClean="0">
                <a:latin typeface="Calibri" panose="020F0502020204030204" pitchFamily="34" charset="0"/>
                <a:cs typeface="Calibri" panose="020F0502020204030204" pitchFamily="34" charset="0"/>
              </a:rPr>
              <a:t>*Members will automatically be disenrolled from the MCO once the level of care line is generated in VAMMIS.</a:t>
            </a:r>
          </a:p>
        </p:txBody>
      </p:sp>
      <p:sp>
        <p:nvSpPr>
          <p:cNvPr id="4" name="Slide Number Placeholder 3"/>
          <p:cNvSpPr>
            <a:spLocks noGrp="1"/>
          </p:cNvSpPr>
          <p:nvPr>
            <p:ph type="sldNum" sz="quarter" idx="10"/>
          </p:nvPr>
        </p:nvSpPr>
        <p:spPr/>
        <p:txBody>
          <a:bodyPr/>
          <a:lstStyle/>
          <a:p>
            <a:fld id="{D24AF393-9E93-4AB0-8E1C-74AFA5FD1E32}" type="slidenum">
              <a:rPr lang="en-US" smtClean="0"/>
              <a:t>7</a:t>
            </a:fld>
            <a:endParaRPr lang="en-US" dirty="0"/>
          </a:p>
        </p:txBody>
      </p:sp>
    </p:spTree>
    <p:extLst>
      <p:ext uri="{BB962C8B-B14F-4D97-AF65-F5344CB8AC3E}">
        <p14:creationId xmlns:p14="http://schemas.microsoft.com/office/powerpoint/2010/main" val="2565570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eaLnBrk="0" fontAlgn="base" hangingPunct="0">
              <a:spcBef>
                <a:spcPts val="700"/>
              </a:spcBef>
              <a:spcAft>
                <a:spcPts val="400"/>
              </a:spcAft>
              <a:buClr>
                <a:srgbClr val="002060"/>
              </a:buClr>
              <a:buSzPct val="135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1200" u="sng" kern="0" dirty="0" smtClean="0"/>
              <a:t>Timeliness of Submission:</a:t>
            </a:r>
          </a:p>
          <a:p>
            <a:pPr marL="0" lvl="0" indent="0" eaLnBrk="0" fontAlgn="base" hangingPunct="0">
              <a:spcBef>
                <a:spcPts val="700"/>
              </a:spcBef>
              <a:spcAft>
                <a:spcPts val="400"/>
              </a:spcAft>
              <a:buClr>
                <a:srgbClr val="002060"/>
              </a:buClr>
              <a:buSzPct val="135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1200" kern="0" dirty="0" smtClean="0"/>
              <a:t>Provider request for services must be submitted as follows:</a:t>
            </a:r>
          </a:p>
          <a:p>
            <a:pPr marL="171450" lvl="0" indent="-171450" eaLnBrk="0" fontAlgn="base" hangingPunct="0">
              <a:spcBef>
                <a:spcPts val="700"/>
              </a:spcBef>
              <a:spcAft>
                <a:spcPts val="400"/>
              </a:spcAft>
              <a:buClr>
                <a:srgbClr val="ED8B00"/>
              </a:buClr>
              <a:buSzPct val="135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1200" b="0" kern="0" dirty="0" smtClean="0"/>
              <a:t>Within three business days prior to the date of admission to the SC/LSH facility</a:t>
            </a:r>
          </a:p>
          <a:p>
            <a:pPr marL="171450" lvl="0" indent="-171450" eaLnBrk="0" fontAlgn="base" hangingPunct="0">
              <a:spcBef>
                <a:spcPts val="700"/>
              </a:spcBef>
              <a:spcAft>
                <a:spcPts val="400"/>
              </a:spcAft>
              <a:buClr>
                <a:srgbClr val="ED8B00"/>
              </a:buClr>
              <a:buSzPct val="135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1200" b="0" kern="0" dirty="0" smtClean="0"/>
              <a:t>Within three business days after the date of admission to the SC/LSH facility</a:t>
            </a:r>
          </a:p>
          <a:p>
            <a:pPr marL="171450" lvl="0" indent="-171450" eaLnBrk="0" fontAlgn="base" hangingPunct="0">
              <a:spcBef>
                <a:spcPts val="700"/>
              </a:spcBef>
              <a:spcAft>
                <a:spcPts val="400"/>
              </a:spcAft>
              <a:buClr>
                <a:srgbClr val="ED8B00"/>
              </a:buClr>
              <a:buSzPct val="135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1200" b="0" kern="0" dirty="0" smtClean="0"/>
          </a:p>
          <a:p>
            <a:pPr marL="0" lvl="0" indent="0" eaLnBrk="0" fontAlgn="base" hangingPunct="0">
              <a:spcBef>
                <a:spcPts val="700"/>
              </a:spcBef>
              <a:spcAft>
                <a:spcPts val="400"/>
              </a:spcAft>
              <a:buClr>
                <a:srgbClr val="002060"/>
              </a:buClr>
              <a:buSzPct val="135000"/>
              <a:buFont typeface="Arial" panose="020B0604020202020204"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1200" kern="0" dirty="0" smtClean="0"/>
              <a:t>Timeliness is waiver and requests are considered retrospective reviews if the:</a:t>
            </a:r>
          </a:p>
          <a:p>
            <a:pPr marL="171450" lvl="0" indent="-171450" eaLnBrk="0" fontAlgn="base" hangingPunct="0">
              <a:spcBef>
                <a:spcPts val="700"/>
              </a:spcBef>
              <a:spcAft>
                <a:spcPts val="400"/>
              </a:spcAft>
              <a:buClr>
                <a:srgbClr val="ED8B00"/>
              </a:buClr>
              <a:buSzPct val="135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1200" b="0" kern="0" dirty="0" smtClean="0"/>
              <a:t>Member’s Medicaid covers is retro eligible</a:t>
            </a:r>
          </a:p>
          <a:p>
            <a:pPr marL="171450" lvl="0" indent="-171450" eaLnBrk="0" fontAlgn="base" hangingPunct="0">
              <a:spcBef>
                <a:spcPts val="700"/>
              </a:spcBef>
              <a:spcAft>
                <a:spcPts val="400"/>
              </a:spcAft>
              <a:buClr>
                <a:srgbClr val="ED8B00"/>
              </a:buClr>
              <a:buSzPct val="135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1200" b="0" kern="0" dirty="0" smtClean="0"/>
              <a:t>Member has exhausted Medicare A Benefits and Medicaid is not primary</a:t>
            </a:r>
          </a:p>
          <a:p>
            <a:pPr marL="171450" lvl="0" indent="-171450" eaLnBrk="0" fontAlgn="base" hangingPunct="0">
              <a:spcBef>
                <a:spcPts val="700"/>
              </a:spcBef>
              <a:spcAft>
                <a:spcPts val="400"/>
              </a:spcAft>
              <a:buClr>
                <a:srgbClr val="ED8B00"/>
              </a:buClr>
              <a:buSzPct val="135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1200" b="0" kern="0" dirty="0" smtClean="0"/>
              <a:t>Member has exhausted Private Insurance and Medicaid is now primary</a:t>
            </a:r>
          </a:p>
          <a:p>
            <a:pPr marL="0" lvl="0" indent="0" eaLnBrk="0" fontAlgn="base" hangingPunct="0">
              <a:spcBef>
                <a:spcPts val="700"/>
              </a:spcBef>
              <a:spcAft>
                <a:spcPts val="400"/>
              </a:spcAft>
              <a:buClr>
                <a:srgbClr val="ED8B00"/>
              </a:buClr>
              <a:buSzPct val="135000"/>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1200" b="0" kern="0" dirty="0" smtClean="0"/>
          </a:p>
          <a:p>
            <a:pPr marL="0" lvl="0" indent="0" eaLnBrk="0" fontAlgn="base" hangingPunct="0">
              <a:spcBef>
                <a:spcPts val="700"/>
              </a:spcBef>
              <a:spcAft>
                <a:spcPts val="400"/>
              </a:spcAft>
              <a:buClr>
                <a:srgbClr val="002060"/>
              </a:buClr>
              <a:buSzPct val="135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1200" kern="0" dirty="0" smtClean="0"/>
              <a:t>If the request is not retrospective review and is not submitted within the required timeframe, the request is authorized effective the date of receipt by KEPRO and the earlier dates of service are denied for untimely submission.</a:t>
            </a:r>
          </a:p>
        </p:txBody>
      </p:sp>
      <p:sp>
        <p:nvSpPr>
          <p:cNvPr id="4" name="Slide Number Placeholder 3"/>
          <p:cNvSpPr>
            <a:spLocks noGrp="1"/>
          </p:cNvSpPr>
          <p:nvPr>
            <p:ph type="sldNum" sz="quarter" idx="10"/>
          </p:nvPr>
        </p:nvSpPr>
        <p:spPr/>
        <p:txBody>
          <a:bodyPr/>
          <a:lstStyle/>
          <a:p>
            <a:fld id="{D24AF393-9E93-4AB0-8E1C-74AFA5FD1E32}" type="slidenum">
              <a:rPr lang="en-US" smtClean="0"/>
              <a:t>8</a:t>
            </a:fld>
            <a:endParaRPr lang="en-US" dirty="0"/>
          </a:p>
        </p:txBody>
      </p:sp>
    </p:spTree>
    <p:extLst>
      <p:ext uri="{BB962C8B-B14F-4D97-AF65-F5344CB8AC3E}">
        <p14:creationId xmlns:p14="http://schemas.microsoft.com/office/powerpoint/2010/main" val="1934781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sz="1200" dirty="0" smtClean="0"/>
              <a:t>Process for Requests Submitted Three Days Prior to the Date of Admission:</a:t>
            </a:r>
          </a:p>
          <a:p>
            <a:pPr marL="171450" indent="-171450">
              <a:buClr>
                <a:srgbClr val="ED8B00"/>
              </a:buClr>
              <a:buFont typeface="Arial" panose="020B0604020202020204" pitchFamily="34" charset="0"/>
              <a:buChar char="•"/>
            </a:pPr>
            <a:r>
              <a:rPr lang="en-US" sz="1200" b="0" dirty="0" smtClean="0"/>
              <a:t>For requests that are submitted three business days prior to the date of admission to the SC/LSH facility, the level of care line cannot be pre-dated.  KEPRO will automatically pend the request for the provider to respond within the required timeframe the member has been admitted to the facility.  KEPRO will then process the case once the member has been admitted. </a:t>
            </a:r>
          </a:p>
          <a:p>
            <a:pPr marL="171450" indent="-171450">
              <a:buClr>
                <a:srgbClr val="ED8B00"/>
              </a:buClr>
              <a:buFont typeface="Arial" panose="020B0604020202020204" pitchFamily="34" charset="0"/>
              <a:buChar char="•"/>
            </a:pPr>
            <a:endParaRPr lang="en-US" sz="1200" b="0" dirty="0" smtClean="0"/>
          </a:p>
          <a:p>
            <a:pPr marL="171450" indent="-171450">
              <a:buClr>
                <a:srgbClr val="ED8B00"/>
              </a:buClr>
              <a:buFont typeface="Arial" panose="020B0604020202020204" pitchFamily="34" charset="0"/>
              <a:buChar char="•"/>
            </a:pPr>
            <a:r>
              <a:rPr lang="en-US" sz="1200" b="0" dirty="0" smtClean="0"/>
              <a:t>If the provider does not respond within the required timeframe then the case will be denied.  The provider may either appeal the denial with the correct admission date or submit a new request with the correct admission date if the member has been admitted to the facility. </a:t>
            </a:r>
            <a:endParaRPr lang="en-US" b="0" dirty="0" smtClean="0"/>
          </a:p>
          <a:p>
            <a:endParaRPr lang="en-US" dirty="0"/>
          </a:p>
        </p:txBody>
      </p:sp>
      <p:sp>
        <p:nvSpPr>
          <p:cNvPr id="4" name="Slide Number Placeholder 3"/>
          <p:cNvSpPr>
            <a:spLocks noGrp="1"/>
          </p:cNvSpPr>
          <p:nvPr>
            <p:ph type="sldNum" sz="quarter" idx="10"/>
          </p:nvPr>
        </p:nvSpPr>
        <p:spPr/>
        <p:txBody>
          <a:bodyPr/>
          <a:lstStyle/>
          <a:p>
            <a:fld id="{D24AF393-9E93-4AB0-8E1C-74AFA5FD1E32}" type="slidenum">
              <a:rPr lang="en-US" smtClean="0"/>
              <a:t>9</a:t>
            </a:fld>
            <a:endParaRPr lang="en-US" dirty="0"/>
          </a:p>
        </p:txBody>
      </p:sp>
    </p:spTree>
    <p:extLst>
      <p:ext uri="{BB962C8B-B14F-4D97-AF65-F5344CB8AC3E}">
        <p14:creationId xmlns:p14="http://schemas.microsoft.com/office/powerpoint/2010/main" val="36685872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dirty="0"/>
              <a:t>Click to edit Master title style</a:t>
            </a:r>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subtitle style</a:t>
            </a:r>
            <a:endParaRPr lang="en-US" dirty="0"/>
          </a:p>
        </p:txBody>
      </p:sp>
      <p:sp>
        <p:nvSpPr>
          <p:cNvPr id="4" name="Date Placeholder 3"/>
          <p:cNvSpPr>
            <a:spLocks noGrp="1"/>
          </p:cNvSpPr>
          <p:nvPr>
            <p:ph type="dt" sz="half" idx="10"/>
          </p:nvPr>
        </p:nvSpPr>
        <p:spPr>
          <a:xfrm rot="19147510">
            <a:off x="109384" y="5935382"/>
            <a:ext cx="1104577" cy="249310"/>
          </a:xfrm>
        </p:spPr>
        <p:txBody>
          <a:bodyPr/>
          <a:lstStyle/>
          <a:p>
            <a:fld id="{064C2B82-7871-48D4-AA17-B96E40B555E7}" type="datetimeFigureOut">
              <a:rPr lang="en-US" smtClean="0"/>
              <a:t>10/10/2018</a:t>
            </a:fld>
            <a:endParaRPr lang="en-US" dirty="0"/>
          </a:p>
        </p:txBody>
      </p:sp>
      <p:sp>
        <p:nvSpPr>
          <p:cNvPr id="5" name="Footer Placeholder 4"/>
          <p:cNvSpPr>
            <a:spLocks noGrp="1"/>
          </p:cNvSpPr>
          <p:nvPr>
            <p:ph type="ftr" sz="quarter" idx="11"/>
          </p:nvPr>
        </p:nvSpPr>
        <p:spPr/>
        <p:txBody>
          <a:bodyPr/>
          <a:lstStyle/>
          <a:p>
            <a:endParaRPr lang="en-US"/>
          </a:p>
        </p:txBody>
      </p:sp>
      <p:pic>
        <p:nvPicPr>
          <p:cNvPr id="9" name="Picture 8">
            <a:extLst>
              <a:ext uri="{FF2B5EF4-FFF2-40B4-BE49-F238E27FC236}">
                <a16:creationId xmlns:a16="http://schemas.microsoft.com/office/drawing/2014/main" id="{31B6E3A6-63BF-46FA-B55A-0EACEF916A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49926" y="5946921"/>
            <a:ext cx="486062" cy="81390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4C2B82-7871-48D4-AA17-B96E40B555E7}" type="datetimeFigureOut">
              <a:rPr lang="en-US" smtClean="0"/>
              <a:t>10/10/2018</a:t>
            </a:fld>
            <a:endParaRPr lang="en-US"/>
          </a:p>
        </p:txBody>
      </p:sp>
      <p:sp>
        <p:nvSpPr>
          <p:cNvPr id="4" name="Footer Placeholder 3"/>
          <p:cNvSpPr>
            <a:spLocks noGrp="1"/>
          </p:cNvSpPr>
          <p:nvPr>
            <p:ph type="ftr" sz="quarter" idx="11"/>
          </p:nvPr>
        </p:nvSpPr>
        <p:spPr/>
        <p:txBody>
          <a:body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4C2B82-7871-48D4-AA17-B96E40B555E7}" type="datetimeFigureOut">
              <a:rPr lang="en-US" smtClean="0"/>
              <a:t>10/10/2018</a:t>
            </a:fld>
            <a:endParaRPr lang="en-US"/>
          </a:p>
        </p:txBody>
      </p:sp>
      <p:sp>
        <p:nvSpPr>
          <p:cNvPr id="3" name="Footer Placeholder 2"/>
          <p:cNvSpPr>
            <a:spLocks noGrp="1"/>
          </p:cNvSpPr>
          <p:nvPr>
            <p:ph type="ftr" sz="quarter" idx="11"/>
          </p:nvPr>
        </p:nvSpPr>
        <p:spPr/>
        <p:txBody>
          <a:body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DIN Pro Cond Bold" panose="020B0806020101010102" pitchFamily="34" charset="0"/>
                <a:ea typeface="+mj-ea"/>
                <a:cs typeface="DIN Pro Cond Bold" panose="020B0806020101010102"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a:t>Click to edit Master title style</a:t>
            </a:r>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Calibri" panose="020F0502020204030204" pitchFamily="34" charset="0"/>
                <a:ea typeface="+mn-ea"/>
                <a:cs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dirty="0"/>
              <a:t>Click to edit Master text styles</a:t>
            </a:r>
          </a:p>
        </p:txBody>
      </p:sp>
      <p:sp>
        <p:nvSpPr>
          <p:cNvPr id="5" name="Date Placeholder 4"/>
          <p:cNvSpPr>
            <a:spLocks noGrp="1"/>
          </p:cNvSpPr>
          <p:nvPr>
            <p:ph type="dt" sz="half" idx="10"/>
          </p:nvPr>
        </p:nvSpPr>
        <p:spPr>
          <a:xfrm rot="19145763">
            <a:off x="15466" y="5978938"/>
            <a:ext cx="1104577" cy="249310"/>
          </a:xfrm>
        </p:spPr>
        <p:txBody>
          <a:bodyPr/>
          <a:lstStyle/>
          <a:p>
            <a:fld id="{064C2B82-7871-48D4-AA17-B96E40B555E7}" type="datetimeFigureOut">
              <a:rPr lang="en-US" smtClean="0"/>
              <a:t>10/10/2018</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pic>
        <p:nvPicPr>
          <p:cNvPr id="11" name="Picture 10">
            <a:extLst>
              <a:ext uri="{FF2B5EF4-FFF2-40B4-BE49-F238E27FC236}">
                <a16:creationId xmlns:a16="http://schemas.microsoft.com/office/drawing/2014/main" id="{2838E25A-668F-419A-91D4-A0E39907AC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4778" y="5138712"/>
            <a:ext cx="1884218" cy="24384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dirty="0"/>
              <a:t>Click icon to add picture</a:t>
            </a:r>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DIN Pro Cond Bold" panose="020B0806020101010102" pitchFamily="34" charset="0"/>
                <a:cs typeface="DIN Pro Cond Bold" panose="020B0806020101010102" pitchFamily="34" charset="0"/>
              </a:defRPr>
            </a:lvl1pPr>
          </a:lstStyle>
          <a:p>
            <a:r>
              <a:rPr lang="en-US" dirty="0"/>
              <a:t>Click to edit Master title style</a:t>
            </a:r>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rot="19093814">
            <a:off x="31249" y="5973914"/>
            <a:ext cx="1104577" cy="249310"/>
          </a:xfrm>
        </p:spPr>
        <p:txBody>
          <a:bodyPr/>
          <a:lstStyle/>
          <a:p>
            <a:fld id="{064C2B82-7871-48D4-AA17-B96E40B555E7}" type="datetimeFigureOut">
              <a:rPr lang="en-US" smtClean="0"/>
              <a:t>10/10/2018</a:t>
            </a:fld>
            <a:endParaRPr lang="en-US" dirty="0"/>
          </a:p>
        </p:txBody>
      </p:sp>
      <p:sp>
        <p:nvSpPr>
          <p:cNvPr id="6" name="Footer Placeholder 5"/>
          <p:cNvSpPr>
            <a:spLocks noGrp="1"/>
          </p:cNvSpPr>
          <p:nvPr>
            <p:ph type="ftr" sz="quarter" idx="11"/>
          </p:nvPr>
        </p:nvSpPr>
        <p:spPr/>
        <p:txBody>
          <a:bodyPr/>
          <a:lstStyle/>
          <a:p>
            <a:endParaRPr lang="en-US" dirty="0"/>
          </a:p>
        </p:txBody>
      </p:sp>
      <p:pic>
        <p:nvPicPr>
          <p:cNvPr id="12" name="Picture 11">
            <a:extLst>
              <a:ext uri="{FF2B5EF4-FFF2-40B4-BE49-F238E27FC236}">
                <a16:creationId xmlns:a16="http://schemas.microsoft.com/office/drawing/2014/main" id="{A62B9499-B6BC-405A-8925-5618564018E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49926" y="5946921"/>
            <a:ext cx="486062" cy="813905"/>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4C2B82-7871-48D4-AA17-B96E40B555E7}" type="datetimeFigureOut">
              <a:rPr lang="en-US" smtClean="0"/>
              <a:t>10/10/2018</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4C2B82-7871-48D4-AA17-B96E40B555E7}" type="datetimeFigureOut">
              <a:rPr lang="en-US" smtClean="0"/>
              <a:t>10/10/2018</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6177233-3199-4DFF-B647-7D8C6B337AEA}"/>
              </a:ext>
            </a:extLst>
          </p:cNvPr>
          <p:cNvSpPr/>
          <p:nvPr userDrawn="1"/>
        </p:nvSpPr>
        <p:spPr>
          <a:xfrm>
            <a:off x="0" y="-1"/>
            <a:ext cx="9144000" cy="4590393"/>
          </a:xfrm>
          <a:prstGeom prst="rect">
            <a:avLst/>
          </a:prstGeom>
          <a:solidFill>
            <a:srgbClr val="002F5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533399" y="914400"/>
            <a:ext cx="8077201" cy="2286000"/>
          </a:xfrm>
        </p:spPr>
        <p:txBody>
          <a:bodyPr tIns="9144">
            <a:normAutofit/>
          </a:bodyPr>
          <a:lstStyle>
            <a:lvl1pPr marL="0" indent="0" algn="l">
              <a:buNone/>
              <a:defRPr kumimoji="0" lang="en-US" sz="3200" b="0" i="0" u="none" strike="noStrike" kern="1200" cap="all" spc="400" normalizeH="0" baseline="0" noProof="0" dirty="0" smtClean="0">
                <a:ln>
                  <a:noFill/>
                </a:ln>
                <a:solidFill>
                  <a:schemeClr val="bg1"/>
                </a:solidFill>
                <a:effectLst/>
                <a:uLnTx/>
                <a:uFillTx/>
                <a:latin typeface="DIN Pro Cond Bold" panose="020B0806020101010102" pitchFamily="34" charset="0"/>
                <a:ea typeface="+mj-ea"/>
                <a:cs typeface="DIN Pro Cond Bold" panose="020B0806020101010102"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dirty="0"/>
              <a:t>Click to edit Master subtitle style</a:t>
            </a:r>
          </a:p>
        </p:txBody>
      </p:sp>
      <p:pic>
        <p:nvPicPr>
          <p:cNvPr id="10" name="Picture 9">
            <a:extLst>
              <a:ext uri="{FF2B5EF4-FFF2-40B4-BE49-F238E27FC236}">
                <a16:creationId xmlns:a16="http://schemas.microsoft.com/office/drawing/2014/main" id="{A48C62C9-AFE6-43FB-A1FD-53C37A63598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590393"/>
            <a:ext cx="9144000" cy="2286000"/>
          </a:xfrm>
          <a:prstGeom prst="rect">
            <a:avLst/>
          </a:prstGeom>
        </p:spPr>
      </p:pic>
      <p:pic>
        <p:nvPicPr>
          <p:cNvPr id="12" name="Picture 11">
            <a:extLst>
              <a:ext uri="{FF2B5EF4-FFF2-40B4-BE49-F238E27FC236}">
                <a16:creationId xmlns:a16="http://schemas.microsoft.com/office/drawing/2014/main" id="{74121BDA-B022-466B-900A-902025D8D23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4778" y="5138712"/>
            <a:ext cx="1884218" cy="2438400"/>
          </a:xfrm>
          <a:prstGeom prst="rect">
            <a:avLst/>
          </a:prstGeom>
        </p:spPr>
      </p:pic>
    </p:spTree>
    <p:extLst>
      <p:ext uri="{BB962C8B-B14F-4D97-AF65-F5344CB8AC3E}">
        <p14:creationId xmlns:p14="http://schemas.microsoft.com/office/powerpoint/2010/main" val="3456143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w L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4C2B82-7871-48D4-AA17-B96E40B555E7}" type="datetimeFigureOut">
              <a:rPr lang="en-US" smtClean="0"/>
              <a:t>10/10/2018</a:t>
            </a:fld>
            <a:endParaRPr lang="en-US"/>
          </a:p>
        </p:txBody>
      </p:sp>
      <p:sp>
        <p:nvSpPr>
          <p:cNvPr id="5" name="Footer Placeholder 4"/>
          <p:cNvSpPr>
            <a:spLocks noGrp="1"/>
          </p:cNvSpPr>
          <p:nvPr>
            <p:ph type="ftr" sz="quarter" idx="11"/>
          </p:nvPr>
        </p:nvSpPr>
        <p:spPr/>
        <p:txBody>
          <a:bodyPr/>
          <a:lstStyle/>
          <a:p>
            <a:endParaRPr lang="en-US"/>
          </a:p>
        </p:txBody>
      </p:sp>
      <p:pic>
        <p:nvPicPr>
          <p:cNvPr id="6" name="Picture 5">
            <a:extLst>
              <a:ext uri="{FF2B5EF4-FFF2-40B4-BE49-F238E27FC236}">
                <a16:creationId xmlns:a16="http://schemas.microsoft.com/office/drawing/2014/main" id="{ADA3730D-42D1-4D01-992E-642C11F7E9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14991" y="177053"/>
            <a:ext cx="857818" cy="92605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w Ge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4C2B82-7871-48D4-AA17-B96E40B555E7}" type="datetimeFigureOut">
              <a:rPr lang="en-US" smtClean="0"/>
              <a:t>10/10/2018</a:t>
            </a:fld>
            <a:endParaRPr lang="en-US"/>
          </a:p>
        </p:txBody>
      </p:sp>
      <p:sp>
        <p:nvSpPr>
          <p:cNvPr id="5" name="Footer Placeholder 4"/>
          <p:cNvSpPr>
            <a:spLocks noGrp="1"/>
          </p:cNvSpPr>
          <p:nvPr>
            <p:ph type="ftr" sz="quarter" idx="11"/>
          </p:nvPr>
        </p:nvSpPr>
        <p:spPr/>
        <p:txBody>
          <a:bodyPr/>
          <a:lstStyle/>
          <a:p>
            <a:endParaRPr lang="en-US"/>
          </a:p>
        </p:txBody>
      </p:sp>
      <p:pic>
        <p:nvPicPr>
          <p:cNvPr id="7" name="Picture 6">
            <a:extLst>
              <a:ext uri="{FF2B5EF4-FFF2-40B4-BE49-F238E27FC236}">
                <a16:creationId xmlns:a16="http://schemas.microsoft.com/office/drawing/2014/main" id="{6B048F65-1DB6-4AC3-9353-EB1B4B40D5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34200" y="243059"/>
            <a:ext cx="1897046" cy="857569"/>
          </a:xfrm>
          <a:prstGeom prst="rect">
            <a:avLst/>
          </a:prstGeom>
        </p:spPr>
      </p:pic>
    </p:spTree>
    <p:extLst>
      <p:ext uri="{BB962C8B-B14F-4D97-AF65-F5344CB8AC3E}">
        <p14:creationId xmlns:p14="http://schemas.microsoft.com/office/powerpoint/2010/main" val="3990932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w Circ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4C2B82-7871-48D4-AA17-B96E40B555E7}" type="datetimeFigureOut">
              <a:rPr lang="en-US" smtClean="0"/>
              <a:t>10/10/2018</a:t>
            </a:fld>
            <a:endParaRPr lang="en-US"/>
          </a:p>
        </p:txBody>
      </p:sp>
      <p:sp>
        <p:nvSpPr>
          <p:cNvPr id="5" name="Footer Placeholder 4"/>
          <p:cNvSpPr>
            <a:spLocks noGrp="1"/>
          </p:cNvSpPr>
          <p:nvPr>
            <p:ph type="ftr" sz="quarter" idx="11"/>
          </p:nvPr>
        </p:nvSpPr>
        <p:spPr/>
        <p:txBody>
          <a:bodyPr/>
          <a:lstStyle/>
          <a:p>
            <a:endParaRPr lang="en-US"/>
          </a:p>
        </p:txBody>
      </p:sp>
      <p:pic>
        <p:nvPicPr>
          <p:cNvPr id="8" name="Picture 7">
            <a:extLst>
              <a:ext uri="{FF2B5EF4-FFF2-40B4-BE49-F238E27FC236}">
                <a16:creationId xmlns:a16="http://schemas.microsoft.com/office/drawing/2014/main" id="{90ECE763-83E5-48F6-A425-A88D9DB345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76200"/>
            <a:ext cx="1531288" cy="1437091"/>
          </a:xfrm>
          <a:prstGeom prst="rect">
            <a:avLst/>
          </a:prstGeom>
        </p:spPr>
      </p:pic>
    </p:spTree>
    <p:extLst>
      <p:ext uri="{BB962C8B-B14F-4D97-AF65-F5344CB8AC3E}">
        <p14:creationId xmlns:p14="http://schemas.microsoft.com/office/powerpoint/2010/main" val="2868620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 Graphic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590800" y="1100629"/>
            <a:ext cx="5753100" cy="728171"/>
          </a:xfrm>
        </p:spPr>
        <p:txBody>
          <a:bodyPr/>
          <a:lstStyle/>
          <a:p>
            <a:pPr lvl="0"/>
            <a:endParaRPr lang="en-US" dirty="0"/>
          </a:p>
        </p:txBody>
      </p:sp>
      <p:sp>
        <p:nvSpPr>
          <p:cNvPr id="4" name="Date Placeholder 3"/>
          <p:cNvSpPr>
            <a:spLocks noGrp="1"/>
          </p:cNvSpPr>
          <p:nvPr>
            <p:ph type="dt" sz="half" idx="10"/>
          </p:nvPr>
        </p:nvSpPr>
        <p:spPr/>
        <p:txBody>
          <a:bodyPr/>
          <a:lstStyle/>
          <a:p>
            <a:fld id="{064C2B82-7871-48D4-AA17-B96E40B555E7}" type="datetimeFigureOut">
              <a:rPr lang="en-US" smtClean="0"/>
              <a:t>10/10/2018</a:t>
            </a:fld>
            <a:endParaRPr lang="en-US"/>
          </a:p>
        </p:txBody>
      </p:sp>
      <p:sp>
        <p:nvSpPr>
          <p:cNvPr id="5" name="Footer Placeholder 4"/>
          <p:cNvSpPr>
            <a:spLocks noGrp="1"/>
          </p:cNvSpPr>
          <p:nvPr>
            <p:ph type="ftr" sz="quarter" idx="11"/>
          </p:nvPr>
        </p:nvSpPr>
        <p:spPr/>
        <p:txBody>
          <a:bodyPr/>
          <a:lstStyle/>
          <a:p>
            <a:endParaRPr lang="en-US"/>
          </a:p>
        </p:txBody>
      </p:sp>
      <p:sp>
        <p:nvSpPr>
          <p:cNvPr id="7" name="Oval 6">
            <a:extLst>
              <a:ext uri="{FF2B5EF4-FFF2-40B4-BE49-F238E27FC236}">
                <a16:creationId xmlns:a16="http://schemas.microsoft.com/office/drawing/2014/main" id="{D1C80F9D-7025-4239-BC06-2EB3EADD7A43}"/>
              </a:ext>
            </a:extLst>
          </p:cNvPr>
          <p:cNvSpPr/>
          <p:nvPr userDrawn="1"/>
        </p:nvSpPr>
        <p:spPr>
          <a:xfrm>
            <a:off x="1035425" y="995082"/>
            <a:ext cx="1062420" cy="986118"/>
          </a:xfrm>
          <a:prstGeom prst="ellipse">
            <a:avLst/>
          </a:prstGeom>
          <a:solidFill>
            <a:schemeClr val="bg1"/>
          </a:solidFill>
          <a:ln w="57150">
            <a:solidFill>
              <a:srgbClr val="AD9F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CA3541A3-8C2C-401A-9F20-9E15F21D5B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59454" y="1204549"/>
            <a:ext cx="657107" cy="624251"/>
          </a:xfrm>
          <a:prstGeom prst="rect">
            <a:avLst/>
          </a:prstGeom>
        </p:spPr>
      </p:pic>
      <p:sp>
        <p:nvSpPr>
          <p:cNvPr id="10" name="Oval 9">
            <a:extLst>
              <a:ext uri="{FF2B5EF4-FFF2-40B4-BE49-F238E27FC236}">
                <a16:creationId xmlns:a16="http://schemas.microsoft.com/office/drawing/2014/main" id="{60CA49B9-4239-4AC2-B6C8-3D736C3C7375}"/>
              </a:ext>
            </a:extLst>
          </p:cNvPr>
          <p:cNvSpPr/>
          <p:nvPr userDrawn="1"/>
        </p:nvSpPr>
        <p:spPr>
          <a:xfrm>
            <a:off x="1035424" y="2444934"/>
            <a:ext cx="1062421" cy="984066"/>
          </a:xfrm>
          <a:prstGeom prst="ellipse">
            <a:avLst/>
          </a:prstGeom>
          <a:solidFill>
            <a:schemeClr val="bg1"/>
          </a:solidFill>
          <a:ln w="57150">
            <a:solidFill>
              <a:srgbClr val="AD9F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164CA18-8234-4C85-818E-F882F73B86B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83237" y="2643272"/>
            <a:ext cx="733324" cy="519438"/>
          </a:xfrm>
          <a:prstGeom prst="rect">
            <a:avLst/>
          </a:prstGeom>
        </p:spPr>
      </p:pic>
      <p:sp>
        <p:nvSpPr>
          <p:cNvPr id="12" name="Oval 11">
            <a:extLst>
              <a:ext uri="{FF2B5EF4-FFF2-40B4-BE49-F238E27FC236}">
                <a16:creationId xmlns:a16="http://schemas.microsoft.com/office/drawing/2014/main" id="{88C9F0AE-ED25-45E6-B7FC-ADA3C08207B2}"/>
              </a:ext>
            </a:extLst>
          </p:cNvPr>
          <p:cNvSpPr/>
          <p:nvPr userDrawn="1"/>
        </p:nvSpPr>
        <p:spPr>
          <a:xfrm>
            <a:off x="1022082" y="3894786"/>
            <a:ext cx="1075764" cy="1020162"/>
          </a:xfrm>
          <a:prstGeom prst="ellipse">
            <a:avLst/>
          </a:prstGeom>
          <a:solidFill>
            <a:schemeClr val="bg1"/>
          </a:solidFill>
          <a:ln w="57150">
            <a:solidFill>
              <a:srgbClr val="AD9F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835C19E8-453B-4D1C-9848-75BB991CEF6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95939" y="4267200"/>
            <a:ext cx="741899" cy="434541"/>
          </a:xfrm>
          <a:prstGeom prst="rect">
            <a:avLst/>
          </a:prstGeom>
        </p:spPr>
      </p:pic>
      <p:sp>
        <p:nvSpPr>
          <p:cNvPr id="14" name="Content Placeholder 2">
            <a:extLst>
              <a:ext uri="{FF2B5EF4-FFF2-40B4-BE49-F238E27FC236}">
                <a16:creationId xmlns:a16="http://schemas.microsoft.com/office/drawing/2014/main" id="{52298BE6-D1AB-4335-97D9-7ADBF8C206D6}"/>
              </a:ext>
            </a:extLst>
          </p:cNvPr>
          <p:cNvSpPr>
            <a:spLocks noGrp="1"/>
          </p:cNvSpPr>
          <p:nvPr>
            <p:ph idx="12"/>
          </p:nvPr>
        </p:nvSpPr>
        <p:spPr>
          <a:xfrm>
            <a:off x="2590800" y="2444934"/>
            <a:ext cx="5753100" cy="728171"/>
          </a:xfrm>
        </p:spPr>
        <p:txBody>
          <a:bodyPr/>
          <a:lstStyle/>
          <a:p>
            <a:pPr lvl="0"/>
            <a:endParaRPr lang="en-US" dirty="0"/>
          </a:p>
        </p:txBody>
      </p:sp>
      <p:sp>
        <p:nvSpPr>
          <p:cNvPr id="15" name="Content Placeholder 2">
            <a:extLst>
              <a:ext uri="{FF2B5EF4-FFF2-40B4-BE49-F238E27FC236}">
                <a16:creationId xmlns:a16="http://schemas.microsoft.com/office/drawing/2014/main" id="{1B40A250-92D8-4313-A39B-C751A607AD02}"/>
              </a:ext>
            </a:extLst>
          </p:cNvPr>
          <p:cNvSpPr>
            <a:spLocks noGrp="1"/>
          </p:cNvSpPr>
          <p:nvPr>
            <p:ph idx="13"/>
          </p:nvPr>
        </p:nvSpPr>
        <p:spPr>
          <a:xfrm>
            <a:off x="2590800" y="4026417"/>
            <a:ext cx="5753100" cy="728171"/>
          </a:xfrm>
        </p:spPr>
        <p:txBody>
          <a:bodyPr/>
          <a:lstStyle/>
          <a:p>
            <a:pPr lvl="0"/>
            <a:endParaRPr lang="en-US" dirty="0"/>
          </a:p>
        </p:txBody>
      </p:sp>
    </p:spTree>
    <p:extLst>
      <p:ext uri="{BB962C8B-B14F-4D97-AF65-F5344CB8AC3E}">
        <p14:creationId xmlns:p14="http://schemas.microsoft.com/office/powerpoint/2010/main" val="2280281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userDrawn="1"/>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rgbClr val="002F5F"/>
                </a:solidFill>
                <a:effectLst/>
                <a:uLnTx/>
                <a:uFillTx/>
                <a:latin typeface="DIN Pro Cond Bold" panose="020B0806020101010102" pitchFamily="34" charset="0"/>
                <a:ea typeface="+mj-ea"/>
                <a:cs typeface="DIN Pro Cond Bold" panose="020B0806020101010102"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a:t>Click to edit Master title style</a:t>
            </a:r>
          </a:p>
        </p:txBody>
      </p:sp>
      <p:sp>
        <p:nvSpPr>
          <p:cNvPr id="3" name="Text Placeholder 2"/>
          <p:cNvSpPr>
            <a:spLocks noGrp="1"/>
          </p:cNvSpPr>
          <p:nvPr>
            <p:ph type="body" idx="1"/>
          </p:nvPr>
        </p:nvSpPr>
        <p:spPr>
          <a:xfrm rot="19140000">
            <a:off x="1216152" y="2468304"/>
            <a:ext cx="6510528" cy="329184"/>
          </a:xfrm>
        </p:spPr>
        <p:txBody>
          <a:bodyPr anchor="t">
            <a:noAutofit/>
          </a:bodyPr>
          <a:lstStyle>
            <a:lvl1pPr marL="0" indent="0">
              <a:buNone/>
              <a:defRPr kumimoji="0" lang="en-US" sz="1600" b="0" i="0" u="none" strike="noStrike" kern="1200" cap="all" spc="400" normalizeH="0" baseline="0" noProof="0" dirty="0" smtClean="0">
                <a:ln>
                  <a:noFill/>
                </a:ln>
                <a:solidFill>
                  <a:schemeClr val="tx1"/>
                </a:solidFill>
                <a:effectLst/>
                <a:uLnTx/>
                <a:uFillTx/>
                <a:latin typeface="Calibri" panose="020F0502020204030204" pitchFamily="34" charset="0"/>
                <a:ea typeface="+mj-ea"/>
                <a:cs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dirty="0"/>
              <a:t>Click to edit Master text styles</a:t>
            </a:r>
          </a:p>
        </p:txBody>
      </p:sp>
      <p:sp>
        <p:nvSpPr>
          <p:cNvPr id="4" name="Date Placeholder 3"/>
          <p:cNvSpPr>
            <a:spLocks noGrp="1"/>
          </p:cNvSpPr>
          <p:nvPr>
            <p:ph type="dt" sz="half" idx="10"/>
          </p:nvPr>
        </p:nvSpPr>
        <p:spPr>
          <a:xfrm rot="19087878">
            <a:off x="133655" y="5935382"/>
            <a:ext cx="1104577" cy="249310"/>
          </a:xfrm>
        </p:spPr>
        <p:txBody>
          <a:bodyPr/>
          <a:lstStyle/>
          <a:p>
            <a:fld id="{064C2B82-7871-48D4-AA17-B96E40B555E7}" type="datetimeFigureOut">
              <a:rPr lang="en-US" smtClean="0"/>
              <a:t>10/10/2018</a:t>
            </a:fld>
            <a:endParaRPr lang="en-US" dirty="0"/>
          </a:p>
        </p:txBody>
      </p:sp>
      <p:sp>
        <p:nvSpPr>
          <p:cNvPr id="5" name="Footer Placeholder 4"/>
          <p:cNvSpPr>
            <a:spLocks noGrp="1"/>
          </p:cNvSpPr>
          <p:nvPr>
            <p:ph type="ftr" sz="quarter" idx="11"/>
          </p:nvPr>
        </p:nvSpPr>
        <p:spPr/>
        <p:txBody>
          <a:bodyPr/>
          <a:lstStyle/>
          <a:p>
            <a:endParaRPr lang="en-US"/>
          </a:p>
        </p:txBody>
      </p:sp>
      <p:pic>
        <p:nvPicPr>
          <p:cNvPr id="9" name="Picture 8">
            <a:extLst>
              <a:ext uri="{FF2B5EF4-FFF2-40B4-BE49-F238E27FC236}">
                <a16:creationId xmlns:a16="http://schemas.microsoft.com/office/drawing/2014/main" id="{12FCB1F6-FB1A-49E6-9FE5-002E1C3B0D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49926" y="5946921"/>
            <a:ext cx="486062" cy="81390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4C2B82-7871-48D4-AA17-B96E40B555E7}" type="datetimeFigureOut">
              <a:rPr lang="en-US" smtClean="0"/>
              <a:t>10/10/2018</a:t>
            </a:fld>
            <a:endParaRPr lang="en-US"/>
          </a:p>
        </p:txBody>
      </p:sp>
      <p:sp>
        <p:nvSpPr>
          <p:cNvPr id="6" name="Footer Placeholder 5"/>
          <p:cNvSpPr>
            <a:spLocks noGrp="1"/>
          </p:cNvSpPr>
          <p:nvPr>
            <p:ph type="ftr" sz="quarter" idx="11"/>
          </p:nvPr>
        </p:nvSpPr>
        <p:spPr/>
        <p:txBody>
          <a:bodyPr/>
          <a:lstStyle/>
          <a:p>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Calibri" panose="020F0502020204030204" pitchFamily="34" charset="0"/>
                <a:ea typeface="+mj-ea"/>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dirty="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Calibri" panose="020F0502020204030204" pitchFamily="34" charset="0"/>
                <a:ea typeface="+mj-ea"/>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dirty="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064C2B82-7871-48D4-AA17-B96E40B555E7}" type="datetimeFigureOut">
              <a:rPr lang="en-US" smtClean="0"/>
              <a:t>10/10/2018</a:t>
            </a:fld>
            <a:endParaRPr lang="en-US"/>
          </a:p>
        </p:txBody>
      </p:sp>
      <p:sp>
        <p:nvSpPr>
          <p:cNvPr id="8" name="Footer Placeholder 7"/>
          <p:cNvSpPr>
            <a:spLocks noGrp="1"/>
          </p:cNvSpPr>
          <p:nvPr>
            <p:ph type="ftr" sz="quarter" idx="11"/>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867400"/>
            <a:ext cx="3574257" cy="99060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userDrawn="1"/>
        </p:nvSpPr>
        <p:spPr>
          <a:xfrm>
            <a:off x="-2380" y="5867400"/>
            <a:ext cx="9146380" cy="990601"/>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rgbClr val="002F5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19976504">
            <a:off x="270769" y="6111568"/>
            <a:ext cx="1104577" cy="249310"/>
          </a:xfrm>
          <a:prstGeom prst="rect">
            <a:avLst/>
          </a:prstGeom>
        </p:spPr>
        <p:txBody>
          <a:bodyPr vert="horz" lIns="91440" tIns="45720" rIns="91440" bIns="45720" rtlCol="0" anchor="ctr"/>
          <a:lstStyle>
            <a:lvl1pPr algn="l">
              <a:defRPr sz="1200">
                <a:solidFill>
                  <a:srgbClr val="FFFFFF"/>
                </a:solidFill>
                <a:latin typeface="Calibri" panose="020F0502020204030204" pitchFamily="34" charset="0"/>
                <a:cs typeface="Calibri" panose="020F0502020204030204" pitchFamily="34" charset="0"/>
              </a:defRPr>
            </a:lvl1pPr>
          </a:lstStyle>
          <a:p>
            <a:fld id="{064C2B82-7871-48D4-AA17-B96E40B555E7}" type="datetimeFigureOut">
              <a:rPr lang="en-US" smtClean="0"/>
              <a:pPr/>
              <a:t>10/10/2018</a:t>
            </a:fld>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latin typeface="Calibri" panose="020F0502020204030204" pitchFamily="34" charset="0"/>
                <a:cs typeface="Calibri" panose="020F0502020204030204" pitchFamily="34" charset="0"/>
              </a:defRPr>
            </a:lvl1pPr>
          </a:lstStyle>
          <a:p>
            <a:endParaRPr lang="en-US" dirty="0"/>
          </a:p>
        </p:txBody>
      </p:sp>
      <p:pic>
        <p:nvPicPr>
          <p:cNvPr id="10" name="Picture 9">
            <a:extLst>
              <a:ext uri="{FF2B5EF4-FFF2-40B4-BE49-F238E27FC236}">
                <a16:creationId xmlns:a16="http://schemas.microsoft.com/office/drawing/2014/main" id="{FB5424C8-8870-4ABC-9150-D8FF5D410EE1}"/>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449926" y="5946921"/>
            <a:ext cx="486062" cy="813905"/>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84" r:id="rId2"/>
    <p:sldLayoutId id="2147483674" r:id="rId3"/>
    <p:sldLayoutId id="2147483685" r:id="rId4"/>
    <p:sldLayoutId id="2147483686" r:id="rId5"/>
    <p:sldLayoutId id="2147483687"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Lst>
  <p:txStyles>
    <p:titleStyle>
      <a:lvl1pPr algn="l" defTabSz="914400" rtl="0" eaLnBrk="1" latinLnBrk="0" hangingPunct="1">
        <a:spcBef>
          <a:spcPct val="0"/>
        </a:spcBef>
        <a:buNone/>
        <a:defRPr sz="2800" kern="1200" cap="all" baseline="0">
          <a:solidFill>
            <a:srgbClr val="002F5F"/>
          </a:solidFill>
          <a:latin typeface="DIN Pro Cond Bold" panose="020B0806020101010102" pitchFamily="34" charset="0"/>
          <a:ea typeface="+mj-ea"/>
          <a:cs typeface="DIN Pro Cond Bold" panose="020B0806020101010102" pitchFamily="34" charset="0"/>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Calibri" panose="020F0502020204030204" pitchFamily="34" charset="0"/>
          <a:ea typeface="+mn-ea"/>
          <a:cs typeface="Calibri" panose="020F0502020204030204" pitchFamily="34" charset="0"/>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Calibri" panose="020F0502020204030204" pitchFamily="34" charset="0"/>
          <a:ea typeface="+mn-ea"/>
          <a:cs typeface="Calibri" panose="020F0502020204030204" pitchFamily="34" charset="0"/>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Calibri" panose="020F0502020204030204" pitchFamily="34" charset="0"/>
          <a:ea typeface="+mn-ea"/>
          <a:cs typeface="Calibri" panose="020F0502020204030204" pitchFamily="34" charset="0"/>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Calibri" panose="020F0502020204030204" pitchFamily="34" charset="0"/>
          <a:ea typeface="+mn-ea"/>
          <a:cs typeface="Calibri" panose="020F0502020204030204" pitchFamily="34" charset="0"/>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Calibri" panose="020F0502020204030204" pitchFamily="34" charset="0"/>
          <a:ea typeface="+mn-ea"/>
          <a:cs typeface="Calibri" panose="020F0502020204030204" pitchFamily="34" charset="0"/>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media1.mp3"/><Relationship Id="rId7" Type="http://schemas.openxmlformats.org/officeDocument/2006/relationships/image" Target="../media/image13.jpeg"/><Relationship Id="rId2" Type="http://schemas.microsoft.com/office/2007/relationships/media" Target="../media/media1.mp3"/><Relationship Id="rId1" Type="http://schemas.openxmlformats.org/officeDocument/2006/relationships/tags" Target="../tags/tag2.xml"/><Relationship Id="rId6" Type="http://schemas.openxmlformats.org/officeDocument/2006/relationships/image" Target="../media/image12.png"/><Relationship Id="rId5" Type="http://schemas.openxmlformats.org/officeDocument/2006/relationships/notesSlide" Target="../notesSlides/notesSlide1.xml"/><Relationship Id="rId4"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audio" Target="../media/media10.mp3"/><Relationship Id="rId2" Type="http://schemas.microsoft.com/office/2007/relationships/media" Target="../media/media10.mp3"/><Relationship Id="rId1" Type="http://schemas.openxmlformats.org/officeDocument/2006/relationships/tags" Target="../tags/tag11.xml"/><Relationship Id="rId6" Type="http://schemas.openxmlformats.org/officeDocument/2006/relationships/image" Target="../media/image14.png"/><Relationship Id="rId5" Type="http://schemas.openxmlformats.org/officeDocument/2006/relationships/notesSlide" Target="../notesSlides/notesSlide10.xml"/><Relationship Id="rId4"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audio" Target="../media/media11.mp3"/><Relationship Id="rId2" Type="http://schemas.microsoft.com/office/2007/relationships/media" Target="../media/media11.mp3"/><Relationship Id="rId1" Type="http://schemas.openxmlformats.org/officeDocument/2006/relationships/tags" Target="../tags/tag12.xml"/><Relationship Id="rId6" Type="http://schemas.openxmlformats.org/officeDocument/2006/relationships/image" Target="../media/image14.png"/><Relationship Id="rId5" Type="http://schemas.openxmlformats.org/officeDocument/2006/relationships/notesSlide" Target="../notesSlides/notesSlide11.xml"/><Relationship Id="rId4"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audio" Target="../media/media12.mp3"/><Relationship Id="rId2" Type="http://schemas.microsoft.com/office/2007/relationships/media" Target="../media/media12.mp3"/><Relationship Id="rId1" Type="http://schemas.openxmlformats.org/officeDocument/2006/relationships/tags" Target="../tags/tag13.xml"/><Relationship Id="rId6" Type="http://schemas.openxmlformats.org/officeDocument/2006/relationships/image" Target="../media/image14.png"/><Relationship Id="rId5" Type="http://schemas.openxmlformats.org/officeDocument/2006/relationships/notesSlide" Target="../notesSlides/notesSlide12.xml"/><Relationship Id="rId4"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audio" Target="../media/media13.mp3"/><Relationship Id="rId2" Type="http://schemas.microsoft.com/office/2007/relationships/media" Target="../media/media13.mp3"/><Relationship Id="rId1" Type="http://schemas.openxmlformats.org/officeDocument/2006/relationships/tags" Target="../tags/tag14.xml"/><Relationship Id="rId6" Type="http://schemas.openxmlformats.org/officeDocument/2006/relationships/image" Target="../media/image14.png"/><Relationship Id="rId5" Type="http://schemas.openxmlformats.org/officeDocument/2006/relationships/notesSlide" Target="../notesSlides/notesSlide13.xml"/><Relationship Id="rId4"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audio" Target="../media/media14.mp3"/><Relationship Id="rId2" Type="http://schemas.microsoft.com/office/2007/relationships/media" Target="../media/media14.mp3"/><Relationship Id="rId1" Type="http://schemas.openxmlformats.org/officeDocument/2006/relationships/tags" Target="../tags/tag15.xml"/><Relationship Id="rId6" Type="http://schemas.openxmlformats.org/officeDocument/2006/relationships/image" Target="../media/image14.png"/><Relationship Id="rId5" Type="http://schemas.openxmlformats.org/officeDocument/2006/relationships/notesSlide" Target="../notesSlides/notesSlide14.xml"/><Relationship Id="rId4"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audio" Target="../media/media15.mp3"/><Relationship Id="rId7" Type="http://schemas.openxmlformats.org/officeDocument/2006/relationships/image" Target="../media/image14.png"/><Relationship Id="rId2" Type="http://schemas.microsoft.com/office/2007/relationships/media" Target="../media/media15.mp3"/><Relationship Id="rId1" Type="http://schemas.openxmlformats.org/officeDocument/2006/relationships/tags" Target="../tags/tag16.xml"/><Relationship Id="rId6" Type="http://schemas.openxmlformats.org/officeDocument/2006/relationships/image" Target="../media/image15.png"/><Relationship Id="rId5" Type="http://schemas.openxmlformats.org/officeDocument/2006/relationships/notesSlide" Target="../notesSlides/notesSlide15.xml"/><Relationship Id="rId4"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audio" Target="../media/media16.mp3"/><Relationship Id="rId7" Type="http://schemas.openxmlformats.org/officeDocument/2006/relationships/image" Target="../media/image14.png"/><Relationship Id="rId2" Type="http://schemas.microsoft.com/office/2007/relationships/media" Target="../media/media16.mp3"/><Relationship Id="rId1" Type="http://schemas.openxmlformats.org/officeDocument/2006/relationships/tags" Target="../tags/tag17.xml"/><Relationship Id="rId6" Type="http://schemas.openxmlformats.org/officeDocument/2006/relationships/image" Target="../media/image16.png"/><Relationship Id="rId5" Type="http://schemas.openxmlformats.org/officeDocument/2006/relationships/notesSlide" Target="../notesSlides/notesSlide16.xml"/><Relationship Id="rId4"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18.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19.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20.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openxmlformats.org/officeDocument/2006/relationships/hyperlink" Target="https://dmas.kepro.com/docs/Coverage%20for%20Adults.pdf" TargetMode="External"/><Relationship Id="rId3" Type="http://schemas.openxmlformats.org/officeDocument/2006/relationships/audio" Target="../media/media2.mp3"/><Relationship Id="rId7" Type="http://schemas.openxmlformats.org/officeDocument/2006/relationships/hyperlink" Target="https://dmas.kepro.com/docs/Coverage%20for%20Adults%20Brochure.pdf" TargetMode="External"/><Relationship Id="rId2" Type="http://schemas.microsoft.com/office/2007/relationships/media" Target="../media/media2.mp3"/><Relationship Id="rId1" Type="http://schemas.openxmlformats.org/officeDocument/2006/relationships/tags" Target="../tags/tag3.xml"/><Relationship Id="rId6" Type="http://schemas.openxmlformats.org/officeDocument/2006/relationships/hyperlink" Target="https://www.coverva.org/" TargetMode="External"/><Relationship Id="rId11" Type="http://schemas.openxmlformats.org/officeDocument/2006/relationships/image" Target="../media/image14.png"/><Relationship Id="rId5" Type="http://schemas.openxmlformats.org/officeDocument/2006/relationships/notesSlide" Target="../notesSlides/notesSlide2.xml"/><Relationship Id="rId10" Type="http://schemas.openxmlformats.org/officeDocument/2006/relationships/hyperlink" Target="https://dmas.kepro.com/docs/Coverage%20for%20Adults%20Poster.pdf" TargetMode="External"/><Relationship Id="rId4" Type="http://schemas.openxmlformats.org/officeDocument/2006/relationships/slideLayout" Target="../slideLayouts/slideLayout3.xml"/><Relationship Id="rId9" Type="http://schemas.openxmlformats.org/officeDocument/2006/relationships/hyperlink" Target="https://dmas.kepro.com/docs/Frequently%20Asked%20Questions.pdf" TargetMode="External"/></Relationships>
</file>

<file path=ppt/slides/_rels/slide20.xml.rels><?xml version="1.0" encoding="UTF-8" standalone="yes"?>
<Relationships xmlns="http://schemas.openxmlformats.org/package/2006/relationships"><Relationship Id="rId3" Type="http://schemas.openxmlformats.org/officeDocument/2006/relationships/audio" Target="../media/media17.mp3"/><Relationship Id="rId2" Type="http://schemas.microsoft.com/office/2007/relationships/media" Target="../media/media17.mp3"/><Relationship Id="rId1" Type="http://schemas.openxmlformats.org/officeDocument/2006/relationships/tags" Target="../tags/tag21.xml"/><Relationship Id="rId6" Type="http://schemas.openxmlformats.org/officeDocument/2006/relationships/image" Target="../media/image14.png"/><Relationship Id="rId5" Type="http://schemas.openxmlformats.org/officeDocument/2006/relationships/notesSlide" Target="../notesSlides/notesSlide20.xml"/><Relationship Id="rId4"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audio" Target="../media/media18.mp3"/><Relationship Id="rId7" Type="http://schemas.openxmlformats.org/officeDocument/2006/relationships/image" Target="../media/image14.png"/><Relationship Id="rId2" Type="http://schemas.microsoft.com/office/2007/relationships/media" Target="../media/media18.mp3"/><Relationship Id="rId1" Type="http://schemas.openxmlformats.org/officeDocument/2006/relationships/tags" Target="../tags/tag22.xml"/><Relationship Id="rId6" Type="http://schemas.openxmlformats.org/officeDocument/2006/relationships/image" Target="../media/image20.png"/><Relationship Id="rId5" Type="http://schemas.openxmlformats.org/officeDocument/2006/relationships/notesSlide" Target="../notesSlides/notesSlide21.xml"/><Relationship Id="rId4"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audio" Target="../media/media19.mp3"/><Relationship Id="rId7" Type="http://schemas.openxmlformats.org/officeDocument/2006/relationships/image" Target="../media/image14.png"/><Relationship Id="rId2" Type="http://schemas.microsoft.com/office/2007/relationships/media" Target="../media/media19.mp3"/><Relationship Id="rId1" Type="http://schemas.openxmlformats.org/officeDocument/2006/relationships/tags" Target="../tags/tag23.xml"/><Relationship Id="rId6" Type="http://schemas.openxmlformats.org/officeDocument/2006/relationships/hyperlink" Target="http://dmas.kepro.com/" TargetMode="External"/><Relationship Id="rId5" Type="http://schemas.openxmlformats.org/officeDocument/2006/relationships/notesSlide" Target="../notesSlides/notesSlide22.xml"/><Relationship Id="rId4"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audio" Target="../media/media20.mp3"/><Relationship Id="rId2" Type="http://schemas.microsoft.com/office/2007/relationships/media" Target="../media/media20.mp3"/><Relationship Id="rId1" Type="http://schemas.openxmlformats.org/officeDocument/2006/relationships/tags" Target="../tags/tag24.xml"/><Relationship Id="rId6" Type="http://schemas.openxmlformats.org/officeDocument/2006/relationships/image" Target="../media/image14.png"/><Relationship Id="rId5" Type="http://schemas.openxmlformats.org/officeDocument/2006/relationships/notesSlide" Target="../notesSlides/notesSlide23.xml"/><Relationship Id="rId4"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audio" Target="../media/media21.mp3"/><Relationship Id="rId7" Type="http://schemas.openxmlformats.org/officeDocument/2006/relationships/image" Target="../media/image14.png"/><Relationship Id="rId2" Type="http://schemas.microsoft.com/office/2007/relationships/media" Target="../media/media21.mp3"/><Relationship Id="rId1" Type="http://schemas.openxmlformats.org/officeDocument/2006/relationships/tags" Target="../tags/tag25.xml"/><Relationship Id="rId6" Type="http://schemas.openxmlformats.org/officeDocument/2006/relationships/hyperlink" Target="http://www.virginiamedicaid.dmas.virginia.gov/" TargetMode="External"/><Relationship Id="rId5" Type="http://schemas.openxmlformats.org/officeDocument/2006/relationships/notesSlide" Target="../notesSlides/notesSlide24.xml"/><Relationship Id="rId4"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media22.mp3"/><Relationship Id="rId7" Type="http://schemas.openxmlformats.org/officeDocument/2006/relationships/hyperlink" Target="https://www.virginiamedicaid.dmas.virginia.gov/" TargetMode="External"/><Relationship Id="rId2" Type="http://schemas.microsoft.com/office/2007/relationships/media" Target="../media/media22.mp3"/><Relationship Id="rId1" Type="http://schemas.openxmlformats.org/officeDocument/2006/relationships/tags" Target="../tags/tag26.xml"/><Relationship Id="rId6" Type="http://schemas.openxmlformats.org/officeDocument/2006/relationships/hyperlink" Target="https://dmas.kepro.com/" TargetMode="External"/><Relationship Id="rId5" Type="http://schemas.openxmlformats.org/officeDocument/2006/relationships/notesSlide" Target="../notesSlides/notesSlide25.xml"/><Relationship Id="rId4"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audio" Target="../media/media23.mp3"/><Relationship Id="rId7" Type="http://schemas.openxmlformats.org/officeDocument/2006/relationships/image" Target="../media/image14.png"/><Relationship Id="rId2" Type="http://schemas.microsoft.com/office/2007/relationships/media" Target="../media/media23.mp3"/><Relationship Id="rId1" Type="http://schemas.openxmlformats.org/officeDocument/2006/relationships/tags" Target="../tags/tag27.xml"/><Relationship Id="rId6" Type="http://schemas.openxmlformats.org/officeDocument/2006/relationships/image" Target="../media/image21.jpeg"/><Relationship Id="rId5" Type="http://schemas.openxmlformats.org/officeDocument/2006/relationships/notesSlide" Target="../notesSlides/notesSlide26.xml"/><Relationship Id="rId4"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audio" Target="../media/media3.mp3"/><Relationship Id="rId2" Type="http://schemas.microsoft.com/office/2007/relationships/media" Target="../media/media3.mp3"/><Relationship Id="rId1" Type="http://schemas.openxmlformats.org/officeDocument/2006/relationships/tags" Target="../tags/tag4.xml"/><Relationship Id="rId6" Type="http://schemas.openxmlformats.org/officeDocument/2006/relationships/image" Target="../media/image14.png"/><Relationship Id="rId5" Type="http://schemas.openxmlformats.org/officeDocument/2006/relationships/notesSlide" Target="../notesSlides/notesSlide3.xml"/><Relationship Id="rId4"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audio" Target="../media/media4.mp3"/><Relationship Id="rId7" Type="http://schemas.openxmlformats.org/officeDocument/2006/relationships/image" Target="../media/image14.png"/><Relationship Id="rId2" Type="http://schemas.microsoft.com/office/2007/relationships/media" Target="../media/media4.mp3"/><Relationship Id="rId1" Type="http://schemas.openxmlformats.org/officeDocument/2006/relationships/tags" Target="../tags/tag5.xml"/><Relationship Id="rId6" Type="http://schemas.openxmlformats.org/officeDocument/2006/relationships/hyperlink" Target="http://dmas.kepro.com/" TargetMode="External"/><Relationship Id="rId5" Type="http://schemas.openxmlformats.org/officeDocument/2006/relationships/notesSlide" Target="../notesSlides/notesSlide4.xml"/><Relationship Id="rId4"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media5.mp3"/><Relationship Id="rId7" Type="http://schemas.openxmlformats.org/officeDocument/2006/relationships/hyperlink" Target="mailto:providerissues@kepro.com" TargetMode="External"/><Relationship Id="rId2" Type="http://schemas.microsoft.com/office/2007/relationships/media" Target="../media/media5.mp3"/><Relationship Id="rId1" Type="http://schemas.openxmlformats.org/officeDocument/2006/relationships/tags" Target="../tags/tag6.xml"/><Relationship Id="rId6" Type="http://schemas.openxmlformats.org/officeDocument/2006/relationships/hyperlink" Target="mailto:atrezzoissues@kepro.com" TargetMode="External"/><Relationship Id="rId5" Type="http://schemas.openxmlformats.org/officeDocument/2006/relationships/notesSlide" Target="../notesSlides/notesSlide5.xml"/><Relationship Id="rId4"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audio" Target="../media/media6.mp3"/><Relationship Id="rId2" Type="http://schemas.microsoft.com/office/2007/relationships/media" Target="../media/media6.mp3"/><Relationship Id="rId1" Type="http://schemas.openxmlformats.org/officeDocument/2006/relationships/tags" Target="../tags/tag7.xml"/><Relationship Id="rId6" Type="http://schemas.openxmlformats.org/officeDocument/2006/relationships/image" Target="../media/image14.png"/><Relationship Id="rId5" Type="http://schemas.openxmlformats.org/officeDocument/2006/relationships/notesSlide" Target="../notesSlides/notesSlide6.xml"/><Relationship Id="rId4"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audio" Target="../media/media7.mp3"/><Relationship Id="rId2" Type="http://schemas.microsoft.com/office/2007/relationships/media" Target="../media/media7.mp3"/><Relationship Id="rId1" Type="http://schemas.openxmlformats.org/officeDocument/2006/relationships/tags" Target="../tags/tag8.xml"/><Relationship Id="rId6" Type="http://schemas.openxmlformats.org/officeDocument/2006/relationships/image" Target="../media/image14.png"/><Relationship Id="rId5" Type="http://schemas.openxmlformats.org/officeDocument/2006/relationships/notesSlide" Target="../notesSlides/notesSlide7.xml"/><Relationship Id="rId4"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audio" Target="../media/media8.mp3"/><Relationship Id="rId2" Type="http://schemas.microsoft.com/office/2007/relationships/media" Target="../media/media8.mp3"/><Relationship Id="rId1" Type="http://schemas.openxmlformats.org/officeDocument/2006/relationships/tags" Target="../tags/tag9.xml"/><Relationship Id="rId6" Type="http://schemas.openxmlformats.org/officeDocument/2006/relationships/image" Target="../media/image14.png"/><Relationship Id="rId5" Type="http://schemas.openxmlformats.org/officeDocument/2006/relationships/notesSlide" Target="../notesSlides/notesSlide8.xml"/><Relationship Id="rId4"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audio" Target="../media/media9.mp3"/><Relationship Id="rId2" Type="http://schemas.microsoft.com/office/2007/relationships/media" Target="../media/media9.mp3"/><Relationship Id="rId1" Type="http://schemas.openxmlformats.org/officeDocument/2006/relationships/tags" Target="../tags/tag10.xml"/><Relationship Id="rId6" Type="http://schemas.openxmlformats.org/officeDocument/2006/relationships/image" Target="../media/image14.png"/><Relationship Id="rId5" Type="http://schemas.openxmlformats.org/officeDocument/2006/relationships/notesSlide" Target="../notesSlides/notesSlide9.xml"/><Relationship Id="rId4"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rot="19140000">
            <a:off x="830867" y="1966438"/>
            <a:ext cx="5486400" cy="867444"/>
          </a:xfrm>
        </p:spPr>
        <p:txBody>
          <a:bodyPr/>
          <a:lstStyle/>
          <a:p>
            <a:pPr>
              <a:spcBef>
                <a:spcPct val="50000"/>
              </a:spcBef>
            </a:pPr>
            <a:r>
              <a:rPr lang="en-US" b="1" dirty="0">
                <a:solidFill>
                  <a:srgbClr val="002060"/>
                </a:solidFill>
              </a:rPr>
              <a:t>Service Authorization for </a:t>
            </a:r>
            <a:r>
              <a:rPr lang="en-GB" b="1" dirty="0">
                <a:solidFill>
                  <a:srgbClr val="002060"/>
                </a:solidFill>
              </a:rPr>
              <a:t>Specialized Care/Long Stay Hospital </a:t>
            </a:r>
          </a:p>
        </p:txBody>
      </p:sp>
      <p:sp>
        <p:nvSpPr>
          <p:cNvPr id="4" name="Text Placeholder 3"/>
          <p:cNvSpPr>
            <a:spLocks noGrp="1"/>
          </p:cNvSpPr>
          <p:nvPr>
            <p:ph type="body" sz="half" idx="2"/>
          </p:nvPr>
        </p:nvSpPr>
        <p:spPr>
          <a:xfrm rot="19140000">
            <a:off x="1255820" y="2480998"/>
            <a:ext cx="6096545" cy="398192"/>
          </a:xfrm>
        </p:spPr>
        <p:txBody>
          <a:bodyPr/>
          <a:lstStyle/>
          <a:p>
            <a:r>
              <a:rPr lang="en-US" b="0" cap="all" dirty="0"/>
              <a:t>(Service Type 1020)</a:t>
            </a:r>
          </a:p>
          <a:p>
            <a:endParaRPr lang="en-US" dirty="0"/>
          </a:p>
        </p:txBody>
      </p:sp>
      <p:pic>
        <p:nvPicPr>
          <p:cNvPr id="6" name="Picture 5">
            <a:extLst>
              <a:ext uri="{FF2B5EF4-FFF2-40B4-BE49-F238E27FC236}">
                <a16:creationId xmlns:a16="http://schemas.microsoft.com/office/drawing/2014/main" id="{3DD6031D-F7A1-4E57-A698-36109225043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7851" y="273125"/>
            <a:ext cx="2272145" cy="914400"/>
          </a:xfrm>
          <a:prstGeom prst="rect">
            <a:avLst/>
          </a:prstGeom>
        </p:spPr>
      </p:pic>
      <p:pic>
        <p:nvPicPr>
          <p:cNvPr id="19" name="Picture Placeholder 18"/>
          <p:cNvPicPr>
            <a:picLocks noGrp="1" noChangeAspect="1"/>
          </p:cNvPicPr>
          <p:nvPr>
            <p:ph type="pic" sz="quarter" idx="14"/>
          </p:nvPr>
        </p:nvPicPr>
        <p:blipFill rotWithShape="1">
          <a:blip r:embed="rId7" cstate="print">
            <a:extLst>
              <a:ext uri="{28A0092B-C50C-407E-A947-70E740481C1C}">
                <a14:useLocalDpi xmlns:a14="http://schemas.microsoft.com/office/drawing/2010/main" val="0"/>
              </a:ext>
            </a:extLst>
          </a:blip>
          <a:srcRect l="6389" r="24445"/>
          <a:stretch/>
        </p:blipFill>
        <p:spPr/>
      </p:pic>
      <p:pic>
        <p:nvPicPr>
          <p:cNvPr id="2" name="S-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88585" y="6400800"/>
            <a:ext cx="258531" cy="258531"/>
          </a:xfrm>
          <a:prstGeom prst="rect">
            <a:avLst/>
          </a:prstGeom>
        </p:spPr>
      </p:pic>
    </p:spTree>
    <p:custDataLst>
      <p:tags r:id="rId1"/>
    </p:custDataLst>
    <p:extLst>
      <p:ext uri="{BB962C8B-B14F-4D97-AF65-F5344CB8AC3E}">
        <p14:creationId xmlns:p14="http://schemas.microsoft.com/office/powerpoint/2010/main" val="2010683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28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B6528-554F-470D-88C7-67D7ED66C3BB}"/>
              </a:ext>
            </a:extLst>
          </p:cNvPr>
          <p:cNvSpPr>
            <a:spLocks noGrp="1"/>
          </p:cNvSpPr>
          <p:nvPr>
            <p:ph type="title"/>
          </p:nvPr>
        </p:nvSpPr>
        <p:spPr>
          <a:xfrm>
            <a:off x="822960" y="518160"/>
            <a:ext cx="6111240" cy="548640"/>
          </a:xfrm>
        </p:spPr>
        <p:txBody>
          <a:bodyPr/>
          <a:lstStyle/>
          <a:p>
            <a:r>
              <a:rPr lang="en-US" sz="2400" dirty="0"/>
              <a:t>Service Authorization Information Specific </a:t>
            </a:r>
            <a:br>
              <a:rPr lang="en-US" sz="2400" dirty="0"/>
            </a:br>
            <a:r>
              <a:rPr lang="en-US" sz="2400" dirty="0"/>
              <a:t>to Specialized Care/Long Stay Hospital (SC/LSH)</a:t>
            </a:r>
          </a:p>
        </p:txBody>
      </p:sp>
      <p:sp>
        <p:nvSpPr>
          <p:cNvPr id="3" name="Content Placeholder 2">
            <a:extLst>
              <a:ext uri="{FF2B5EF4-FFF2-40B4-BE49-F238E27FC236}">
                <a16:creationId xmlns:a16="http://schemas.microsoft.com/office/drawing/2014/main" id="{16255B1E-DA6C-4076-9A4D-D8F3359F023D}"/>
              </a:ext>
            </a:extLst>
          </p:cNvPr>
          <p:cNvSpPr>
            <a:spLocks noGrp="1"/>
          </p:cNvSpPr>
          <p:nvPr>
            <p:ph idx="1"/>
          </p:nvPr>
        </p:nvSpPr>
        <p:spPr>
          <a:xfrm>
            <a:off x="822960" y="1600200"/>
            <a:ext cx="7520940" cy="4739640"/>
          </a:xfrm>
        </p:spPr>
        <p:txBody>
          <a:bodyPr>
            <a:normAutofit fontScale="32500" lnSpcReduction="20000"/>
          </a:bodyPr>
          <a:lstStyle/>
          <a:p>
            <a:pPr marL="0" lvl="0" indent="0" eaLnBrk="0" fontAlgn="base" hangingPunct="0">
              <a:lnSpc>
                <a:spcPct val="120000"/>
              </a:lnSpc>
              <a:spcBef>
                <a:spcPts val="1200"/>
              </a:spcBef>
              <a:buClr>
                <a:srgbClr val="002060"/>
              </a:buClr>
              <a:buSzPct val="135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5500" kern="0" dirty="0"/>
              <a:t>Required Forms in Addition to Clinical Information: SPEC 100 </a:t>
            </a:r>
            <a:r>
              <a:rPr lang="en-US" sz="5500" b="0" kern="0" dirty="0"/>
              <a:t/>
            </a:r>
            <a:br>
              <a:rPr lang="en-US" sz="5500" b="0" kern="0" dirty="0"/>
            </a:br>
            <a:endParaRPr lang="en-US" sz="5500" b="0" kern="0" dirty="0"/>
          </a:p>
          <a:p>
            <a:pPr marL="0" lvl="0" indent="0" eaLnBrk="0" fontAlgn="base" hangingPunct="0">
              <a:lnSpc>
                <a:spcPct val="120000"/>
              </a:lnSpc>
              <a:spcBef>
                <a:spcPts val="1200"/>
              </a:spcBef>
              <a:buClr>
                <a:srgbClr val="002060"/>
              </a:buClr>
              <a:buSzPct val="135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5500" b="0" kern="0" dirty="0"/>
              <a:t>SPEC 100 – For any request submitted to the Contractor, providers must complete and submit this form.  Under no circumstances are SC/LSH requests approved without the required form.  Clinical information must also be submitted with all requests in order to establish and meet clinical criteria</a:t>
            </a:r>
            <a:r>
              <a:rPr lang="en-US" sz="5500" b="0" kern="0" dirty="0" smtClean="0"/>
              <a:t>.</a:t>
            </a:r>
          </a:p>
          <a:p>
            <a:pPr marL="0" lvl="0" indent="0" eaLnBrk="0" fontAlgn="base" hangingPunct="0">
              <a:lnSpc>
                <a:spcPct val="120000"/>
              </a:lnSpc>
              <a:spcBef>
                <a:spcPts val="1200"/>
              </a:spcBef>
              <a:buClr>
                <a:srgbClr val="002060"/>
              </a:buClr>
              <a:buSzPct val="135000"/>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5500" b="0" kern="0" dirty="0"/>
          </a:p>
          <a:p>
            <a:pPr marL="461963" lvl="0" indent="-461963" eaLnBrk="0" fontAlgn="base" hangingPunct="0">
              <a:lnSpc>
                <a:spcPct val="120000"/>
              </a:lnSpc>
              <a:spcBef>
                <a:spcPts val="1200"/>
              </a:spcBef>
              <a:buClr>
                <a:srgbClr val="ED8B00"/>
              </a:buClr>
              <a:buSzPct val="135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5500" b="0" kern="0" dirty="0"/>
              <a:t>Please note that an updated SPEC 100 form can be found on KEPRO’s website at dmas.kepro.com. </a:t>
            </a:r>
          </a:p>
          <a:p>
            <a:pPr marL="461963" lvl="0" indent="-461963" eaLnBrk="0" fontAlgn="base" hangingPunct="0">
              <a:lnSpc>
                <a:spcPct val="120000"/>
              </a:lnSpc>
              <a:spcBef>
                <a:spcPts val="1200"/>
              </a:spcBef>
              <a:buClr>
                <a:srgbClr val="ED8B00"/>
              </a:buClr>
              <a:buSzPct val="135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5500" b="0" kern="0" dirty="0"/>
              <a:t>On the 3rd section of this form be sure to only pick one selection or the request will be pended back to the provider for clarification</a:t>
            </a:r>
          </a:p>
          <a:p>
            <a:pPr marL="0" lvl="0" indent="0" eaLnBrk="0" fontAlgn="base" hangingPunct="0">
              <a:spcBef>
                <a:spcPts val="1200"/>
              </a:spcBef>
              <a:spcAft>
                <a:spcPts val="3000"/>
              </a:spcAft>
              <a:buClr>
                <a:srgbClr val="002060"/>
              </a:buClr>
              <a:buSzPct val="135000"/>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6400" b="0" kern="0" dirty="0"/>
          </a:p>
          <a:p>
            <a:endParaRPr lang="en-US" dirty="0"/>
          </a:p>
        </p:txBody>
      </p:sp>
      <p:pic>
        <p:nvPicPr>
          <p:cNvPr id="4" name="S-10">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304800" y="6477000"/>
            <a:ext cx="258531" cy="258531"/>
          </a:xfrm>
          <a:prstGeom prst="rect">
            <a:avLst/>
          </a:prstGeom>
        </p:spPr>
      </p:pic>
    </p:spTree>
    <p:custDataLst>
      <p:tags r:id="rId1"/>
    </p:custDataLst>
    <p:extLst>
      <p:ext uri="{BB962C8B-B14F-4D97-AF65-F5344CB8AC3E}">
        <p14:creationId xmlns:p14="http://schemas.microsoft.com/office/powerpoint/2010/main" val="3577797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23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F81BA-851D-41AA-81D2-30CBC6BFE5B7}"/>
              </a:ext>
            </a:extLst>
          </p:cNvPr>
          <p:cNvSpPr>
            <a:spLocks noGrp="1"/>
          </p:cNvSpPr>
          <p:nvPr>
            <p:ph type="title"/>
          </p:nvPr>
        </p:nvSpPr>
        <p:spPr/>
        <p:txBody>
          <a:bodyPr/>
          <a:lstStyle/>
          <a:p>
            <a:r>
              <a:rPr lang="en-US" dirty="0"/>
              <a:t>Service Authorization Information Specific </a:t>
            </a:r>
            <a:br>
              <a:rPr lang="en-US" dirty="0"/>
            </a:br>
            <a:r>
              <a:rPr lang="en-US" dirty="0"/>
              <a:t>to Specialized Care/Long Stay Hospital (SC/LSH)</a:t>
            </a:r>
          </a:p>
        </p:txBody>
      </p:sp>
      <p:sp>
        <p:nvSpPr>
          <p:cNvPr id="3" name="Content Placeholder 2">
            <a:extLst>
              <a:ext uri="{FF2B5EF4-FFF2-40B4-BE49-F238E27FC236}">
                <a16:creationId xmlns:a16="http://schemas.microsoft.com/office/drawing/2014/main" id="{2F684560-062B-47C3-8B40-BA033EA4B633}"/>
              </a:ext>
            </a:extLst>
          </p:cNvPr>
          <p:cNvSpPr>
            <a:spLocks noGrp="1"/>
          </p:cNvSpPr>
          <p:nvPr>
            <p:ph idx="1"/>
          </p:nvPr>
        </p:nvSpPr>
        <p:spPr>
          <a:xfrm>
            <a:off x="822960" y="1295401"/>
            <a:ext cx="7520940" cy="4572000"/>
          </a:xfrm>
        </p:spPr>
        <p:txBody>
          <a:bodyPr>
            <a:normAutofit/>
          </a:bodyPr>
          <a:lstStyle/>
          <a:p>
            <a:pPr marL="0" indent="0"/>
            <a:r>
              <a:rPr lang="en-US" sz="2000" u="sng" dirty="0"/>
              <a:t>Required Forms in Addition to Clinical Information: SPEC 100 &amp; Questionnaire</a:t>
            </a:r>
            <a:r>
              <a:rPr lang="en-US" sz="2000" u="sng" dirty="0" smtClean="0"/>
              <a:t>:</a:t>
            </a:r>
          </a:p>
          <a:p>
            <a:pPr marL="0" indent="0"/>
            <a:endParaRPr lang="en-US" sz="2000" u="sng" dirty="0"/>
          </a:p>
          <a:p>
            <a:pPr marL="0" indent="0"/>
            <a:r>
              <a:rPr lang="en-US" sz="2000" dirty="0" smtClean="0"/>
              <a:t>SC/LSH </a:t>
            </a:r>
            <a:r>
              <a:rPr lang="en-US" sz="2000" dirty="0"/>
              <a:t>Questionnaire and SPEC 100 </a:t>
            </a:r>
            <a:r>
              <a:rPr lang="en-US" sz="2000" b="0" dirty="0"/>
              <a:t>– Providers must complete and submit these two forms for the scenarios listed below.  Under no circumstances are SC/LSH requests approved without the required forms.  Clinical information must also be submitted with all requests in order to establish and meet clinical criteria.</a:t>
            </a:r>
          </a:p>
          <a:p>
            <a:pPr marL="0" indent="0"/>
            <a:endParaRPr lang="en-US" sz="2000" b="0" dirty="0"/>
          </a:p>
          <a:p>
            <a:pPr marL="0" indent="0"/>
            <a:r>
              <a:rPr lang="en-US" sz="2000" dirty="0"/>
              <a:t>New Admissions</a:t>
            </a:r>
            <a:r>
              <a:rPr lang="en-US" sz="2000" b="0" dirty="0"/>
              <a:t>:  All new admissions to SC/LSH facilities. This includes the member being discharged from one SC/LSH and being admitted into another SC/LSH within the same state.  *This also applies to The Hospital for Sick Children in DC admissions. </a:t>
            </a:r>
            <a:endParaRPr lang="en-US" b="0" dirty="0"/>
          </a:p>
        </p:txBody>
      </p:sp>
      <p:pic>
        <p:nvPicPr>
          <p:cNvPr id="4" name="S-1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228600" y="6599469"/>
            <a:ext cx="258531" cy="258531"/>
          </a:xfrm>
          <a:prstGeom prst="rect">
            <a:avLst/>
          </a:prstGeom>
        </p:spPr>
      </p:pic>
    </p:spTree>
    <p:custDataLst>
      <p:tags r:id="rId1"/>
    </p:custDataLst>
    <p:extLst>
      <p:ext uri="{BB962C8B-B14F-4D97-AF65-F5344CB8AC3E}">
        <p14:creationId xmlns:p14="http://schemas.microsoft.com/office/powerpoint/2010/main" val="4236575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116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732E5-E64B-4DD2-9415-5A3E31EA897A}"/>
              </a:ext>
            </a:extLst>
          </p:cNvPr>
          <p:cNvSpPr>
            <a:spLocks noGrp="1"/>
          </p:cNvSpPr>
          <p:nvPr>
            <p:ph type="title"/>
          </p:nvPr>
        </p:nvSpPr>
        <p:spPr>
          <a:xfrm>
            <a:off x="822960" y="365760"/>
            <a:ext cx="6035040" cy="548640"/>
          </a:xfrm>
        </p:spPr>
        <p:txBody>
          <a:bodyPr/>
          <a:lstStyle/>
          <a:p>
            <a:r>
              <a:rPr lang="en-US" sz="2400" dirty="0"/>
              <a:t>Service Authorization Information Specific </a:t>
            </a:r>
            <a:r>
              <a:rPr lang="en-US" sz="2400" dirty="0" smtClean="0"/>
              <a:t>to </a:t>
            </a:r>
            <a:r>
              <a:rPr lang="en-US" sz="2400" dirty="0"/>
              <a:t>Specialized Care/Long Stay Hospital (SC/LSH)</a:t>
            </a:r>
          </a:p>
        </p:txBody>
      </p:sp>
      <p:sp>
        <p:nvSpPr>
          <p:cNvPr id="3" name="Content Placeholder 2">
            <a:extLst>
              <a:ext uri="{FF2B5EF4-FFF2-40B4-BE49-F238E27FC236}">
                <a16:creationId xmlns:a16="http://schemas.microsoft.com/office/drawing/2014/main" id="{F93BB4B5-C79B-4E59-AF49-75EA9572C97D}"/>
              </a:ext>
            </a:extLst>
          </p:cNvPr>
          <p:cNvSpPr>
            <a:spLocks noGrp="1"/>
          </p:cNvSpPr>
          <p:nvPr>
            <p:ph idx="1"/>
          </p:nvPr>
        </p:nvSpPr>
        <p:spPr>
          <a:xfrm>
            <a:off x="822960" y="1371600"/>
            <a:ext cx="7520940" cy="4038600"/>
          </a:xfrm>
        </p:spPr>
        <p:txBody>
          <a:bodyPr>
            <a:normAutofit fontScale="77500" lnSpcReduction="20000"/>
          </a:bodyPr>
          <a:lstStyle/>
          <a:p>
            <a:pPr marL="0" indent="0"/>
            <a:r>
              <a:rPr lang="en-US" sz="2600" u="sng" dirty="0"/>
              <a:t>Required Forms in Addition to Clinical Information: SPEC 100 &amp; Questionnaire (continued):</a:t>
            </a:r>
          </a:p>
          <a:p>
            <a:pPr marL="0" indent="0"/>
            <a:endParaRPr lang="en-US" sz="1100" b="0" u="sng" dirty="0"/>
          </a:p>
          <a:p>
            <a:pPr marL="0" indent="0"/>
            <a:r>
              <a:rPr lang="en-US" sz="2600" b="0" u="sng" dirty="0"/>
              <a:t>Breaks in Service:</a:t>
            </a:r>
            <a:r>
              <a:rPr lang="en-US" sz="2600" b="0" dirty="0"/>
              <a:t>  Anytime there has been a break in service which is 30 days or greater, the request for specialized care/long stay hospital services are to be treated as a </a:t>
            </a:r>
            <a:r>
              <a:rPr lang="en-US" sz="2600" b="0" u="sng" dirty="0"/>
              <a:t>new</a:t>
            </a:r>
            <a:r>
              <a:rPr lang="en-US" sz="2600" b="0" dirty="0"/>
              <a:t> admission.   Anytime there has been a break in service which does not exceed 30 days, the request for specialized care/long stay hospital services are to be treated as a </a:t>
            </a:r>
            <a:r>
              <a:rPr lang="en-US" sz="2600" b="0" u="sng" dirty="0"/>
              <a:t>readmission</a:t>
            </a:r>
            <a:r>
              <a:rPr lang="en-US" sz="2600" b="0" dirty="0"/>
              <a:t> to the program.  </a:t>
            </a:r>
          </a:p>
          <a:p>
            <a:pPr marL="0" indent="0"/>
            <a:r>
              <a:rPr lang="en-US" sz="2600" b="0" dirty="0"/>
              <a:t> </a:t>
            </a:r>
          </a:p>
          <a:p>
            <a:pPr marL="0" indent="0"/>
            <a:r>
              <a:rPr lang="en-US" sz="2600" b="0" dirty="0"/>
              <a:t>A Break in Service could include a discharge out of the facility to services under the EDCD or Tech waivers, hospitalization, or discharge to the community with no continuation of any long term care services (such as waiver services).  </a:t>
            </a:r>
          </a:p>
          <a:p>
            <a:endParaRPr lang="en-US" dirty="0"/>
          </a:p>
        </p:txBody>
      </p:sp>
      <p:pic>
        <p:nvPicPr>
          <p:cNvPr id="4" name="S-1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381000" y="6400800"/>
            <a:ext cx="258531" cy="258531"/>
          </a:xfrm>
          <a:prstGeom prst="rect">
            <a:avLst/>
          </a:prstGeom>
        </p:spPr>
      </p:pic>
    </p:spTree>
    <p:custDataLst>
      <p:tags r:id="rId1"/>
    </p:custDataLst>
    <p:extLst>
      <p:ext uri="{BB962C8B-B14F-4D97-AF65-F5344CB8AC3E}">
        <p14:creationId xmlns:p14="http://schemas.microsoft.com/office/powerpoint/2010/main" val="1363262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08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30E16-F479-4B3D-8B97-62FC1A9C936B}"/>
              </a:ext>
            </a:extLst>
          </p:cNvPr>
          <p:cNvSpPr>
            <a:spLocks noGrp="1"/>
          </p:cNvSpPr>
          <p:nvPr>
            <p:ph type="title"/>
          </p:nvPr>
        </p:nvSpPr>
        <p:spPr/>
        <p:txBody>
          <a:bodyPr/>
          <a:lstStyle/>
          <a:p>
            <a:r>
              <a:rPr lang="en-US" dirty="0"/>
              <a:t>Service Authorization Information Specific </a:t>
            </a:r>
            <a:br>
              <a:rPr lang="en-US" dirty="0"/>
            </a:br>
            <a:r>
              <a:rPr lang="en-US" dirty="0"/>
              <a:t>to Specialized Care/Long Stay Hospital (SC/LSH)</a:t>
            </a:r>
          </a:p>
        </p:txBody>
      </p:sp>
      <p:sp>
        <p:nvSpPr>
          <p:cNvPr id="3" name="Content Placeholder 2">
            <a:extLst>
              <a:ext uri="{FF2B5EF4-FFF2-40B4-BE49-F238E27FC236}">
                <a16:creationId xmlns:a16="http://schemas.microsoft.com/office/drawing/2014/main" id="{591A70D0-8DFB-46A0-A476-13C326CE0009}"/>
              </a:ext>
            </a:extLst>
          </p:cNvPr>
          <p:cNvSpPr>
            <a:spLocks noGrp="1"/>
          </p:cNvSpPr>
          <p:nvPr>
            <p:ph idx="1"/>
          </p:nvPr>
        </p:nvSpPr>
        <p:spPr>
          <a:xfrm>
            <a:off x="822960" y="1296951"/>
            <a:ext cx="7520940" cy="4875249"/>
          </a:xfrm>
        </p:spPr>
        <p:txBody>
          <a:bodyPr>
            <a:normAutofit/>
          </a:bodyPr>
          <a:lstStyle/>
          <a:p>
            <a:pPr marL="0" indent="0">
              <a:defRPr/>
            </a:pPr>
            <a:r>
              <a:rPr lang="en-US" u="sng" dirty="0"/>
              <a:t>Required Forms in Addition to Clinical Information: SPEC 100 &amp; Questionnaire (continued):</a:t>
            </a:r>
          </a:p>
          <a:p>
            <a:pPr marL="0" indent="0">
              <a:defRPr/>
            </a:pPr>
            <a:endParaRPr lang="en-US" sz="1050" b="0" u="sng" dirty="0"/>
          </a:p>
          <a:p>
            <a:pPr marL="285750" indent="-285750">
              <a:buClr>
                <a:srgbClr val="ED8B00"/>
              </a:buClr>
              <a:buFont typeface="Arial" panose="020B0604020202020204" pitchFamily="34" charset="0"/>
              <a:buChar char="•"/>
              <a:defRPr/>
            </a:pPr>
            <a:r>
              <a:rPr lang="en-US" b="0" u="sng" dirty="0"/>
              <a:t>Medicare A or Private Exhaust:</a:t>
            </a:r>
            <a:r>
              <a:rPr lang="en-US" b="0" dirty="0"/>
              <a:t>  When a member has exhausted Medicare A benefits or Private Pay Insurance and Medicaid is now primary.  There is a section on the SPEC 100 form for providers to complete if the member’s Medicare or private insurance has exhausted and the date of exhaustion.   </a:t>
            </a:r>
          </a:p>
          <a:p>
            <a:pPr marL="285750" indent="-285750">
              <a:buClr>
                <a:srgbClr val="ED8B00"/>
              </a:buClr>
              <a:buFont typeface="Arial" panose="020B0604020202020204" pitchFamily="34" charset="0"/>
              <a:buChar char="•"/>
              <a:defRPr/>
            </a:pPr>
            <a:r>
              <a:rPr lang="en-US" b="0" u="sng" dirty="0" smtClean="0"/>
              <a:t>Out </a:t>
            </a:r>
            <a:r>
              <a:rPr lang="en-US" b="0" u="sng" dirty="0"/>
              <a:t>of State Admissions: </a:t>
            </a:r>
            <a:r>
              <a:rPr lang="en-US" b="0" dirty="0"/>
              <a:t> If a member is transferring directly to a SC/LSH from out of state, it is the responsibility of the admitting SC/LSH to ensure the member meets nursing facility criteria and the SC/LSH criteria. </a:t>
            </a:r>
          </a:p>
          <a:p>
            <a:pPr marL="0" indent="0">
              <a:defRPr/>
            </a:pPr>
            <a:r>
              <a:rPr lang="en-US" b="0" dirty="0"/>
              <a:t> </a:t>
            </a:r>
            <a:endParaRPr lang="en-US" sz="600" b="0" dirty="0"/>
          </a:p>
          <a:p>
            <a:pPr marL="0" indent="0">
              <a:lnSpc>
                <a:spcPct val="87000"/>
              </a:lnSpc>
              <a:spcBef>
                <a:spcPts val="600"/>
              </a:spcBef>
              <a:spcAft>
                <a:spcPts val="1200"/>
              </a:spcAft>
              <a:buClr>
                <a:srgbClr val="002060"/>
              </a:buClr>
              <a:buSzPct val="135000"/>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GB" sz="1400" i="1" dirty="0" smtClean="0">
                <a:cs typeface="Arial" pitchFamily="34" charset="0"/>
              </a:rPr>
              <a:t>**NOTE** </a:t>
            </a:r>
            <a:r>
              <a:rPr lang="en-GB" sz="1400" b="0" dirty="0" smtClean="0">
                <a:cs typeface="Arial" pitchFamily="34" charset="0"/>
              </a:rPr>
              <a:t>The </a:t>
            </a:r>
            <a:r>
              <a:rPr lang="en-GB" sz="1400" b="0" dirty="0">
                <a:cs typeface="Arial" pitchFamily="34" charset="0"/>
              </a:rPr>
              <a:t>Questionnaire can be found in Atrezzo Connect. In addition to the questionnaire, providers should also key in via direct data entry, any additional clinical in the free-space box when submitting prior authorization request via Atrezzo Connect.</a:t>
            </a:r>
          </a:p>
          <a:p>
            <a:pPr marL="0" indent="0">
              <a:lnSpc>
                <a:spcPct val="87000"/>
              </a:lnSpc>
              <a:spcBef>
                <a:spcPts val="600"/>
              </a:spcBef>
              <a:spcAft>
                <a:spcPts val="1200"/>
              </a:spcAft>
              <a:buClr>
                <a:srgbClr val="002060"/>
              </a:buClr>
              <a:buSzPct val="135000"/>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GB" sz="1400" b="0" dirty="0">
                <a:cs typeface="Arial" pitchFamily="34" charset="0"/>
              </a:rPr>
              <a:t> **If additional information is needed from the provider, the case is pended for 5 business days to allow the provider time to submit additional clinical.</a:t>
            </a:r>
            <a:endParaRPr lang="en-GB" sz="1800" b="0" dirty="0">
              <a:cs typeface="Arial" pitchFamily="34" charset="0"/>
            </a:endParaRPr>
          </a:p>
          <a:p>
            <a:endParaRPr lang="en-US" dirty="0"/>
          </a:p>
        </p:txBody>
      </p:sp>
      <p:pic>
        <p:nvPicPr>
          <p:cNvPr id="4" name="S-1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381000" y="6400800"/>
            <a:ext cx="258531" cy="258531"/>
          </a:xfrm>
          <a:prstGeom prst="rect">
            <a:avLst/>
          </a:prstGeom>
        </p:spPr>
      </p:pic>
    </p:spTree>
    <p:custDataLst>
      <p:tags r:id="rId1"/>
    </p:custDataLst>
    <p:extLst>
      <p:ext uri="{BB962C8B-B14F-4D97-AF65-F5344CB8AC3E}">
        <p14:creationId xmlns:p14="http://schemas.microsoft.com/office/powerpoint/2010/main" val="1907935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791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03922-A7A6-49C1-8A7C-FF1A06D028CA}"/>
              </a:ext>
            </a:extLst>
          </p:cNvPr>
          <p:cNvSpPr>
            <a:spLocks noGrp="1"/>
          </p:cNvSpPr>
          <p:nvPr>
            <p:ph type="title"/>
          </p:nvPr>
        </p:nvSpPr>
        <p:spPr>
          <a:xfrm>
            <a:off x="822960" y="365760"/>
            <a:ext cx="6111240" cy="548640"/>
          </a:xfrm>
        </p:spPr>
        <p:txBody>
          <a:bodyPr/>
          <a:lstStyle/>
          <a:p>
            <a:r>
              <a:rPr lang="en-US" sz="2400" dirty="0"/>
              <a:t>Service Authorization Information Specific </a:t>
            </a:r>
            <a:br>
              <a:rPr lang="en-US" sz="2400" dirty="0"/>
            </a:br>
            <a:r>
              <a:rPr lang="en-US" sz="2400" dirty="0"/>
              <a:t>to Specialized Care/Long Stay Hospital (SC/LSH)</a:t>
            </a:r>
          </a:p>
        </p:txBody>
      </p:sp>
      <p:sp>
        <p:nvSpPr>
          <p:cNvPr id="3" name="Content Placeholder 2">
            <a:extLst>
              <a:ext uri="{FF2B5EF4-FFF2-40B4-BE49-F238E27FC236}">
                <a16:creationId xmlns:a16="http://schemas.microsoft.com/office/drawing/2014/main" id="{C8CBE463-8F8A-4949-9287-1C15E4A5289E}"/>
              </a:ext>
            </a:extLst>
          </p:cNvPr>
          <p:cNvSpPr>
            <a:spLocks noGrp="1"/>
          </p:cNvSpPr>
          <p:nvPr>
            <p:ph idx="1"/>
          </p:nvPr>
        </p:nvSpPr>
        <p:spPr>
          <a:xfrm>
            <a:off x="822960" y="1219200"/>
            <a:ext cx="7520940" cy="4267200"/>
          </a:xfrm>
        </p:spPr>
        <p:txBody>
          <a:bodyPr>
            <a:normAutofit fontScale="92500" lnSpcReduction="10000"/>
          </a:bodyPr>
          <a:lstStyle/>
          <a:p>
            <a:r>
              <a:rPr lang="en-US" sz="2000" u="sng" dirty="0"/>
              <a:t>Criteria:</a:t>
            </a:r>
          </a:p>
          <a:p>
            <a:pPr fontAlgn="t"/>
            <a:r>
              <a:rPr lang="en-US" sz="1800" dirty="0"/>
              <a:t>SPEC 100 </a:t>
            </a:r>
          </a:p>
          <a:p>
            <a:pPr lvl="1" fontAlgn="t">
              <a:buFont typeface="Arial" panose="020B0604020202020204" pitchFamily="34" charset="0"/>
              <a:buChar char="•"/>
            </a:pPr>
            <a:r>
              <a:rPr lang="en-US" dirty="0"/>
              <a:t>The provider must complete the DMAS Admission Authorization - Specialized Care Cover Sheet (SPEC-100), which must include the physician’s signature certifying the need for SC/LSH and the admission date.  The certification must be completed by the attending physician for the resident or by the Medical Director for the NF/LSH.  Discharge documentation does not require the physician’s signature or completion of a SPEC 100. </a:t>
            </a:r>
          </a:p>
          <a:p>
            <a:pPr marL="0" indent="0" fontAlgn="t"/>
            <a:r>
              <a:rPr lang="en-US" sz="1800" dirty="0"/>
              <a:t>Nursing Facility Criteria</a:t>
            </a:r>
          </a:p>
          <a:p>
            <a:pPr lvl="1" fontAlgn="t">
              <a:buFont typeface="Arial" panose="020B0604020202020204" pitchFamily="34" charset="0"/>
              <a:buChar char="•"/>
            </a:pPr>
            <a:r>
              <a:rPr lang="en-US" dirty="0"/>
              <a:t>In order to receive services under the SC/LSH program, the member must meet the established criteria for nursing facility placement.  The questionnaire will determine whether nursing facility criteria has been met.  The Nursing Facility Criteria Worksheet is a tool used to determine if the criteria has been met.  </a:t>
            </a:r>
          </a:p>
          <a:p>
            <a:pPr marL="0" indent="0" fontAlgn="t"/>
            <a:r>
              <a:rPr lang="en-US" sz="1800" dirty="0"/>
              <a:t>Clinical Criteria to Meet Specialized Care/Long Stay Hospital LOC</a:t>
            </a:r>
          </a:p>
          <a:p>
            <a:pPr lvl="1" fontAlgn="t">
              <a:buFont typeface="Arial" panose="020B0604020202020204" pitchFamily="34" charset="0"/>
              <a:buChar char="•"/>
            </a:pPr>
            <a:r>
              <a:rPr lang="en-US" dirty="0"/>
              <a:t>Specialized Care and Long Stay Hospital facilities provide a higher level of care to nursing facility members.  Therefore, members must meet the established criteria to determine complex medical care needs.  Specialized Care and Long Stay Hospital criteria must be met in addition to Nursing Facility Criteria.  </a:t>
            </a:r>
          </a:p>
          <a:p>
            <a:endParaRPr lang="en-US" dirty="0"/>
          </a:p>
        </p:txBody>
      </p:sp>
      <p:pic>
        <p:nvPicPr>
          <p:cNvPr id="4" name="S-1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304800" y="6477000"/>
            <a:ext cx="258531" cy="258531"/>
          </a:xfrm>
          <a:prstGeom prst="rect">
            <a:avLst/>
          </a:prstGeom>
        </p:spPr>
      </p:pic>
    </p:spTree>
    <p:custDataLst>
      <p:tags r:id="rId1"/>
    </p:custDataLst>
    <p:extLst>
      <p:ext uri="{BB962C8B-B14F-4D97-AF65-F5344CB8AC3E}">
        <p14:creationId xmlns:p14="http://schemas.microsoft.com/office/powerpoint/2010/main" val="507300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902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6ED66-0CE4-4800-83D0-5809BBF372FC}"/>
              </a:ext>
            </a:extLst>
          </p:cNvPr>
          <p:cNvSpPr>
            <a:spLocks noGrp="1"/>
          </p:cNvSpPr>
          <p:nvPr>
            <p:ph type="title"/>
          </p:nvPr>
        </p:nvSpPr>
        <p:spPr>
          <a:xfrm>
            <a:off x="822960" y="365760"/>
            <a:ext cx="6720840" cy="548640"/>
          </a:xfrm>
        </p:spPr>
        <p:txBody>
          <a:bodyPr/>
          <a:lstStyle/>
          <a:p>
            <a:r>
              <a:rPr lang="en-US" dirty="0"/>
              <a:t>Service Authorization Information Specific </a:t>
            </a:r>
            <a:br>
              <a:rPr lang="en-US" dirty="0"/>
            </a:br>
            <a:r>
              <a:rPr lang="en-US" dirty="0"/>
              <a:t>to Specialized Care/Long Stay Hospital (</a:t>
            </a:r>
            <a:r>
              <a:rPr lang="en-US" dirty="0" smtClean="0"/>
              <a:t>SC/LSH)</a:t>
            </a:r>
            <a:endParaRPr lang="en-US" dirty="0"/>
          </a:p>
        </p:txBody>
      </p:sp>
      <p:pic>
        <p:nvPicPr>
          <p:cNvPr id="5" name="Picture 2"/>
          <p:cNvPicPr>
            <a:picLocks noChangeAspect="1" noChangeArrowheads="1"/>
          </p:cNvPicPr>
          <p:nvPr/>
        </p:nvPicPr>
        <p:blipFill rotWithShape="1">
          <a:blip r:embed="rId6" cstate="print"/>
          <a:srcRect b="8375"/>
          <a:stretch/>
        </p:blipFill>
        <p:spPr bwMode="auto">
          <a:xfrm>
            <a:off x="1330325" y="1051719"/>
            <a:ext cx="5375275" cy="4815681"/>
          </a:xfrm>
          <a:prstGeom prst="rect">
            <a:avLst/>
          </a:prstGeom>
          <a:noFill/>
          <a:ln w="9525">
            <a:noFill/>
            <a:miter lim="800000"/>
            <a:headEnd/>
            <a:tailEnd/>
          </a:ln>
        </p:spPr>
      </p:pic>
      <p:grpSp>
        <p:nvGrpSpPr>
          <p:cNvPr id="6" name="Group 5"/>
          <p:cNvGrpSpPr/>
          <p:nvPr/>
        </p:nvGrpSpPr>
        <p:grpSpPr>
          <a:xfrm>
            <a:off x="3886200" y="1828800"/>
            <a:ext cx="4660900" cy="3786188"/>
            <a:chOff x="4483100" y="2152650"/>
            <a:chExt cx="4660900" cy="3786188"/>
          </a:xfrm>
        </p:grpSpPr>
        <p:sp>
          <p:nvSpPr>
            <p:cNvPr id="7" name="5-Point Star 6"/>
            <p:cNvSpPr/>
            <p:nvPr/>
          </p:nvSpPr>
          <p:spPr>
            <a:xfrm>
              <a:off x="4483100" y="2998788"/>
              <a:ext cx="206375" cy="157162"/>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8" name="Straight Arrow Connector 7"/>
            <p:cNvCxnSpPr/>
            <p:nvPr/>
          </p:nvCxnSpPr>
          <p:spPr>
            <a:xfrm flipV="1">
              <a:off x="4700588" y="2546350"/>
              <a:ext cx="2900362" cy="482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14"/>
            <p:cNvSpPr txBox="1">
              <a:spLocks noChangeArrowheads="1"/>
            </p:cNvSpPr>
            <p:nvPr/>
          </p:nvSpPr>
          <p:spPr bwMode="auto">
            <a:xfrm>
              <a:off x="7600950" y="2201863"/>
              <a:ext cx="1543050" cy="523875"/>
            </a:xfrm>
            <a:prstGeom prst="rect">
              <a:avLst/>
            </a:prstGeom>
            <a:noFill/>
            <a:ln w="9525">
              <a:noFill/>
              <a:miter lim="800000"/>
              <a:headEnd/>
              <a:tailEnd/>
            </a:ln>
          </p:spPr>
          <p:txBody>
            <a:bodyPr>
              <a:spAutoFit/>
            </a:bodyPr>
            <a:lstStyle/>
            <a:p>
              <a:r>
                <a:rPr lang="en-US" sz="1400" dirty="0"/>
                <a:t>Only pick 1 for this section</a:t>
              </a:r>
            </a:p>
          </p:txBody>
        </p:sp>
        <p:sp>
          <p:nvSpPr>
            <p:cNvPr id="10" name="5-Point Star 9"/>
            <p:cNvSpPr/>
            <p:nvPr/>
          </p:nvSpPr>
          <p:spPr>
            <a:xfrm>
              <a:off x="6110288" y="3814763"/>
              <a:ext cx="369887" cy="201612"/>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1" name="Straight Arrow Connector 10"/>
            <p:cNvCxnSpPr>
              <a:stCxn id="10" idx="4"/>
            </p:cNvCxnSpPr>
            <p:nvPr/>
          </p:nvCxnSpPr>
          <p:spPr>
            <a:xfrm>
              <a:off x="6480175" y="3892550"/>
              <a:ext cx="1228725" cy="31591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9"/>
            <p:cNvSpPr txBox="1">
              <a:spLocks noChangeArrowheads="1"/>
            </p:cNvSpPr>
            <p:nvPr/>
          </p:nvSpPr>
          <p:spPr bwMode="auto">
            <a:xfrm>
              <a:off x="7669213" y="4090988"/>
              <a:ext cx="1474787" cy="1106487"/>
            </a:xfrm>
            <a:prstGeom prst="rect">
              <a:avLst/>
            </a:prstGeom>
            <a:noFill/>
            <a:ln w="9525">
              <a:noFill/>
              <a:miter lim="800000"/>
              <a:headEnd/>
              <a:tailEnd/>
            </a:ln>
          </p:spPr>
          <p:txBody>
            <a:bodyPr>
              <a:spAutoFit/>
            </a:bodyPr>
            <a:lstStyle/>
            <a:p>
              <a:r>
                <a:rPr lang="en-US" sz="1100"/>
                <a:t>This is new and needs to be filled out or case could potentially be denied for untimely submission</a:t>
              </a:r>
            </a:p>
          </p:txBody>
        </p:sp>
        <p:sp>
          <p:nvSpPr>
            <p:cNvPr id="13" name="5-Point Star 12"/>
            <p:cNvSpPr/>
            <p:nvPr/>
          </p:nvSpPr>
          <p:spPr>
            <a:xfrm>
              <a:off x="5599113" y="5043488"/>
              <a:ext cx="368300" cy="192087"/>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4" name="Straight Arrow Connector 13"/>
            <p:cNvCxnSpPr/>
            <p:nvPr/>
          </p:nvCxnSpPr>
          <p:spPr>
            <a:xfrm>
              <a:off x="5988050" y="5172075"/>
              <a:ext cx="1641475" cy="45243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24"/>
            <p:cNvSpPr txBox="1">
              <a:spLocks noChangeArrowheads="1"/>
            </p:cNvSpPr>
            <p:nvPr/>
          </p:nvSpPr>
          <p:spPr bwMode="auto">
            <a:xfrm>
              <a:off x="7708900" y="5545138"/>
              <a:ext cx="1296988" cy="261937"/>
            </a:xfrm>
            <a:prstGeom prst="rect">
              <a:avLst/>
            </a:prstGeom>
            <a:noFill/>
            <a:ln w="9525">
              <a:noFill/>
              <a:miter lim="800000"/>
              <a:headEnd/>
              <a:tailEnd/>
            </a:ln>
          </p:spPr>
          <p:txBody>
            <a:bodyPr>
              <a:spAutoFit/>
            </a:bodyPr>
            <a:lstStyle/>
            <a:p>
              <a:r>
                <a:rPr lang="en-US" sz="1100"/>
                <a:t>NEW!!!!</a:t>
              </a:r>
            </a:p>
          </p:txBody>
        </p:sp>
        <p:sp>
          <p:nvSpPr>
            <p:cNvPr id="16" name="Oval 15"/>
            <p:cNvSpPr/>
            <p:nvPr/>
          </p:nvSpPr>
          <p:spPr>
            <a:xfrm>
              <a:off x="7589838" y="2152650"/>
              <a:ext cx="1308100" cy="6588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ounded Rectangle 16"/>
            <p:cNvSpPr/>
            <p:nvPr/>
          </p:nvSpPr>
          <p:spPr>
            <a:xfrm>
              <a:off x="7767638" y="5486400"/>
              <a:ext cx="658812" cy="45243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ounded Rectangle 17"/>
            <p:cNvSpPr/>
            <p:nvPr/>
          </p:nvSpPr>
          <p:spPr>
            <a:xfrm>
              <a:off x="7727950" y="4119563"/>
              <a:ext cx="1416050" cy="10810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ounded Rectangle 18"/>
            <p:cNvSpPr/>
            <p:nvPr/>
          </p:nvSpPr>
          <p:spPr>
            <a:xfrm>
              <a:off x="7688263" y="4079875"/>
              <a:ext cx="1455737" cy="116998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3" name="S-1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419375" y="6423935"/>
            <a:ext cx="258531" cy="258531"/>
          </a:xfrm>
          <a:prstGeom prst="rect">
            <a:avLst/>
          </a:prstGeom>
        </p:spPr>
      </p:pic>
    </p:spTree>
    <p:custDataLst>
      <p:tags r:id="rId1"/>
    </p:custDataLst>
    <p:extLst>
      <p:ext uri="{BB962C8B-B14F-4D97-AF65-F5344CB8AC3E}">
        <p14:creationId xmlns:p14="http://schemas.microsoft.com/office/powerpoint/2010/main" val="606313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51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06BAC-11BC-411D-B63B-1B1F6E27D743}"/>
              </a:ext>
            </a:extLst>
          </p:cNvPr>
          <p:cNvSpPr>
            <a:spLocks noGrp="1"/>
          </p:cNvSpPr>
          <p:nvPr>
            <p:ph type="title"/>
          </p:nvPr>
        </p:nvSpPr>
        <p:spPr/>
        <p:txBody>
          <a:bodyPr/>
          <a:lstStyle/>
          <a:p>
            <a:r>
              <a:rPr lang="en-US" dirty="0"/>
              <a:t>SC/LSH Questionnaire	</a:t>
            </a:r>
          </a:p>
        </p:txBody>
      </p:sp>
      <p:pic>
        <p:nvPicPr>
          <p:cNvPr id="5" name="Content Placeholder 4"/>
          <p:cNvPicPr>
            <a:picLocks noGrp="1" noChangeAspect="1"/>
          </p:cNvPicPr>
          <p:nvPr>
            <p:ph idx="1"/>
          </p:nvPr>
        </p:nvPicPr>
        <p:blipFill rotWithShape="1">
          <a:blip r:embed="rId6"/>
          <a:srcRect l="16637" t="2211" r="2951" b="4416"/>
          <a:stretch/>
        </p:blipFill>
        <p:spPr>
          <a:xfrm>
            <a:off x="609600" y="914400"/>
            <a:ext cx="6477000" cy="4913586"/>
          </a:xfrm>
          <a:prstGeom prst="rect">
            <a:avLst/>
          </a:prstGeom>
        </p:spPr>
      </p:pic>
      <p:pic>
        <p:nvPicPr>
          <p:cNvPr id="3" name="S-16-19">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320589" y="6477000"/>
            <a:ext cx="258531" cy="258531"/>
          </a:xfrm>
          <a:prstGeom prst="rect">
            <a:avLst/>
          </a:prstGeom>
        </p:spPr>
      </p:pic>
    </p:spTree>
    <p:custDataLst>
      <p:tags r:id="rId1"/>
    </p:custDataLst>
    <p:extLst>
      <p:ext uri="{BB962C8B-B14F-4D97-AF65-F5344CB8AC3E}">
        <p14:creationId xmlns:p14="http://schemas.microsoft.com/office/powerpoint/2010/main" val="3647589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40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6BD8F-8B5B-43D5-A3D3-534EE248A978}"/>
              </a:ext>
            </a:extLst>
          </p:cNvPr>
          <p:cNvSpPr>
            <a:spLocks noGrp="1"/>
          </p:cNvSpPr>
          <p:nvPr>
            <p:ph type="title"/>
          </p:nvPr>
        </p:nvSpPr>
        <p:spPr/>
        <p:txBody>
          <a:bodyPr/>
          <a:lstStyle/>
          <a:p>
            <a:r>
              <a:rPr lang="en-US" dirty="0"/>
              <a:t>SC/LSH Questionnaire	</a:t>
            </a:r>
          </a:p>
        </p:txBody>
      </p:sp>
      <p:pic>
        <p:nvPicPr>
          <p:cNvPr id="5" name="Content Placeholder 4"/>
          <p:cNvPicPr>
            <a:picLocks noGrp="1" noChangeAspect="1"/>
          </p:cNvPicPr>
          <p:nvPr>
            <p:ph idx="1"/>
          </p:nvPr>
        </p:nvPicPr>
        <p:blipFill rotWithShape="1">
          <a:blip r:embed="rId4"/>
          <a:srcRect l="20210" r="5125"/>
          <a:stretch/>
        </p:blipFill>
        <p:spPr>
          <a:xfrm>
            <a:off x="842211" y="923223"/>
            <a:ext cx="5410200" cy="4795597"/>
          </a:xfrm>
          <a:prstGeom prst="rect">
            <a:avLst/>
          </a:prstGeom>
        </p:spPr>
      </p:pic>
    </p:spTree>
    <p:custDataLst>
      <p:tags r:id="rId1"/>
    </p:custDataLst>
    <p:extLst>
      <p:ext uri="{BB962C8B-B14F-4D97-AF65-F5344CB8AC3E}">
        <p14:creationId xmlns:p14="http://schemas.microsoft.com/office/powerpoint/2010/main" val="366094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472D5-2768-418A-9350-CC3332C5BC7C}"/>
              </a:ext>
            </a:extLst>
          </p:cNvPr>
          <p:cNvSpPr>
            <a:spLocks noGrp="1"/>
          </p:cNvSpPr>
          <p:nvPr>
            <p:ph type="title"/>
          </p:nvPr>
        </p:nvSpPr>
        <p:spPr>
          <a:xfrm>
            <a:off x="822960" y="533400"/>
            <a:ext cx="7520940" cy="548640"/>
          </a:xfrm>
        </p:spPr>
        <p:txBody>
          <a:bodyPr/>
          <a:lstStyle/>
          <a:p>
            <a:r>
              <a:rPr lang="en-US" dirty="0"/>
              <a:t>SC/LSH Questionnaire	</a:t>
            </a:r>
          </a:p>
        </p:txBody>
      </p:sp>
      <p:pic>
        <p:nvPicPr>
          <p:cNvPr id="6" name="Picture 2"/>
          <p:cNvPicPr>
            <a:picLocks noChangeAspect="1" noChangeArrowheads="1"/>
          </p:cNvPicPr>
          <p:nvPr/>
        </p:nvPicPr>
        <p:blipFill rotWithShape="1">
          <a:blip r:embed="rId4" cstate="print"/>
          <a:srcRect l="20123" t="2191" r="3827"/>
          <a:stretch/>
        </p:blipFill>
        <p:spPr bwMode="auto">
          <a:xfrm>
            <a:off x="822960" y="1053164"/>
            <a:ext cx="5405387" cy="483208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856172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0E0BE-BF08-4E40-98F8-CC7327C70B08}"/>
              </a:ext>
            </a:extLst>
          </p:cNvPr>
          <p:cNvSpPr>
            <a:spLocks noGrp="1"/>
          </p:cNvSpPr>
          <p:nvPr>
            <p:ph type="title"/>
          </p:nvPr>
        </p:nvSpPr>
        <p:spPr>
          <a:xfrm>
            <a:off x="822158" y="381000"/>
            <a:ext cx="7520940" cy="548640"/>
          </a:xfrm>
        </p:spPr>
        <p:txBody>
          <a:bodyPr/>
          <a:lstStyle/>
          <a:p>
            <a:r>
              <a:rPr lang="en-US" dirty="0"/>
              <a:t>SC/LSH Questionnaire	</a:t>
            </a:r>
          </a:p>
        </p:txBody>
      </p:sp>
      <p:pic>
        <p:nvPicPr>
          <p:cNvPr id="5" name="Content Placeholder 4"/>
          <p:cNvPicPr>
            <a:picLocks noGrp="1" noChangeAspect="1"/>
          </p:cNvPicPr>
          <p:nvPr>
            <p:ph idx="1"/>
          </p:nvPr>
        </p:nvPicPr>
        <p:blipFill rotWithShape="1">
          <a:blip r:embed="rId4"/>
          <a:srcRect l="12187" b="2635"/>
          <a:stretch/>
        </p:blipFill>
        <p:spPr>
          <a:xfrm>
            <a:off x="486174" y="929640"/>
            <a:ext cx="6467964" cy="4937759"/>
          </a:xfrm>
          <a:prstGeom prst="rect">
            <a:avLst/>
          </a:prstGeom>
        </p:spPr>
      </p:pic>
    </p:spTree>
    <p:custDataLst>
      <p:tags r:id="rId1"/>
    </p:custDataLst>
    <p:extLst>
      <p:ext uri="{BB962C8B-B14F-4D97-AF65-F5344CB8AC3E}">
        <p14:creationId xmlns:p14="http://schemas.microsoft.com/office/powerpoint/2010/main" val="1749128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C61D7-E3F7-421B-98F0-EDA33CA45950}"/>
              </a:ext>
            </a:extLst>
          </p:cNvPr>
          <p:cNvSpPr>
            <a:spLocks noGrp="1"/>
          </p:cNvSpPr>
          <p:nvPr>
            <p:ph type="title"/>
          </p:nvPr>
        </p:nvSpPr>
        <p:spPr/>
        <p:txBody>
          <a:bodyPr/>
          <a:lstStyle/>
          <a:p>
            <a:r>
              <a:rPr lang="en-US" sz="3200" dirty="0"/>
              <a:t>New Health Coverage for Adults in Virginia</a:t>
            </a:r>
          </a:p>
        </p:txBody>
      </p:sp>
      <p:sp>
        <p:nvSpPr>
          <p:cNvPr id="3" name="Content Placeholder 2">
            <a:extLst>
              <a:ext uri="{FF2B5EF4-FFF2-40B4-BE49-F238E27FC236}">
                <a16:creationId xmlns:a16="http://schemas.microsoft.com/office/drawing/2014/main" id="{AAD6FE4D-4D0B-4D2F-8411-370D5D79A232}"/>
              </a:ext>
            </a:extLst>
          </p:cNvPr>
          <p:cNvSpPr>
            <a:spLocks noGrp="1"/>
          </p:cNvSpPr>
          <p:nvPr>
            <p:ph idx="1"/>
          </p:nvPr>
        </p:nvSpPr>
        <p:spPr>
          <a:xfrm>
            <a:off x="822960" y="1296951"/>
            <a:ext cx="7520940" cy="4341849"/>
          </a:xfrm>
        </p:spPr>
        <p:txBody>
          <a:bodyPr>
            <a:normAutofit fontScale="55000" lnSpcReduction="20000"/>
          </a:bodyPr>
          <a:lstStyle/>
          <a:p>
            <a:pPr marL="0" lvl="0" indent="0">
              <a:lnSpc>
                <a:spcPct val="120000"/>
              </a:lnSpc>
              <a:spcBef>
                <a:spcPts val="1000"/>
              </a:spcBef>
            </a:pPr>
            <a:r>
              <a:rPr lang="en-US" sz="2500" b="0" dirty="0">
                <a:solidFill>
                  <a:srgbClr val="000000"/>
                </a:solidFill>
                <a:latin typeface="Calibri"/>
                <a:cs typeface="+mn-cs"/>
              </a:rPr>
              <a:t>Beginning January 1, 2019, more adults living in Virginia will have access to quality, low-cost health insurance. The new coverage includes hospital stays, doctor visits, preventive care, prescription drugs and much more! </a:t>
            </a:r>
          </a:p>
          <a:p>
            <a:pPr marL="0" lvl="0" indent="0">
              <a:lnSpc>
                <a:spcPct val="120000"/>
              </a:lnSpc>
              <a:spcBef>
                <a:spcPts val="1000"/>
              </a:spcBef>
            </a:pPr>
            <a:r>
              <a:rPr lang="en-US" sz="2500" b="0" dirty="0">
                <a:solidFill>
                  <a:srgbClr val="000000"/>
                </a:solidFill>
                <a:latin typeface="Calibri"/>
                <a:cs typeface="+mn-cs"/>
              </a:rPr>
              <a:t>The rules have changed! So, if you applied for Medicaid in the past and were denied, you may soon be eligible. Eligibility is based on income, with a single adult making up to $16,754, or a family of three making up to $28,677, qualifying for coverage. </a:t>
            </a:r>
          </a:p>
          <a:p>
            <a:pPr marL="0" lvl="0" indent="0">
              <a:lnSpc>
                <a:spcPct val="120000"/>
              </a:lnSpc>
              <a:spcBef>
                <a:spcPts val="1000"/>
              </a:spcBef>
            </a:pPr>
            <a:r>
              <a:rPr lang="en-US" sz="2500" b="0" dirty="0">
                <a:solidFill>
                  <a:srgbClr val="000000"/>
                </a:solidFill>
                <a:latin typeface="Calibri"/>
                <a:cs typeface="+mn-cs"/>
              </a:rPr>
              <a:t>Interested in learning more?</a:t>
            </a:r>
          </a:p>
          <a:p>
            <a:pPr marL="0" lvl="0" indent="0">
              <a:lnSpc>
                <a:spcPct val="120000"/>
              </a:lnSpc>
              <a:spcBef>
                <a:spcPts val="1000"/>
              </a:spcBef>
            </a:pPr>
            <a:r>
              <a:rPr lang="en-US" sz="2500" b="0" dirty="0">
                <a:solidFill>
                  <a:srgbClr val="000000"/>
                </a:solidFill>
                <a:latin typeface="Calibri"/>
                <a:cs typeface="+mn-cs"/>
              </a:rPr>
              <a:t>Check out the below resources or visit </a:t>
            </a:r>
            <a:r>
              <a:rPr lang="en-US" sz="2500" b="0" u="sng" dirty="0">
                <a:solidFill>
                  <a:srgbClr val="000000"/>
                </a:solidFill>
                <a:latin typeface="Calibri"/>
                <a:cs typeface="+mn-cs"/>
                <a:hlinkClick r:id="rId6"/>
              </a:rPr>
              <a:t>www.coverva.org</a:t>
            </a:r>
            <a:r>
              <a:rPr lang="en-US" sz="2500" b="0" dirty="0">
                <a:solidFill>
                  <a:srgbClr val="000000"/>
                </a:solidFill>
                <a:latin typeface="Calibri"/>
                <a:cs typeface="+mn-cs"/>
              </a:rPr>
              <a:t> for more information and details on eligibility.</a:t>
            </a:r>
          </a:p>
          <a:p>
            <a:pPr marL="228600" lvl="0" indent="-228600">
              <a:lnSpc>
                <a:spcPct val="120000"/>
              </a:lnSpc>
              <a:spcBef>
                <a:spcPts val="1000"/>
              </a:spcBef>
              <a:buFont typeface="Arial" panose="020B0604020202020204" pitchFamily="34" charset="0"/>
              <a:buChar char="•"/>
            </a:pPr>
            <a:r>
              <a:rPr lang="en-US" sz="2500" b="0" u="sng" dirty="0">
                <a:solidFill>
                  <a:srgbClr val="000000"/>
                </a:solidFill>
                <a:latin typeface="Calibri"/>
                <a:cs typeface="+mn-cs"/>
                <a:hlinkClick r:id="rId7"/>
              </a:rPr>
              <a:t>Coverage for Adults Brochure (PDF)</a:t>
            </a:r>
            <a:r>
              <a:rPr lang="en-US" sz="2500" b="0" dirty="0">
                <a:solidFill>
                  <a:srgbClr val="000000"/>
                </a:solidFill>
                <a:latin typeface="Calibri"/>
                <a:cs typeface="+mn-cs"/>
              </a:rPr>
              <a:t> </a:t>
            </a:r>
          </a:p>
          <a:p>
            <a:pPr marL="228600" lvl="0" indent="-228600">
              <a:lnSpc>
                <a:spcPct val="120000"/>
              </a:lnSpc>
              <a:spcBef>
                <a:spcPts val="1000"/>
              </a:spcBef>
              <a:buFont typeface="Arial" panose="020B0604020202020204" pitchFamily="34" charset="0"/>
              <a:buChar char="•"/>
            </a:pPr>
            <a:r>
              <a:rPr lang="en-US" sz="2500" b="0" u="sng" dirty="0">
                <a:solidFill>
                  <a:srgbClr val="000000"/>
                </a:solidFill>
                <a:latin typeface="Calibri"/>
                <a:cs typeface="+mn-cs"/>
                <a:hlinkClick r:id="rId8"/>
              </a:rPr>
              <a:t>Coverage for Adults Flyer (PDF)</a:t>
            </a:r>
            <a:r>
              <a:rPr lang="en-US" sz="2500" b="0" dirty="0">
                <a:solidFill>
                  <a:srgbClr val="000000"/>
                </a:solidFill>
                <a:latin typeface="Calibri"/>
                <a:cs typeface="+mn-cs"/>
              </a:rPr>
              <a:t> </a:t>
            </a:r>
          </a:p>
          <a:p>
            <a:pPr marL="228600" lvl="0" indent="-228600">
              <a:lnSpc>
                <a:spcPct val="120000"/>
              </a:lnSpc>
              <a:spcBef>
                <a:spcPts val="1000"/>
              </a:spcBef>
              <a:buFont typeface="Arial" panose="020B0604020202020204" pitchFamily="34" charset="0"/>
              <a:buChar char="•"/>
            </a:pPr>
            <a:r>
              <a:rPr lang="en-US" sz="2500" b="0" u="sng" dirty="0">
                <a:solidFill>
                  <a:srgbClr val="000000"/>
                </a:solidFill>
                <a:latin typeface="Calibri"/>
                <a:cs typeface="+mn-cs"/>
                <a:hlinkClick r:id="rId9"/>
              </a:rPr>
              <a:t>FAQs - New Adult Eligibility for Health Coverage (PDF)</a:t>
            </a:r>
            <a:r>
              <a:rPr lang="en-US" sz="2500" b="0" dirty="0">
                <a:solidFill>
                  <a:srgbClr val="000000"/>
                </a:solidFill>
                <a:latin typeface="Calibri"/>
                <a:cs typeface="+mn-cs"/>
              </a:rPr>
              <a:t> </a:t>
            </a:r>
          </a:p>
          <a:p>
            <a:pPr marL="228600" lvl="0" indent="-228600">
              <a:lnSpc>
                <a:spcPct val="120000"/>
              </a:lnSpc>
              <a:spcBef>
                <a:spcPts val="1000"/>
              </a:spcBef>
              <a:buFont typeface="Arial" panose="020B0604020202020204" pitchFamily="34" charset="0"/>
              <a:buChar char="•"/>
            </a:pPr>
            <a:r>
              <a:rPr lang="en-US" sz="2500" b="0" u="sng" dirty="0">
                <a:solidFill>
                  <a:srgbClr val="000000"/>
                </a:solidFill>
                <a:latin typeface="Calibri"/>
                <a:cs typeface="+mn-cs"/>
                <a:hlinkClick r:id="rId10"/>
              </a:rPr>
              <a:t>Coverage for Adults Poster (PDF)</a:t>
            </a:r>
            <a:r>
              <a:rPr lang="en-US" sz="2500" b="0" dirty="0">
                <a:solidFill>
                  <a:srgbClr val="000000"/>
                </a:solidFill>
                <a:latin typeface="Calibri"/>
                <a:cs typeface="+mn-cs"/>
              </a:rPr>
              <a:t> </a:t>
            </a:r>
          </a:p>
          <a:p>
            <a:pPr marL="0" lvl="0" indent="0" eaLnBrk="0" fontAlgn="base" hangingPunct="0">
              <a:lnSpc>
                <a:spcPct val="120000"/>
              </a:lnSpc>
              <a:spcBef>
                <a:spcPct val="20000"/>
              </a:spcBef>
              <a:spcAft>
                <a:spcPct val="0"/>
              </a:spcAft>
            </a:pPr>
            <a:r>
              <a:rPr lang="en-US" sz="2500" b="0" kern="0" dirty="0" smtClean="0"/>
              <a:t>	</a:t>
            </a:r>
          </a:p>
          <a:p>
            <a:endParaRPr lang="en-US" dirty="0"/>
          </a:p>
        </p:txBody>
      </p:sp>
      <p:pic>
        <p:nvPicPr>
          <p:cNvPr id="4" name="S-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228600" y="6477000"/>
            <a:ext cx="258531" cy="258531"/>
          </a:xfrm>
          <a:prstGeom prst="rect">
            <a:avLst/>
          </a:prstGeom>
        </p:spPr>
      </p:pic>
    </p:spTree>
    <p:custDataLst>
      <p:tags r:id="rId1"/>
    </p:custDataLst>
    <p:extLst>
      <p:ext uri="{BB962C8B-B14F-4D97-AF65-F5344CB8AC3E}">
        <p14:creationId xmlns:p14="http://schemas.microsoft.com/office/powerpoint/2010/main" val="3976201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370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Service Authorization Information Specific </a:t>
            </a:r>
            <a:br>
              <a:rPr lang="en-US" sz="2400" dirty="0"/>
            </a:br>
            <a:r>
              <a:rPr lang="en-US" sz="2400" dirty="0"/>
              <a:t>to Specialized Care/Long Stay Hospital (SC/LSH)</a:t>
            </a:r>
          </a:p>
        </p:txBody>
      </p:sp>
      <p:sp>
        <p:nvSpPr>
          <p:cNvPr id="3" name="Content Placeholder 2"/>
          <p:cNvSpPr>
            <a:spLocks noGrp="1"/>
          </p:cNvSpPr>
          <p:nvPr>
            <p:ph idx="1"/>
          </p:nvPr>
        </p:nvSpPr>
        <p:spPr>
          <a:xfrm>
            <a:off x="822960" y="1371600"/>
            <a:ext cx="7520940" cy="3733800"/>
          </a:xfrm>
        </p:spPr>
        <p:txBody>
          <a:bodyPr>
            <a:normAutofit/>
          </a:bodyPr>
          <a:lstStyle/>
          <a:p>
            <a:r>
              <a:rPr lang="en-US" dirty="0"/>
              <a:t>For Specialized Care and Long Stay Hospital requests: </a:t>
            </a:r>
          </a:p>
          <a:p>
            <a:endParaRPr lang="en-US" dirty="0"/>
          </a:p>
          <a:p>
            <a:pPr>
              <a:spcBef>
                <a:spcPts val="1200"/>
              </a:spcBef>
              <a:buClr>
                <a:srgbClr val="ED8B00"/>
              </a:buClr>
              <a:buFont typeface="Arial" panose="020B0604020202020204" pitchFamily="34" charset="0"/>
              <a:buChar char="•"/>
            </a:pPr>
            <a:r>
              <a:rPr lang="en-US" b="0" dirty="0"/>
              <a:t>Providers must request the service(s) under Service Type 1020</a:t>
            </a:r>
          </a:p>
          <a:p>
            <a:pPr>
              <a:spcBef>
                <a:spcPts val="1200"/>
              </a:spcBef>
              <a:buClr>
                <a:srgbClr val="ED8B00"/>
              </a:buClr>
              <a:buFont typeface="Arial" panose="020B0604020202020204" pitchFamily="34" charset="0"/>
              <a:buChar char="•"/>
            </a:pPr>
            <a:r>
              <a:rPr lang="en-US" b="0" dirty="0" smtClean="0"/>
              <a:t>Maximum </a:t>
            </a:r>
            <a:r>
              <a:rPr lang="en-US" b="0" dirty="0"/>
              <a:t>duration for service authorizations are up to 365 days, 1 unit per day frequency</a:t>
            </a:r>
          </a:p>
          <a:p>
            <a:pPr>
              <a:spcBef>
                <a:spcPts val="1200"/>
              </a:spcBef>
              <a:buClr>
                <a:srgbClr val="ED8B00"/>
              </a:buClr>
              <a:buFont typeface="Arial" panose="020B0604020202020204" pitchFamily="34" charset="0"/>
              <a:buChar char="•"/>
            </a:pPr>
            <a:r>
              <a:rPr lang="en-US" b="0" dirty="0" smtClean="0"/>
              <a:t>For </a:t>
            </a:r>
            <a:r>
              <a:rPr lang="en-US" b="0" dirty="0"/>
              <a:t>readmissions, the duration for service authorization can be authorized using the readmission date up to 365 days, 1 unit per day</a:t>
            </a:r>
          </a:p>
          <a:p>
            <a:pPr>
              <a:spcBef>
                <a:spcPts val="1200"/>
              </a:spcBef>
              <a:buClr>
                <a:srgbClr val="ED8B00"/>
              </a:buClr>
              <a:buFont typeface="Arial" panose="020B0604020202020204" pitchFamily="34" charset="0"/>
              <a:buChar char="•"/>
            </a:pPr>
            <a:r>
              <a:rPr lang="en-US" b="0" dirty="0" smtClean="0"/>
              <a:t>For </a:t>
            </a:r>
            <a:r>
              <a:rPr lang="en-US" b="0" dirty="0"/>
              <a:t>Medicare Exhaust and Private Pay Exhausts, the date of service will begin with the date of exhaust on the Level of Care and Srv Auth file. </a:t>
            </a:r>
          </a:p>
        </p:txBody>
      </p:sp>
      <p:pic>
        <p:nvPicPr>
          <p:cNvPr id="4" name="S-20">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304800" y="6568989"/>
            <a:ext cx="258531" cy="258531"/>
          </a:xfrm>
          <a:prstGeom prst="rect">
            <a:avLst/>
          </a:prstGeom>
        </p:spPr>
      </p:pic>
    </p:spTree>
    <p:custDataLst>
      <p:tags r:id="rId1"/>
    </p:custDataLst>
    <p:extLst>
      <p:ext uri="{BB962C8B-B14F-4D97-AF65-F5344CB8AC3E}">
        <p14:creationId xmlns:p14="http://schemas.microsoft.com/office/powerpoint/2010/main" val="291352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44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 –Manual – CFR -VAC</a:t>
            </a:r>
          </a:p>
        </p:txBody>
      </p:sp>
      <p:pic>
        <p:nvPicPr>
          <p:cNvPr id="4" name="Picture 2"/>
          <p:cNvPicPr>
            <a:picLocks noGrp="1" noChangeAspect="1" noChangeArrowheads="1"/>
          </p:cNvPicPr>
          <p:nvPr>
            <p:ph idx="1"/>
          </p:nvPr>
        </p:nvPicPr>
        <p:blipFill>
          <a:blip r:embed="rId6" cstate="print">
            <a:duotone>
              <a:schemeClr val="accent6">
                <a:shade val="45000"/>
                <a:satMod val="135000"/>
              </a:schemeClr>
              <a:prstClr val="white"/>
            </a:duotone>
          </a:blip>
          <a:srcRect/>
          <a:stretch>
            <a:fillRect/>
          </a:stretch>
        </p:blipFill>
        <p:spPr bwMode="auto">
          <a:xfrm>
            <a:off x="854242" y="1143000"/>
            <a:ext cx="7145628" cy="4310062"/>
          </a:xfrm>
          <a:prstGeom prst="rect">
            <a:avLst/>
          </a:prstGeom>
          <a:noFill/>
          <a:ln w="9525">
            <a:noFill/>
            <a:miter lim="800000"/>
            <a:headEnd/>
            <a:tailEnd/>
          </a:ln>
        </p:spPr>
      </p:pic>
      <p:pic>
        <p:nvPicPr>
          <p:cNvPr id="3" name="S-2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304800" y="6477000"/>
            <a:ext cx="258531" cy="258531"/>
          </a:xfrm>
          <a:prstGeom prst="rect">
            <a:avLst/>
          </a:prstGeom>
        </p:spPr>
      </p:pic>
    </p:spTree>
    <p:custDataLst>
      <p:tags r:id="rId1"/>
    </p:custDataLst>
    <p:extLst>
      <p:ext uri="{BB962C8B-B14F-4D97-AF65-F5344CB8AC3E}">
        <p14:creationId xmlns:p14="http://schemas.microsoft.com/office/powerpoint/2010/main" val="314022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8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General Information for All </a:t>
            </a:r>
            <a:br>
              <a:rPr lang="en-US" sz="2400" dirty="0"/>
            </a:br>
            <a:r>
              <a:rPr lang="en-US" sz="2400" dirty="0"/>
              <a:t>Service Authorization Submissions</a:t>
            </a:r>
          </a:p>
        </p:txBody>
      </p:sp>
      <p:sp>
        <p:nvSpPr>
          <p:cNvPr id="3" name="Content Placeholder 2"/>
          <p:cNvSpPr>
            <a:spLocks noGrp="1"/>
          </p:cNvSpPr>
          <p:nvPr>
            <p:ph idx="1"/>
          </p:nvPr>
        </p:nvSpPr>
        <p:spPr>
          <a:xfrm>
            <a:off x="822960" y="1371600"/>
            <a:ext cx="7520940" cy="4038600"/>
          </a:xfrm>
        </p:spPr>
        <p:txBody>
          <a:bodyPr>
            <a:normAutofit/>
          </a:bodyPr>
          <a:lstStyle/>
          <a:p>
            <a:pPr>
              <a:buClr>
                <a:srgbClr val="ED8B00"/>
              </a:buClr>
              <a:buFont typeface="Arial" panose="020B0604020202020204" pitchFamily="34" charset="0"/>
              <a:buChar char="•"/>
            </a:pPr>
            <a:r>
              <a:rPr lang="en-US" b="0" dirty="0"/>
              <a:t>KEPRO’s website has information related to the service authorization processes for all DMAS programs they review. Questionnaires and much more are on </a:t>
            </a:r>
            <a:r>
              <a:rPr lang="en-US" b="0" dirty="0" smtClean="0"/>
              <a:t>KEPRO’s </a:t>
            </a:r>
            <a:r>
              <a:rPr lang="en-US" b="0" dirty="0"/>
              <a:t>website. Providers may access this information by going to </a:t>
            </a:r>
            <a:r>
              <a:rPr lang="en-US" b="0" dirty="0">
                <a:hlinkClick r:id="rId6"/>
              </a:rPr>
              <a:t>http://dmas.kepro.com</a:t>
            </a:r>
            <a:r>
              <a:rPr lang="en-US" b="0" dirty="0" smtClean="0"/>
              <a:t>.  </a:t>
            </a:r>
            <a:endParaRPr lang="en-US" b="0" dirty="0"/>
          </a:p>
          <a:p>
            <a:pPr>
              <a:buClr>
                <a:srgbClr val="ED8B00"/>
              </a:buClr>
              <a:buFont typeface="Arial" panose="020B0604020202020204" pitchFamily="34" charset="0"/>
              <a:buChar char="•"/>
            </a:pPr>
            <a:endParaRPr lang="en-US" b="0" dirty="0"/>
          </a:p>
          <a:p>
            <a:pPr>
              <a:buClr>
                <a:srgbClr val="ED8B00"/>
              </a:buClr>
              <a:buFont typeface="Arial" panose="020B0604020202020204" pitchFamily="34" charset="0"/>
              <a:buChar char="•"/>
            </a:pPr>
            <a:r>
              <a:rPr lang="en-US" b="0" dirty="0"/>
              <a:t>KEPRO will approve, deny, or pend requests. If there is insufficient medical necessity information to make a final determination, KEPRO will pend the request back to the provider requesting additional information. Do not send responses to pends piecemeal since the information will be reviewed and processed upon initial receipt. If the information is not received within the time frame requested by KEPRO, the request will automatically be sent to a physician for a final determination. In the absence of clinical information, the request will be submitted to the supervisor for an administrative review and final determination. Providers and members are issued appeal rights through the MMIS letter generation process for any adverse determination. Instruction on how to file an appeal is included in the MMIS generated letter. </a:t>
            </a:r>
          </a:p>
          <a:p>
            <a:endParaRPr lang="en-US" dirty="0"/>
          </a:p>
        </p:txBody>
      </p:sp>
      <p:pic>
        <p:nvPicPr>
          <p:cNvPr id="4" name="S-2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381000" y="6400800"/>
            <a:ext cx="258531" cy="258531"/>
          </a:xfrm>
          <a:prstGeom prst="rect">
            <a:avLst/>
          </a:prstGeom>
        </p:spPr>
      </p:pic>
    </p:spTree>
    <p:custDataLst>
      <p:tags r:id="rId1"/>
    </p:custDataLst>
    <p:extLst>
      <p:ext uri="{BB962C8B-B14F-4D97-AF65-F5344CB8AC3E}">
        <p14:creationId xmlns:p14="http://schemas.microsoft.com/office/powerpoint/2010/main" val="4111013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870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General Information for All </a:t>
            </a:r>
            <a:br>
              <a:rPr lang="en-US" sz="2400" dirty="0"/>
            </a:br>
            <a:r>
              <a:rPr lang="en-US" sz="2400" dirty="0"/>
              <a:t>Service Authorization Submissions</a:t>
            </a:r>
          </a:p>
        </p:txBody>
      </p:sp>
      <p:sp>
        <p:nvSpPr>
          <p:cNvPr id="3" name="Content Placeholder 2"/>
          <p:cNvSpPr>
            <a:spLocks noGrp="1"/>
          </p:cNvSpPr>
          <p:nvPr>
            <p:ph idx="1"/>
          </p:nvPr>
        </p:nvSpPr>
        <p:spPr>
          <a:xfrm>
            <a:off x="822960" y="1295400"/>
            <a:ext cx="7520940" cy="3886200"/>
          </a:xfrm>
        </p:spPr>
        <p:txBody>
          <a:bodyPr>
            <a:normAutofit/>
          </a:bodyPr>
          <a:lstStyle/>
          <a:p>
            <a:pPr marL="0" indent="0"/>
            <a:r>
              <a:rPr lang="en-US" dirty="0"/>
              <a:t>**NOTE** There are no automatic renewals of service authorizations. Providers must submit requests for continuation of care needs, with supporting documentation, prior to the expiration of the current authorization. </a:t>
            </a:r>
          </a:p>
          <a:p>
            <a:endParaRPr lang="en-US" dirty="0"/>
          </a:p>
          <a:p>
            <a:pPr>
              <a:buClr>
                <a:srgbClr val="ED8B00"/>
              </a:buClr>
              <a:buFont typeface="Arial" panose="020B0604020202020204" pitchFamily="34" charset="0"/>
              <a:buChar char="•"/>
            </a:pPr>
            <a:r>
              <a:rPr lang="en-US" b="0" dirty="0"/>
              <a:t>Providers must verify member eligibility prior to submitting the request. </a:t>
            </a:r>
          </a:p>
          <a:p>
            <a:pPr>
              <a:buClr>
                <a:srgbClr val="ED8B00"/>
              </a:buClr>
              <a:buFont typeface="Arial" panose="020B0604020202020204" pitchFamily="34" charset="0"/>
              <a:buChar char="•"/>
            </a:pPr>
            <a:r>
              <a:rPr lang="en-US" b="0" dirty="0"/>
              <a:t>Authorizations will not be granted for periods of member or provider ineligibility. </a:t>
            </a:r>
          </a:p>
          <a:p>
            <a:pPr>
              <a:buClr>
                <a:srgbClr val="ED8B00"/>
              </a:buClr>
              <a:buFont typeface="Arial" panose="020B0604020202020204" pitchFamily="34" charset="0"/>
              <a:buChar char="•"/>
            </a:pPr>
            <a:r>
              <a:rPr lang="en-US" b="0" dirty="0"/>
              <a:t>Requests will be rejected if required demographic information is absent. </a:t>
            </a:r>
          </a:p>
          <a:p>
            <a:pPr>
              <a:buClr>
                <a:srgbClr val="ED8B00"/>
              </a:buClr>
              <a:buFont typeface="Arial" panose="020B0604020202020204" pitchFamily="34" charset="0"/>
              <a:buChar char="•"/>
            </a:pPr>
            <a:r>
              <a:rPr lang="en-US" b="0" dirty="0"/>
              <a:t>Providers should take advantage of KEPRO’s web based checklists/information sheets for the services(s) being requested. These sheets provide helpful information to enable providers to submit information relevant to the services being requested.</a:t>
            </a:r>
          </a:p>
          <a:p>
            <a:pPr>
              <a:buClr>
                <a:srgbClr val="ED8B00"/>
              </a:buClr>
              <a:buFont typeface="Arial" panose="020B0604020202020204" pitchFamily="34" charset="0"/>
              <a:buChar char="•"/>
            </a:pPr>
            <a:r>
              <a:rPr lang="en-US" b="0" dirty="0"/>
              <a:t>Providers must submit a service authorization request under the appropriate service type. Service authorization requests cannot be bundled under one service type if the service types are different.</a:t>
            </a:r>
          </a:p>
          <a:p>
            <a:endParaRPr lang="en-US" dirty="0"/>
          </a:p>
        </p:txBody>
      </p:sp>
      <p:pic>
        <p:nvPicPr>
          <p:cNvPr id="4" name="S-2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381000" y="6477000"/>
            <a:ext cx="258531" cy="258531"/>
          </a:xfrm>
          <a:prstGeom prst="rect">
            <a:avLst/>
          </a:prstGeom>
        </p:spPr>
      </p:pic>
    </p:spTree>
    <p:custDataLst>
      <p:tags r:id="rId1"/>
    </p:custDataLst>
    <p:extLst>
      <p:ext uri="{BB962C8B-B14F-4D97-AF65-F5344CB8AC3E}">
        <p14:creationId xmlns:p14="http://schemas.microsoft.com/office/powerpoint/2010/main" val="2984405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783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VIRGINIA MEDICAID WEB PORTAL</a:t>
            </a:r>
            <a:br>
              <a:rPr lang="en-US" dirty="0"/>
            </a:br>
            <a:endParaRPr lang="en-US" dirty="0"/>
          </a:p>
        </p:txBody>
      </p:sp>
      <p:sp>
        <p:nvSpPr>
          <p:cNvPr id="3" name="Content Placeholder 2"/>
          <p:cNvSpPr>
            <a:spLocks noGrp="1"/>
          </p:cNvSpPr>
          <p:nvPr>
            <p:ph idx="1"/>
          </p:nvPr>
        </p:nvSpPr>
        <p:spPr/>
        <p:txBody>
          <a:bodyPr/>
          <a:lstStyle/>
          <a:p>
            <a:pPr>
              <a:buClr>
                <a:srgbClr val="ED8B00"/>
              </a:buClr>
              <a:buFont typeface="Arial" panose="020B0604020202020204" pitchFamily="34" charset="0"/>
              <a:buChar char="•"/>
            </a:pPr>
            <a:r>
              <a:rPr lang="en-US" b="0" dirty="0"/>
              <a:t>DMAS offers a web-based Internet option to access information regarding Medicaid or FAMIS member eligibility, claims status, check status, service limits, service authorizations, and electronic copies of remittance advices.  </a:t>
            </a:r>
          </a:p>
          <a:p>
            <a:pPr>
              <a:buClr>
                <a:srgbClr val="ED8B00"/>
              </a:buClr>
              <a:buFont typeface="Arial" panose="020B0604020202020204" pitchFamily="34" charset="0"/>
              <a:buChar char="•"/>
            </a:pPr>
            <a:endParaRPr lang="en-US" b="0" dirty="0"/>
          </a:p>
          <a:p>
            <a:pPr>
              <a:buClr>
                <a:srgbClr val="ED8B00"/>
              </a:buClr>
              <a:buFont typeface="Arial" panose="020B0604020202020204" pitchFamily="34" charset="0"/>
              <a:buChar char="•"/>
            </a:pPr>
            <a:endParaRPr lang="en-US" b="0" dirty="0"/>
          </a:p>
          <a:p>
            <a:pPr>
              <a:buClr>
                <a:srgbClr val="ED8B00"/>
              </a:buClr>
              <a:buFont typeface="Arial" panose="020B0604020202020204" pitchFamily="34" charset="0"/>
              <a:buChar char="•"/>
            </a:pPr>
            <a:r>
              <a:rPr lang="en-US" b="0" dirty="0"/>
              <a:t>Providers must register through the Virginia Medicaid Web Portal in order to access this information. The Virginia Medicaid Web Portal can be accessed by going to: </a:t>
            </a:r>
            <a:r>
              <a:rPr lang="en-US" b="0" dirty="0">
                <a:hlinkClick r:id="rId6"/>
              </a:rPr>
              <a:t>www.virginiamedicaid.dmas.virginia.gov</a:t>
            </a:r>
            <a:r>
              <a:rPr lang="en-US" b="0" dirty="0" smtClean="0"/>
              <a:t>. </a:t>
            </a:r>
            <a:r>
              <a:rPr lang="en-US" b="0" dirty="0"/>
              <a:t>  </a:t>
            </a:r>
          </a:p>
          <a:p>
            <a:endParaRPr lang="en-US" dirty="0"/>
          </a:p>
        </p:txBody>
      </p:sp>
      <p:pic>
        <p:nvPicPr>
          <p:cNvPr id="4" name="S-2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228600" y="6477000"/>
            <a:ext cx="258531" cy="258531"/>
          </a:xfrm>
          <a:prstGeom prst="rect">
            <a:avLst/>
          </a:prstGeom>
        </p:spPr>
      </p:pic>
    </p:spTree>
    <p:custDataLst>
      <p:tags r:id="rId1"/>
    </p:custDataLst>
    <p:extLst>
      <p:ext uri="{BB962C8B-B14F-4D97-AF65-F5344CB8AC3E}">
        <p14:creationId xmlns:p14="http://schemas.microsoft.com/office/powerpoint/2010/main" val="167081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26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AB00C-93FB-4740-90AE-E6F07B3013AC}"/>
              </a:ext>
            </a:extLst>
          </p:cNvPr>
          <p:cNvSpPr>
            <a:spLocks noGrp="1"/>
          </p:cNvSpPr>
          <p:nvPr>
            <p:ph type="title"/>
          </p:nvPr>
        </p:nvSpPr>
        <p:spPr>
          <a:xfrm>
            <a:off x="822960" y="365760"/>
            <a:ext cx="6568440" cy="548640"/>
          </a:xfrm>
        </p:spPr>
        <p:txBody>
          <a:bodyPr/>
          <a:lstStyle/>
          <a:p>
            <a:r>
              <a:rPr lang="en-US" sz="2400" dirty="0"/>
              <a:t>DMAS Helpline Information AND/OR RESOURCES</a:t>
            </a:r>
          </a:p>
        </p:txBody>
      </p:sp>
      <p:sp>
        <p:nvSpPr>
          <p:cNvPr id="3" name="Content Placeholder 2">
            <a:extLst>
              <a:ext uri="{FF2B5EF4-FFF2-40B4-BE49-F238E27FC236}">
                <a16:creationId xmlns:a16="http://schemas.microsoft.com/office/drawing/2014/main" id="{F83D836A-8A38-4831-8C2E-81819205A2C7}"/>
              </a:ext>
            </a:extLst>
          </p:cNvPr>
          <p:cNvSpPr>
            <a:spLocks noGrp="1"/>
          </p:cNvSpPr>
          <p:nvPr>
            <p:ph idx="1"/>
          </p:nvPr>
        </p:nvSpPr>
        <p:spPr>
          <a:xfrm>
            <a:off x="822960" y="1100628"/>
            <a:ext cx="7520940" cy="4614372"/>
          </a:xfrm>
        </p:spPr>
        <p:txBody>
          <a:bodyPr>
            <a:normAutofit/>
          </a:bodyPr>
          <a:lstStyle/>
          <a:p>
            <a:pPr marL="0" indent="0" eaLnBrk="0" fontAlgn="base" hangingPunct="0">
              <a:spcBef>
                <a:spcPct val="20000"/>
              </a:spcBef>
              <a:spcAft>
                <a:spcPct val="0"/>
              </a:spcAft>
              <a:buClr>
                <a:srgbClr val="ED8B00"/>
              </a:buClr>
              <a:tabLst>
                <a:tab pos="569913" algn="l"/>
              </a:tabLst>
            </a:pPr>
            <a:r>
              <a:rPr lang="en-US" sz="1800" b="0" kern="0" dirty="0"/>
              <a:t>The “HELPLINE” is available to answer questions Monday through Friday from 8:00 a.m. to 5:00 p.m., except on holidays.</a:t>
            </a:r>
          </a:p>
          <a:p>
            <a:pPr marL="285750" indent="-285750" eaLnBrk="0" fontAlgn="base" hangingPunct="0">
              <a:spcBef>
                <a:spcPct val="20000"/>
              </a:spcBef>
              <a:spcAft>
                <a:spcPct val="0"/>
              </a:spcAft>
              <a:buClr>
                <a:srgbClr val="ED8B00"/>
              </a:buClr>
              <a:buFont typeface="Arial" panose="020B0604020202020204" pitchFamily="34" charset="0"/>
              <a:buChar char="•"/>
              <a:tabLst>
                <a:tab pos="569913" algn="l"/>
              </a:tabLst>
            </a:pPr>
            <a:endParaRPr lang="en-US" sz="1800" b="0" kern="0" dirty="0"/>
          </a:p>
          <a:p>
            <a:pPr marL="285750" indent="-285750" eaLnBrk="0" fontAlgn="base" hangingPunct="0">
              <a:spcBef>
                <a:spcPct val="20000"/>
              </a:spcBef>
              <a:spcAft>
                <a:spcPct val="0"/>
              </a:spcAft>
              <a:buClr>
                <a:srgbClr val="ED8B00"/>
              </a:buClr>
              <a:buFont typeface="Arial" panose="020B0604020202020204" pitchFamily="34" charset="0"/>
              <a:buChar char="•"/>
              <a:tabLst>
                <a:tab pos="569913" algn="l"/>
              </a:tabLst>
            </a:pPr>
            <a:r>
              <a:rPr lang="en-US" sz="1800" b="0" kern="0" dirty="0"/>
              <a:t>KEPRO Website </a:t>
            </a:r>
            <a:r>
              <a:rPr lang="en-US" sz="1800" b="0" kern="0" dirty="0">
                <a:hlinkClick r:id="rId6"/>
              </a:rPr>
              <a:t>https://</a:t>
            </a:r>
            <a:r>
              <a:rPr lang="en-US" sz="1800" b="0" kern="0" dirty="0" smtClean="0">
                <a:hlinkClick r:id="rId6"/>
              </a:rPr>
              <a:t>dmas.KEPRO.com</a:t>
            </a:r>
            <a:r>
              <a:rPr lang="en-US" sz="1800" b="0" kern="0" dirty="0" smtClean="0"/>
              <a:t>.  </a:t>
            </a:r>
            <a:endParaRPr lang="en-US" sz="1800" b="0" kern="0" dirty="0"/>
          </a:p>
          <a:p>
            <a:pPr marL="285750" indent="-285750" eaLnBrk="0" fontAlgn="base" hangingPunct="0">
              <a:spcBef>
                <a:spcPct val="20000"/>
              </a:spcBef>
              <a:spcAft>
                <a:spcPct val="0"/>
              </a:spcAft>
              <a:buClr>
                <a:srgbClr val="ED8B00"/>
              </a:buClr>
              <a:buFont typeface="Arial" panose="020B0604020202020204" pitchFamily="34" charset="0"/>
              <a:buChar char="•"/>
              <a:tabLst>
                <a:tab pos="569913" algn="l"/>
              </a:tabLst>
            </a:pPr>
            <a:endParaRPr lang="en-US" sz="1800" b="0" kern="0" dirty="0"/>
          </a:p>
          <a:p>
            <a:pPr marL="285750" indent="-285750" eaLnBrk="0" fontAlgn="base" hangingPunct="0">
              <a:spcBef>
                <a:spcPct val="20000"/>
              </a:spcBef>
              <a:spcAft>
                <a:spcPct val="0"/>
              </a:spcAft>
              <a:buClr>
                <a:srgbClr val="ED8B00"/>
              </a:buClr>
              <a:buFont typeface="Arial" panose="020B0604020202020204" pitchFamily="34" charset="0"/>
              <a:buChar char="•"/>
              <a:tabLst>
                <a:tab pos="569913" algn="l"/>
              </a:tabLst>
            </a:pPr>
            <a:r>
              <a:rPr lang="en-US" sz="1800" b="0" kern="0" dirty="0"/>
              <a:t>DMAS web portal  </a:t>
            </a:r>
            <a:r>
              <a:rPr lang="en-US" sz="1800" b="0" kern="0" dirty="0">
                <a:hlinkClick r:id="rId7"/>
              </a:rPr>
              <a:t>https://</a:t>
            </a:r>
            <a:r>
              <a:rPr lang="en-US" sz="1800" b="0" kern="0" dirty="0" smtClean="0">
                <a:hlinkClick r:id="rId7"/>
              </a:rPr>
              <a:t>www.virginiamedicaid.dmas.virginia.gov</a:t>
            </a:r>
            <a:r>
              <a:rPr lang="en-US" sz="1800" b="0" kern="0" dirty="0" smtClean="0"/>
              <a:t>. </a:t>
            </a:r>
            <a:endParaRPr lang="en-US" sz="1800" b="0" kern="0" dirty="0"/>
          </a:p>
          <a:p>
            <a:pPr marL="285750" indent="-285750" eaLnBrk="0" fontAlgn="base" hangingPunct="0">
              <a:spcBef>
                <a:spcPct val="20000"/>
              </a:spcBef>
              <a:spcAft>
                <a:spcPct val="0"/>
              </a:spcAft>
              <a:buClr>
                <a:srgbClr val="ED8B00"/>
              </a:buClr>
              <a:buFont typeface="Arial" panose="020B0604020202020204" pitchFamily="34" charset="0"/>
              <a:buChar char="•"/>
              <a:tabLst>
                <a:tab pos="569913" algn="l"/>
              </a:tabLst>
            </a:pPr>
            <a:endParaRPr lang="en-US" sz="1800" b="0" kern="0" dirty="0"/>
          </a:p>
          <a:p>
            <a:pPr marL="285750" indent="-285750" eaLnBrk="0" fontAlgn="base" hangingPunct="0">
              <a:spcBef>
                <a:spcPct val="20000"/>
              </a:spcBef>
              <a:spcAft>
                <a:spcPct val="0"/>
              </a:spcAft>
              <a:buClr>
                <a:srgbClr val="ED8B00"/>
              </a:buClr>
              <a:buFont typeface="Arial" panose="020B0604020202020204" pitchFamily="34" charset="0"/>
              <a:buChar char="•"/>
              <a:tabLst>
                <a:tab pos="569913" algn="l"/>
              </a:tabLst>
            </a:pPr>
            <a:r>
              <a:rPr lang="en-US" sz="1800" b="0" kern="0" dirty="0"/>
              <a:t>For any questions regarding the submission of Service Authorization requests, please contact KEPRO at 888-827-2884 or </a:t>
            </a:r>
            <a:r>
              <a:rPr lang="en-US" sz="1800" b="0" kern="0" dirty="0" smtClean="0"/>
              <a:t>804-622-8900.</a:t>
            </a:r>
          </a:p>
          <a:p>
            <a:pPr marL="285750" indent="-285750" eaLnBrk="0" fontAlgn="base" hangingPunct="0">
              <a:spcBef>
                <a:spcPct val="20000"/>
              </a:spcBef>
              <a:spcAft>
                <a:spcPct val="0"/>
              </a:spcAft>
              <a:buClr>
                <a:srgbClr val="ED8B00"/>
              </a:buClr>
              <a:buFont typeface="Arial" panose="020B0604020202020204" pitchFamily="34" charset="0"/>
              <a:buChar char="•"/>
              <a:tabLst>
                <a:tab pos="569913" algn="l"/>
              </a:tabLst>
            </a:pPr>
            <a:endParaRPr lang="en-US" sz="1800" b="0" kern="0" dirty="0"/>
          </a:p>
          <a:p>
            <a:pPr marL="285750" indent="-285750" eaLnBrk="0" fontAlgn="base" hangingPunct="0">
              <a:spcBef>
                <a:spcPct val="20000"/>
              </a:spcBef>
              <a:spcAft>
                <a:spcPct val="0"/>
              </a:spcAft>
              <a:buClr>
                <a:srgbClr val="ED8B00"/>
              </a:buClr>
              <a:buFont typeface="Arial" panose="020B0604020202020204" pitchFamily="34" charset="0"/>
              <a:buChar char="•"/>
              <a:tabLst>
                <a:tab pos="569913" algn="l"/>
              </a:tabLst>
            </a:pPr>
            <a:r>
              <a:rPr lang="en-US" sz="1800" b="0" kern="0" dirty="0"/>
              <a:t>For claims or general provider questions, please contact the DMAS Provider Helpline @ 800-552-8627 or 804-786-6273.</a:t>
            </a:r>
          </a:p>
          <a:p>
            <a:endParaRPr lang="en-US" dirty="0"/>
          </a:p>
        </p:txBody>
      </p:sp>
      <p:pic>
        <p:nvPicPr>
          <p:cNvPr id="4" name="S-2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304800" y="6599469"/>
            <a:ext cx="258531" cy="258531"/>
          </a:xfrm>
          <a:prstGeom prst="rect">
            <a:avLst/>
          </a:prstGeom>
        </p:spPr>
      </p:pic>
    </p:spTree>
    <p:custDataLst>
      <p:tags r:id="rId1"/>
    </p:custDataLst>
    <p:extLst>
      <p:ext uri="{BB962C8B-B14F-4D97-AF65-F5344CB8AC3E}">
        <p14:creationId xmlns:p14="http://schemas.microsoft.com/office/powerpoint/2010/main" val="2865222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31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84D037-D05B-4E7A-854C-08A0CD9AA6BC}"/>
              </a:ext>
            </a:extLst>
          </p:cNvPr>
          <p:cNvSpPr txBox="1"/>
          <p:nvPr/>
        </p:nvSpPr>
        <p:spPr>
          <a:xfrm>
            <a:off x="1333500" y="1828800"/>
            <a:ext cx="6477000" cy="1323439"/>
          </a:xfrm>
          <a:prstGeom prst="rect">
            <a:avLst/>
          </a:prstGeom>
          <a:noFill/>
        </p:spPr>
        <p:txBody>
          <a:bodyPr wrap="square" rtlCol="0">
            <a:spAutoFit/>
          </a:bodyPr>
          <a:lstStyle/>
          <a:p>
            <a:pPr algn="ctr"/>
            <a:r>
              <a:rPr lang="en-US" sz="8000" dirty="0">
                <a:latin typeface="Calibri" panose="020F0502020204030204" pitchFamily="34" charset="0"/>
                <a:cs typeface="Calibri" panose="020F0502020204030204" pitchFamily="34" charset="0"/>
              </a:rPr>
              <a:t>THANK YOU</a:t>
            </a:r>
          </a:p>
        </p:txBody>
      </p:sp>
      <p:pic>
        <p:nvPicPr>
          <p:cNvPr id="4" name="Picture 3">
            <a:extLst>
              <a:ext uri="{FF2B5EF4-FFF2-40B4-BE49-F238E27FC236}">
                <a16:creationId xmlns:a16="http://schemas.microsoft.com/office/drawing/2014/main" id="{D038EC7E-5202-4EC9-9113-FB059AAF57C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0250" y="-421342"/>
            <a:ext cx="9434038" cy="6288742"/>
          </a:xfrm>
          <a:prstGeom prst="rect">
            <a:avLst/>
          </a:prstGeom>
        </p:spPr>
      </p:pic>
      <p:sp>
        <p:nvSpPr>
          <p:cNvPr id="6" name="Flowchart: Process 5">
            <a:extLst>
              <a:ext uri="{FF2B5EF4-FFF2-40B4-BE49-F238E27FC236}">
                <a16:creationId xmlns:a16="http://schemas.microsoft.com/office/drawing/2014/main" id="{084F0479-AAED-4CB3-8109-59C10F6FAB55}"/>
              </a:ext>
            </a:extLst>
          </p:cNvPr>
          <p:cNvSpPr/>
          <p:nvPr/>
        </p:nvSpPr>
        <p:spPr>
          <a:xfrm>
            <a:off x="-2738363" y="-1757084"/>
            <a:ext cx="14032048" cy="7624484"/>
          </a:xfrm>
          <a:prstGeom prst="flowChartProcess">
            <a:avLst/>
          </a:prstGeom>
          <a:solidFill>
            <a:srgbClr val="002F5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C24C615-B962-4D76-860F-3136D5B45E4B}"/>
              </a:ext>
            </a:extLst>
          </p:cNvPr>
          <p:cNvSpPr txBox="1"/>
          <p:nvPr/>
        </p:nvSpPr>
        <p:spPr>
          <a:xfrm>
            <a:off x="1980269" y="2217785"/>
            <a:ext cx="4953000" cy="1200329"/>
          </a:xfrm>
          <a:prstGeom prst="rect">
            <a:avLst/>
          </a:prstGeom>
          <a:noFill/>
        </p:spPr>
        <p:txBody>
          <a:bodyPr wrap="square" rtlCol="0">
            <a:spAutoFit/>
          </a:bodyPr>
          <a:lstStyle/>
          <a:p>
            <a:pPr algn="l"/>
            <a:r>
              <a:rPr lang="en-US" sz="7200" dirty="0">
                <a:solidFill>
                  <a:schemeClr val="bg1"/>
                </a:solidFill>
                <a:latin typeface="Calibri" panose="020F0502020204030204" pitchFamily="34" charset="0"/>
                <a:cs typeface="Calibri" panose="020F0502020204030204" pitchFamily="34" charset="0"/>
              </a:rPr>
              <a:t>THANK YOU!</a:t>
            </a:r>
          </a:p>
        </p:txBody>
      </p:sp>
      <p:pic>
        <p:nvPicPr>
          <p:cNvPr id="3" name="S-26">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52400" y="6599469"/>
            <a:ext cx="258531" cy="258531"/>
          </a:xfrm>
          <a:prstGeom prst="rect">
            <a:avLst/>
          </a:prstGeom>
        </p:spPr>
      </p:pic>
    </p:spTree>
    <p:custDataLst>
      <p:tags r:id="rId1"/>
    </p:custDataLst>
    <p:extLst>
      <p:ext uri="{BB962C8B-B14F-4D97-AF65-F5344CB8AC3E}">
        <p14:creationId xmlns:p14="http://schemas.microsoft.com/office/powerpoint/2010/main" val="1628393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2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E97F9-28C8-4B82-99C2-404A94F7E041}"/>
              </a:ext>
            </a:extLst>
          </p:cNvPr>
          <p:cNvSpPr>
            <a:spLocks noGrp="1"/>
          </p:cNvSpPr>
          <p:nvPr>
            <p:ph type="title"/>
          </p:nvPr>
        </p:nvSpPr>
        <p:spPr/>
        <p:txBody>
          <a:bodyPr/>
          <a:lstStyle/>
          <a:p>
            <a:r>
              <a:rPr lang="en-US" sz="3200" dirty="0"/>
              <a:t>GAP  (GOVERNOR’S ACCESS PLAN)</a:t>
            </a:r>
          </a:p>
        </p:txBody>
      </p:sp>
      <p:sp>
        <p:nvSpPr>
          <p:cNvPr id="3" name="Content Placeholder 2">
            <a:extLst>
              <a:ext uri="{FF2B5EF4-FFF2-40B4-BE49-F238E27FC236}">
                <a16:creationId xmlns:a16="http://schemas.microsoft.com/office/drawing/2014/main" id="{4ED2C5B3-3C4D-4653-8C82-B5E55F1D73B0}"/>
              </a:ext>
            </a:extLst>
          </p:cNvPr>
          <p:cNvSpPr>
            <a:spLocks noGrp="1"/>
          </p:cNvSpPr>
          <p:nvPr>
            <p:ph idx="1"/>
          </p:nvPr>
        </p:nvSpPr>
        <p:spPr>
          <a:xfrm>
            <a:off x="822960" y="1296951"/>
            <a:ext cx="7520940" cy="3579849"/>
          </a:xfrm>
        </p:spPr>
        <p:txBody>
          <a:bodyPr>
            <a:normAutofit/>
          </a:bodyPr>
          <a:lstStyle/>
          <a:p>
            <a:pPr marL="0" lvl="0" indent="0" eaLnBrk="0" fontAlgn="base" hangingPunct="0">
              <a:spcBef>
                <a:spcPts val="600"/>
              </a:spcBef>
              <a:spcAft>
                <a:spcPts val="2400"/>
              </a:spcAft>
              <a:buClr>
                <a:srgbClr val="002060"/>
              </a:buClr>
              <a:buSzPct val="115000"/>
            </a:pPr>
            <a:r>
              <a:rPr lang="en-US" sz="1800" b="0" kern="0" dirty="0"/>
              <a:t>As part of Medicaid Expansion, On January 1, 2019, Virginia Medicaid will offer new health coverage for adults. Most Governor’s Access Plan (GAP) members will be enrolled automatically in this new program. </a:t>
            </a:r>
            <a:endParaRPr lang="en-US" sz="1800" b="0" kern="0" dirty="0" smtClean="0"/>
          </a:p>
          <a:p>
            <a:pPr marL="0" lvl="0" indent="0" eaLnBrk="0" fontAlgn="base" hangingPunct="0">
              <a:spcBef>
                <a:spcPts val="600"/>
              </a:spcBef>
              <a:spcAft>
                <a:spcPts val="2400"/>
              </a:spcAft>
              <a:buClr>
                <a:srgbClr val="002060"/>
              </a:buClr>
              <a:buSzPct val="115000"/>
            </a:pPr>
            <a:r>
              <a:rPr lang="en-US" sz="1800" b="0" kern="0" dirty="0" smtClean="0"/>
              <a:t>If </a:t>
            </a:r>
            <a:r>
              <a:rPr lang="en-US" sz="1800" b="0" kern="0" dirty="0"/>
              <a:t>the member has any questions about the new health coverage for adults, or if they need to provide notification of a change in where they live, mailing address, phone number, change of income or health insurance coverage, please contact Cover Virginia GAP Processing Unit at 855-869-8190.</a:t>
            </a:r>
          </a:p>
          <a:p>
            <a:endParaRPr lang="en-US" dirty="0"/>
          </a:p>
        </p:txBody>
      </p:sp>
      <p:pic>
        <p:nvPicPr>
          <p:cNvPr id="4" name="S-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457200" y="6477000"/>
            <a:ext cx="258531" cy="258531"/>
          </a:xfrm>
          <a:prstGeom prst="rect">
            <a:avLst/>
          </a:prstGeom>
        </p:spPr>
      </p:pic>
    </p:spTree>
    <p:custDataLst>
      <p:tags r:id="rId1"/>
    </p:custDataLst>
    <p:extLst>
      <p:ext uri="{BB962C8B-B14F-4D97-AF65-F5344CB8AC3E}">
        <p14:creationId xmlns:p14="http://schemas.microsoft.com/office/powerpoint/2010/main" val="891918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68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7D39C-5D69-4BF4-ACAA-CFB7A68B99BF}"/>
              </a:ext>
            </a:extLst>
          </p:cNvPr>
          <p:cNvSpPr>
            <a:spLocks noGrp="1"/>
          </p:cNvSpPr>
          <p:nvPr>
            <p:ph type="title"/>
          </p:nvPr>
        </p:nvSpPr>
        <p:spPr/>
        <p:txBody>
          <a:bodyPr/>
          <a:lstStyle/>
          <a:p>
            <a:r>
              <a:rPr lang="en-US" dirty="0"/>
              <a:t>Methods of Submission Service Authorization Requests to KEPRO</a:t>
            </a:r>
            <a:endParaRPr lang="en-US" sz="2400" dirty="0"/>
          </a:p>
        </p:txBody>
      </p:sp>
      <p:sp>
        <p:nvSpPr>
          <p:cNvPr id="3" name="Content Placeholder 2">
            <a:extLst>
              <a:ext uri="{FF2B5EF4-FFF2-40B4-BE49-F238E27FC236}">
                <a16:creationId xmlns:a16="http://schemas.microsoft.com/office/drawing/2014/main" id="{D75D9D6E-B1A8-4BA3-AA00-EE7A9631F434}"/>
              </a:ext>
            </a:extLst>
          </p:cNvPr>
          <p:cNvSpPr>
            <a:spLocks noGrp="1"/>
          </p:cNvSpPr>
          <p:nvPr>
            <p:ph idx="1"/>
          </p:nvPr>
        </p:nvSpPr>
        <p:spPr>
          <a:xfrm>
            <a:off x="822960" y="1371600"/>
            <a:ext cx="7520940" cy="4038600"/>
          </a:xfrm>
        </p:spPr>
        <p:txBody>
          <a:bodyPr>
            <a:normAutofit fontScale="92500"/>
          </a:bodyPr>
          <a:lstStyle/>
          <a:p>
            <a:pPr lvl="0" eaLnBrk="0" fontAlgn="base" hangingPunct="0">
              <a:spcBef>
                <a:spcPts val="1200"/>
              </a:spcBef>
              <a:spcAft>
                <a:spcPct val="0"/>
              </a:spcAft>
              <a:buClr>
                <a:srgbClr val="ED8B00"/>
              </a:buClr>
              <a:buFont typeface="Arial" panose="020B0604020202020204" pitchFamily="34" charset="0"/>
              <a:buChar char="•"/>
            </a:pPr>
            <a:r>
              <a:rPr lang="en-US" sz="1800" b="0" kern="0" dirty="0">
                <a:solidFill>
                  <a:srgbClr val="000000"/>
                </a:solidFill>
              </a:rPr>
              <a:t>Please note that for Specialized Care/Long Stay Hospital, all requests must be submitted via KEPRO’s Atrezzo Connect </a:t>
            </a:r>
            <a:r>
              <a:rPr lang="en-US" sz="1800" b="0" kern="0" dirty="0" smtClean="0">
                <a:solidFill>
                  <a:srgbClr val="000000"/>
                </a:solidFill>
              </a:rPr>
              <a:t>System</a:t>
            </a:r>
            <a:endParaRPr lang="en-US" sz="1800" b="0" kern="0" dirty="0">
              <a:solidFill>
                <a:srgbClr val="000000"/>
              </a:solidFill>
            </a:endParaRPr>
          </a:p>
          <a:p>
            <a:pPr lvl="0" eaLnBrk="0" fontAlgn="base" hangingPunct="0">
              <a:spcBef>
                <a:spcPts val="1200"/>
              </a:spcBef>
              <a:spcAft>
                <a:spcPct val="0"/>
              </a:spcAft>
              <a:buClr>
                <a:srgbClr val="ED8B00"/>
              </a:buClr>
              <a:buFont typeface="Arial" panose="020B0604020202020204" pitchFamily="34" charset="0"/>
              <a:buChar char="•"/>
            </a:pPr>
            <a:r>
              <a:rPr lang="en-US" sz="1800" b="0" kern="0" dirty="0">
                <a:solidFill>
                  <a:srgbClr val="000000"/>
                </a:solidFill>
              </a:rPr>
              <a:t>To access Atrezzo Connect on KEPRO’s website, go to </a:t>
            </a:r>
            <a:r>
              <a:rPr lang="en-US" sz="1800" b="0" kern="0" dirty="0">
                <a:solidFill>
                  <a:srgbClr val="000000"/>
                </a:solidFill>
                <a:hlinkClick r:id="rId6"/>
              </a:rPr>
              <a:t>http://dmas.kepro.com</a:t>
            </a:r>
            <a:r>
              <a:rPr lang="en-US" sz="1800" b="0" kern="0" dirty="0" smtClean="0">
                <a:solidFill>
                  <a:srgbClr val="000000"/>
                </a:solidFill>
              </a:rPr>
              <a:t>. </a:t>
            </a:r>
            <a:endParaRPr lang="en-US" sz="1800" b="0" kern="0" dirty="0">
              <a:solidFill>
                <a:srgbClr val="000000"/>
              </a:solidFill>
            </a:endParaRPr>
          </a:p>
          <a:p>
            <a:pPr lvl="0" eaLnBrk="0" fontAlgn="base" hangingPunct="0">
              <a:spcBef>
                <a:spcPts val="1200"/>
              </a:spcBef>
              <a:spcAft>
                <a:spcPct val="0"/>
              </a:spcAft>
              <a:buClr>
                <a:srgbClr val="ED8B00"/>
              </a:buClr>
              <a:buFont typeface="Arial" panose="020B0604020202020204" pitchFamily="34" charset="0"/>
              <a:buChar char="•"/>
            </a:pPr>
            <a:r>
              <a:rPr lang="en-US" sz="1800" b="0" kern="0" dirty="0">
                <a:solidFill>
                  <a:srgbClr val="000000"/>
                </a:solidFill>
              </a:rPr>
              <a:t>Provider registration is required to use Atrezzo Connect</a:t>
            </a:r>
            <a:r>
              <a:rPr lang="en-US" sz="1800" b="0" kern="0" dirty="0" smtClean="0">
                <a:solidFill>
                  <a:srgbClr val="000000"/>
                </a:solidFill>
              </a:rPr>
              <a:t>.</a:t>
            </a:r>
            <a:endParaRPr lang="en-US" sz="1800" b="0" kern="0" dirty="0">
              <a:solidFill>
                <a:srgbClr val="000000"/>
              </a:solidFill>
            </a:endParaRPr>
          </a:p>
          <a:p>
            <a:pPr lvl="0" eaLnBrk="0" fontAlgn="base" hangingPunct="0">
              <a:spcBef>
                <a:spcPts val="1200"/>
              </a:spcBef>
              <a:spcAft>
                <a:spcPct val="0"/>
              </a:spcAft>
              <a:buClr>
                <a:srgbClr val="ED8B00"/>
              </a:buClr>
              <a:buFont typeface="Arial" panose="020B0604020202020204" pitchFamily="34" charset="0"/>
              <a:buChar char="•"/>
            </a:pPr>
            <a:r>
              <a:rPr lang="en-US" sz="1800" b="0" kern="0" dirty="0">
                <a:solidFill>
                  <a:srgbClr val="000000"/>
                </a:solidFill>
              </a:rPr>
              <a:t>The registration process for providers happens immediately </a:t>
            </a:r>
            <a:r>
              <a:rPr lang="en-US" sz="1800" b="0" kern="0" dirty="0" smtClean="0">
                <a:solidFill>
                  <a:srgbClr val="000000"/>
                </a:solidFill>
              </a:rPr>
              <a:t>on-line</a:t>
            </a:r>
            <a:endParaRPr lang="en-US" sz="1800" b="0" kern="0" dirty="0">
              <a:solidFill>
                <a:srgbClr val="000000"/>
              </a:solidFill>
            </a:endParaRPr>
          </a:p>
          <a:p>
            <a:pPr lvl="0" eaLnBrk="0" fontAlgn="base" hangingPunct="0">
              <a:spcBef>
                <a:spcPts val="1200"/>
              </a:spcBef>
              <a:spcAft>
                <a:spcPct val="0"/>
              </a:spcAft>
              <a:buClr>
                <a:srgbClr val="ED8B00"/>
              </a:buClr>
              <a:buFont typeface="Arial" panose="020B0604020202020204" pitchFamily="34" charset="0"/>
              <a:buChar char="•"/>
            </a:pPr>
            <a:r>
              <a:rPr lang="en-US" sz="1800" b="0" kern="0" dirty="0">
                <a:solidFill>
                  <a:srgbClr val="000000"/>
                </a:solidFill>
              </a:rPr>
              <a:t>From </a:t>
            </a:r>
            <a:r>
              <a:rPr lang="en-US" sz="1800" b="0" kern="0" dirty="0">
                <a:solidFill>
                  <a:srgbClr val="000000"/>
                </a:solidFill>
                <a:hlinkClick r:id="rId6"/>
              </a:rPr>
              <a:t>http://dmas.kepro.com</a:t>
            </a:r>
            <a:r>
              <a:rPr lang="en-US" sz="1800" b="0" kern="0" dirty="0" smtClean="0">
                <a:solidFill>
                  <a:srgbClr val="000000"/>
                </a:solidFill>
              </a:rPr>
              <a:t>, providers </a:t>
            </a:r>
            <a:r>
              <a:rPr lang="en-US" sz="1800" b="0" kern="0" dirty="0">
                <a:solidFill>
                  <a:srgbClr val="000000"/>
                </a:solidFill>
              </a:rPr>
              <a:t>not already registered with Atrezzo Connect may click on “Register” to be prompted through the registration process. Newly registering providers will need their 10-digit National Provider Identification (NPI) number and their most recent remittance advice date for YTD 1099 amount. </a:t>
            </a:r>
          </a:p>
          <a:p>
            <a:pPr lvl="0" eaLnBrk="0" fontAlgn="base" hangingPunct="0">
              <a:spcBef>
                <a:spcPts val="1200"/>
              </a:spcBef>
              <a:spcAft>
                <a:spcPct val="0"/>
              </a:spcAft>
              <a:buClr>
                <a:srgbClr val="ED8B00"/>
              </a:buClr>
              <a:buFont typeface="Arial" panose="020B0604020202020204" pitchFamily="34" charset="0"/>
              <a:buChar char="•"/>
            </a:pPr>
            <a:r>
              <a:rPr lang="en-US" sz="1800" b="0" kern="0" dirty="0">
                <a:solidFill>
                  <a:srgbClr val="000000"/>
                </a:solidFill>
              </a:rPr>
              <a:t>The Atrezzo Connect User Guide is available at </a:t>
            </a:r>
            <a:r>
              <a:rPr lang="en-US" sz="1800" b="0" kern="0" dirty="0">
                <a:solidFill>
                  <a:srgbClr val="000000"/>
                </a:solidFill>
                <a:hlinkClick r:id="rId6"/>
              </a:rPr>
              <a:t>http://</a:t>
            </a:r>
            <a:r>
              <a:rPr lang="en-US" sz="1800" b="0" kern="0" dirty="0" smtClean="0">
                <a:solidFill>
                  <a:srgbClr val="000000"/>
                </a:solidFill>
                <a:hlinkClick r:id="rId6"/>
              </a:rPr>
              <a:t>dmas.kepro.com</a:t>
            </a:r>
            <a:r>
              <a:rPr lang="en-US" sz="1800" b="0" kern="0" dirty="0" smtClean="0">
                <a:solidFill>
                  <a:srgbClr val="000000"/>
                </a:solidFill>
              </a:rPr>
              <a:t> : </a:t>
            </a:r>
            <a:r>
              <a:rPr lang="en-US" sz="1800" b="0" kern="0" dirty="0">
                <a:solidFill>
                  <a:srgbClr val="000000"/>
                </a:solidFill>
              </a:rPr>
              <a:t> Click on the Training tab, then the General tab. </a:t>
            </a:r>
            <a:endParaRPr lang="en-US" dirty="0"/>
          </a:p>
        </p:txBody>
      </p:sp>
      <p:pic>
        <p:nvPicPr>
          <p:cNvPr id="4" name="S-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381000" y="6400800"/>
            <a:ext cx="284384" cy="284384"/>
          </a:xfrm>
          <a:prstGeom prst="rect">
            <a:avLst/>
          </a:prstGeom>
        </p:spPr>
      </p:pic>
    </p:spTree>
    <p:custDataLst>
      <p:tags r:id="rId1"/>
    </p:custDataLst>
    <p:extLst>
      <p:ext uri="{BB962C8B-B14F-4D97-AF65-F5344CB8AC3E}">
        <p14:creationId xmlns:p14="http://schemas.microsoft.com/office/powerpoint/2010/main" val="318005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72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9F0F7-288D-4831-9953-E69EAB41DE10}"/>
              </a:ext>
            </a:extLst>
          </p:cNvPr>
          <p:cNvSpPr>
            <a:spLocks noGrp="1"/>
          </p:cNvSpPr>
          <p:nvPr>
            <p:ph type="title"/>
          </p:nvPr>
        </p:nvSpPr>
        <p:spPr>
          <a:xfrm>
            <a:off x="822960" y="365760"/>
            <a:ext cx="6416040" cy="548640"/>
          </a:xfrm>
        </p:spPr>
        <p:txBody>
          <a:bodyPr/>
          <a:lstStyle/>
          <a:p>
            <a:r>
              <a:rPr lang="en-US" sz="2000" dirty="0"/>
              <a:t>Service Authorization Requests: </a:t>
            </a:r>
            <a:r>
              <a:rPr lang="en-US" sz="2000" dirty="0" smtClean="0"/>
              <a:t>Contact </a:t>
            </a:r>
            <a:r>
              <a:rPr lang="en-US" sz="2000" dirty="0"/>
              <a:t>Information </a:t>
            </a:r>
            <a:br>
              <a:rPr lang="en-US" sz="2000" dirty="0"/>
            </a:br>
            <a:r>
              <a:rPr lang="en-US" sz="2000" dirty="0"/>
              <a:t>for KEPRO/ DMAS Provider Information</a:t>
            </a:r>
          </a:p>
        </p:txBody>
      </p:sp>
      <p:sp>
        <p:nvSpPr>
          <p:cNvPr id="3" name="Content Placeholder 2">
            <a:extLst>
              <a:ext uri="{FF2B5EF4-FFF2-40B4-BE49-F238E27FC236}">
                <a16:creationId xmlns:a16="http://schemas.microsoft.com/office/drawing/2014/main" id="{EF765EBF-92BA-4857-8ECA-F43D3823929F}"/>
              </a:ext>
            </a:extLst>
          </p:cNvPr>
          <p:cNvSpPr>
            <a:spLocks noGrp="1"/>
          </p:cNvSpPr>
          <p:nvPr>
            <p:ph idx="1"/>
          </p:nvPr>
        </p:nvSpPr>
        <p:spPr>
          <a:xfrm>
            <a:off x="822960" y="1371600"/>
            <a:ext cx="7520940" cy="3579849"/>
          </a:xfrm>
        </p:spPr>
        <p:txBody>
          <a:bodyPr>
            <a:normAutofit/>
          </a:bodyPr>
          <a:lstStyle/>
          <a:p>
            <a:pPr lvl="0">
              <a:buClr>
                <a:srgbClr val="ED8B00"/>
              </a:buClr>
              <a:buFont typeface="Arial" panose="020B0604020202020204" pitchFamily="34" charset="0"/>
              <a:buChar char="•"/>
            </a:pPr>
            <a:r>
              <a:rPr lang="en-US" sz="1800" b="0" dirty="0">
                <a:solidFill>
                  <a:srgbClr val="000000"/>
                </a:solidFill>
              </a:rPr>
              <a:t>Providers with questions about KEPRO’s Atrezzo Connect Provider Portal may contact KEPRO by email at </a:t>
            </a:r>
            <a:r>
              <a:rPr lang="en-US" sz="1800" b="0" dirty="0">
                <a:solidFill>
                  <a:srgbClr val="000000"/>
                </a:solidFill>
                <a:hlinkClick r:id="rId6"/>
              </a:rPr>
              <a:t>atrezzoissues@kepro.com</a:t>
            </a:r>
            <a:r>
              <a:rPr lang="en-US" sz="1800" b="0" dirty="0" smtClean="0">
                <a:solidFill>
                  <a:srgbClr val="000000"/>
                </a:solidFill>
              </a:rPr>
              <a:t>. </a:t>
            </a:r>
            <a:endParaRPr lang="en-US" sz="1800" b="0" dirty="0">
              <a:solidFill>
                <a:srgbClr val="000000"/>
              </a:solidFill>
            </a:endParaRPr>
          </a:p>
          <a:p>
            <a:pPr lvl="0">
              <a:buClr>
                <a:srgbClr val="ED8B00"/>
              </a:buClr>
              <a:buFont typeface="Arial" panose="020B0604020202020204" pitchFamily="34" charset="0"/>
              <a:buChar char="•"/>
            </a:pPr>
            <a:endParaRPr lang="en-US" sz="1800" b="0" dirty="0">
              <a:solidFill>
                <a:srgbClr val="000000"/>
              </a:solidFill>
            </a:endParaRPr>
          </a:p>
          <a:p>
            <a:pPr lvl="0">
              <a:buClr>
                <a:srgbClr val="ED8B00"/>
              </a:buClr>
              <a:buFont typeface="Arial" panose="020B0604020202020204" pitchFamily="34" charset="0"/>
              <a:buChar char="•"/>
            </a:pPr>
            <a:r>
              <a:rPr lang="en-US" sz="1800" b="0" dirty="0">
                <a:solidFill>
                  <a:srgbClr val="000000"/>
                </a:solidFill>
              </a:rPr>
              <a:t>For service authorization questions, providers may contact KEPRO at </a:t>
            </a:r>
            <a:r>
              <a:rPr lang="en-US" sz="1800" b="0" dirty="0">
                <a:solidFill>
                  <a:srgbClr val="000000"/>
                </a:solidFill>
                <a:hlinkClick r:id="rId7"/>
              </a:rPr>
              <a:t>providerissues@kepro.com</a:t>
            </a:r>
            <a:r>
              <a:rPr lang="en-US" sz="1800" b="0" dirty="0" smtClean="0">
                <a:solidFill>
                  <a:srgbClr val="000000"/>
                </a:solidFill>
              </a:rPr>
              <a:t>.   </a:t>
            </a:r>
            <a:endParaRPr lang="en-US" sz="1800" b="0" dirty="0">
              <a:solidFill>
                <a:srgbClr val="000000"/>
              </a:solidFill>
            </a:endParaRPr>
          </a:p>
          <a:p>
            <a:pPr lvl="0">
              <a:buClr>
                <a:srgbClr val="ED8B00"/>
              </a:buClr>
              <a:buFont typeface="Arial" panose="020B0604020202020204" pitchFamily="34" charset="0"/>
              <a:buChar char="•"/>
            </a:pPr>
            <a:endParaRPr lang="en-US" sz="1800" b="0" dirty="0">
              <a:solidFill>
                <a:srgbClr val="000000"/>
              </a:solidFill>
            </a:endParaRPr>
          </a:p>
          <a:p>
            <a:pPr lvl="0">
              <a:buClr>
                <a:srgbClr val="ED8B00"/>
              </a:buClr>
              <a:buFont typeface="Arial" panose="020B0604020202020204" pitchFamily="34" charset="0"/>
              <a:buChar char="•"/>
            </a:pPr>
            <a:r>
              <a:rPr lang="en-US" sz="1800" b="0" dirty="0">
                <a:solidFill>
                  <a:srgbClr val="000000"/>
                </a:solidFill>
              </a:rPr>
              <a:t>KEPRO may also be reached by phone at 1-888-827-2884, or via fax at 1-877-OKBYFAX or 1-877-652-9329.</a:t>
            </a:r>
          </a:p>
        </p:txBody>
      </p:sp>
      <p:pic>
        <p:nvPicPr>
          <p:cNvPr id="4" name="S-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304800" y="6477000"/>
            <a:ext cx="258531" cy="258531"/>
          </a:xfrm>
          <a:prstGeom prst="rect">
            <a:avLst/>
          </a:prstGeom>
        </p:spPr>
      </p:pic>
    </p:spTree>
    <p:custDataLst>
      <p:tags r:id="rId1"/>
    </p:custDataLst>
    <p:extLst>
      <p:ext uri="{BB962C8B-B14F-4D97-AF65-F5344CB8AC3E}">
        <p14:creationId xmlns:p14="http://schemas.microsoft.com/office/powerpoint/2010/main" val="617565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3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8922E-868C-4BF0-A5F9-2CD1A9ABC821}"/>
              </a:ext>
            </a:extLst>
          </p:cNvPr>
          <p:cNvSpPr>
            <a:spLocks noGrp="1"/>
          </p:cNvSpPr>
          <p:nvPr>
            <p:ph type="title"/>
          </p:nvPr>
        </p:nvSpPr>
        <p:spPr>
          <a:xfrm>
            <a:off x="822960" y="365760"/>
            <a:ext cx="6949440" cy="624840"/>
          </a:xfrm>
        </p:spPr>
        <p:txBody>
          <a:bodyPr/>
          <a:lstStyle/>
          <a:p>
            <a:r>
              <a:rPr lang="en-US" sz="2400" dirty="0"/>
              <a:t>Service Authorization Information Specific </a:t>
            </a:r>
            <a:br>
              <a:rPr lang="en-US" sz="2400" dirty="0"/>
            </a:br>
            <a:r>
              <a:rPr lang="en-US" sz="2400" dirty="0"/>
              <a:t>to Specialized Care/Long Stay Hospital (SC/LSH)</a:t>
            </a:r>
          </a:p>
        </p:txBody>
      </p:sp>
      <p:sp>
        <p:nvSpPr>
          <p:cNvPr id="3" name="Content Placeholder 2">
            <a:extLst>
              <a:ext uri="{FF2B5EF4-FFF2-40B4-BE49-F238E27FC236}">
                <a16:creationId xmlns:a16="http://schemas.microsoft.com/office/drawing/2014/main" id="{9AD63144-4413-4601-8C22-B07D9E7F4424}"/>
              </a:ext>
            </a:extLst>
          </p:cNvPr>
          <p:cNvSpPr>
            <a:spLocks noGrp="1"/>
          </p:cNvSpPr>
          <p:nvPr>
            <p:ph idx="1"/>
          </p:nvPr>
        </p:nvSpPr>
        <p:spPr>
          <a:xfrm>
            <a:off x="822960" y="1524000"/>
            <a:ext cx="7520940" cy="3733800"/>
          </a:xfrm>
        </p:spPr>
        <p:txBody>
          <a:bodyPr>
            <a:normAutofit fontScale="85000" lnSpcReduction="10000"/>
          </a:bodyPr>
          <a:lstStyle/>
          <a:p>
            <a:pPr marL="457200" indent="-457200">
              <a:buClr>
                <a:srgbClr val="ED8B00"/>
              </a:buClr>
              <a:buFont typeface="Arial" panose="020B0604020202020204" pitchFamily="34" charset="0"/>
              <a:buChar char="•"/>
            </a:pPr>
            <a:r>
              <a:rPr lang="en-US" sz="2000" dirty="0"/>
              <a:t>Specialized Care </a:t>
            </a:r>
            <a:r>
              <a:rPr lang="en-US" sz="2000" b="0" dirty="0"/>
              <a:t>- The Commonwealth of Virginia provides an increased reimbursement rate for nursing facility providers who enroll with the Department of Medical Assistance Services (DMAS) to provide a higher level of care to nursing facility residents.  The residents have complex medical needs which are above the needs of typical nursing facility residents.  This program applies to both adults and pediatric members.</a:t>
            </a:r>
          </a:p>
          <a:p>
            <a:pPr marL="457200" indent="-457200">
              <a:buClr>
                <a:srgbClr val="ED8B00"/>
              </a:buClr>
              <a:buFont typeface="Arial" panose="020B0604020202020204" pitchFamily="34" charset="0"/>
              <a:buChar char="•"/>
            </a:pPr>
            <a:endParaRPr lang="en-US" sz="2000" b="0" dirty="0"/>
          </a:p>
          <a:p>
            <a:pPr marL="457200" indent="-457200">
              <a:buClr>
                <a:srgbClr val="ED8B00"/>
              </a:buClr>
              <a:buFont typeface="Arial" panose="020B0604020202020204" pitchFamily="34" charset="0"/>
              <a:buChar char="•"/>
            </a:pPr>
            <a:r>
              <a:rPr lang="en-US" sz="2000" dirty="0"/>
              <a:t>Long Stay Hospital </a:t>
            </a:r>
            <a:r>
              <a:rPr lang="en-US" sz="2000" b="0" dirty="0"/>
              <a:t>- DMAS also has an additional contract with two LSH providers to provide a higher level of care to members who would otherwise be in an acute care setting.  Again, the residents have complex medical needs which are above the needs of typical nursing facility residents.  This program also applies to both adults and pediatrics; however, the focus of the program is more pediatric in nature. </a:t>
            </a:r>
            <a:endParaRPr lang="en-US" dirty="0"/>
          </a:p>
        </p:txBody>
      </p:sp>
      <p:pic>
        <p:nvPicPr>
          <p:cNvPr id="4" name="S-6">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304800" y="6568989"/>
            <a:ext cx="258531" cy="258531"/>
          </a:xfrm>
          <a:prstGeom prst="rect">
            <a:avLst/>
          </a:prstGeom>
        </p:spPr>
      </p:pic>
    </p:spTree>
    <p:custDataLst>
      <p:tags r:id="rId1"/>
    </p:custDataLst>
    <p:extLst>
      <p:ext uri="{BB962C8B-B14F-4D97-AF65-F5344CB8AC3E}">
        <p14:creationId xmlns:p14="http://schemas.microsoft.com/office/powerpoint/2010/main" val="4260798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248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5AD5D-86D0-4CE9-A839-B6DF09492A91}"/>
              </a:ext>
            </a:extLst>
          </p:cNvPr>
          <p:cNvSpPr>
            <a:spLocks noGrp="1"/>
          </p:cNvSpPr>
          <p:nvPr>
            <p:ph type="title"/>
          </p:nvPr>
        </p:nvSpPr>
        <p:spPr/>
        <p:txBody>
          <a:bodyPr/>
          <a:lstStyle/>
          <a:p>
            <a:r>
              <a:rPr lang="en-US" dirty="0"/>
              <a:t>Service Authorization Information Specific </a:t>
            </a:r>
            <a:br>
              <a:rPr lang="en-US" dirty="0"/>
            </a:br>
            <a:r>
              <a:rPr lang="en-US" dirty="0"/>
              <a:t>to Specialized Care/Long Stay Hospital (SC/LSH)</a:t>
            </a:r>
          </a:p>
        </p:txBody>
      </p:sp>
      <p:sp>
        <p:nvSpPr>
          <p:cNvPr id="5" name="Content Placeholder 2"/>
          <p:cNvSpPr>
            <a:spLocks noGrp="1"/>
          </p:cNvSpPr>
          <p:nvPr/>
        </p:nvSpPr>
        <p:spPr>
          <a:xfrm>
            <a:off x="628650" y="1523999"/>
            <a:ext cx="7886700" cy="40806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Ø"/>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None/>
            </a:pPr>
            <a:r>
              <a:rPr lang="en-US" sz="1800" b="1" dirty="0">
                <a:latin typeface="Calibri" panose="020F0502020204030204" pitchFamily="34" charset="0"/>
                <a:cs typeface="Calibri" panose="020F0502020204030204" pitchFamily="34" charset="0"/>
              </a:rPr>
              <a:t>Member Eligibility for SC/LSH Services</a:t>
            </a:r>
            <a:r>
              <a:rPr lang="en-US" sz="1800" b="1" dirty="0" smtClean="0">
                <a:latin typeface="Calibri" panose="020F0502020204030204" pitchFamily="34" charset="0"/>
                <a:cs typeface="Calibri" panose="020F0502020204030204" pitchFamily="34" charset="0"/>
              </a:rPr>
              <a:t>:</a:t>
            </a:r>
            <a:endParaRPr lang="en-US" sz="1800" b="1" dirty="0">
              <a:latin typeface="Calibri" panose="020F0502020204030204" pitchFamily="34" charset="0"/>
              <a:cs typeface="Calibri" panose="020F0502020204030204" pitchFamily="34" charset="0"/>
            </a:endParaRPr>
          </a:p>
          <a:p>
            <a:pPr marL="0" indent="0">
              <a:spcBef>
                <a:spcPts val="1200"/>
              </a:spcBef>
              <a:buNone/>
            </a:pPr>
            <a:r>
              <a:rPr lang="en-US" sz="1800" dirty="0">
                <a:latin typeface="Calibri" panose="020F0502020204030204" pitchFamily="34" charset="0"/>
                <a:cs typeface="Calibri" panose="020F0502020204030204" pitchFamily="34" charset="0"/>
              </a:rPr>
              <a:t>Members must be Medicaid eligible at the time of the request otherwise the request will be rejected.  Medicaid members eligible for SC/LSH services include</a:t>
            </a:r>
            <a:r>
              <a:rPr lang="en-US" sz="1800" dirty="0" smtClean="0">
                <a:latin typeface="Calibri" panose="020F0502020204030204" pitchFamily="34" charset="0"/>
                <a:cs typeface="Calibri" panose="020F0502020204030204" pitchFamily="34" charset="0"/>
              </a:rPr>
              <a:t>:</a:t>
            </a:r>
            <a:endParaRPr lang="en-US" sz="1800" dirty="0">
              <a:latin typeface="Calibri" panose="020F0502020204030204" pitchFamily="34" charset="0"/>
              <a:cs typeface="Calibri" panose="020F0502020204030204" pitchFamily="34" charset="0"/>
            </a:endParaRPr>
          </a:p>
          <a:p>
            <a:pPr lvl="1">
              <a:spcBef>
                <a:spcPts val="1200"/>
              </a:spcBef>
              <a:buClr>
                <a:srgbClr val="ED8B00"/>
              </a:buClr>
            </a:pPr>
            <a:r>
              <a:rPr lang="en-US" sz="1800" dirty="0">
                <a:latin typeface="Calibri" panose="020F0502020204030204" pitchFamily="34" charset="0"/>
                <a:cs typeface="Calibri" panose="020F0502020204030204" pitchFamily="34" charset="0"/>
              </a:rPr>
              <a:t>Members enrolled in an MCO ARE eligible for this service</a:t>
            </a:r>
          </a:p>
          <a:p>
            <a:pPr lvl="1">
              <a:spcBef>
                <a:spcPts val="1200"/>
              </a:spcBef>
              <a:buClr>
                <a:srgbClr val="ED8B00"/>
              </a:buClr>
            </a:pPr>
            <a:r>
              <a:rPr lang="en-US" sz="1800" dirty="0">
                <a:latin typeface="Calibri" panose="020F0502020204030204" pitchFamily="34" charset="0"/>
                <a:cs typeface="Calibri" panose="020F0502020204030204" pitchFamily="34" charset="0"/>
              </a:rPr>
              <a:t>Members enrolled in FAMIS FFS, FAMIS Plus and FAMIS MCO ARE eligible for this service</a:t>
            </a:r>
          </a:p>
          <a:p>
            <a:pPr lvl="1">
              <a:spcBef>
                <a:spcPts val="1200"/>
              </a:spcBef>
              <a:buClr>
                <a:srgbClr val="ED8B00"/>
              </a:buClr>
            </a:pPr>
            <a:r>
              <a:rPr lang="en-US" sz="1800" dirty="0">
                <a:latin typeface="Calibri" panose="020F0502020204030204" pitchFamily="34" charset="0"/>
                <a:cs typeface="Calibri" panose="020F0502020204030204" pitchFamily="34" charset="0"/>
              </a:rPr>
              <a:t>*Members will automatically be disenrolled from the MCO once the level of care line is generated in VAMMIS.</a:t>
            </a:r>
          </a:p>
          <a:p>
            <a:endParaRPr lang="en-US" sz="1800" dirty="0" smtClean="0"/>
          </a:p>
        </p:txBody>
      </p:sp>
      <p:pic>
        <p:nvPicPr>
          <p:cNvPr id="3" name="S-7">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339639" y="6599469"/>
            <a:ext cx="258531" cy="258531"/>
          </a:xfrm>
          <a:prstGeom prst="rect">
            <a:avLst/>
          </a:prstGeom>
        </p:spPr>
      </p:pic>
    </p:spTree>
    <p:custDataLst>
      <p:tags r:id="rId1"/>
    </p:custDataLst>
    <p:extLst>
      <p:ext uri="{BB962C8B-B14F-4D97-AF65-F5344CB8AC3E}">
        <p14:creationId xmlns:p14="http://schemas.microsoft.com/office/powerpoint/2010/main" val="321936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97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502A8-1723-4458-B555-6A8DF09F6E6C}"/>
              </a:ext>
            </a:extLst>
          </p:cNvPr>
          <p:cNvSpPr>
            <a:spLocks noGrp="1"/>
          </p:cNvSpPr>
          <p:nvPr>
            <p:ph type="title"/>
          </p:nvPr>
        </p:nvSpPr>
        <p:spPr>
          <a:xfrm>
            <a:off x="822960" y="365760"/>
            <a:ext cx="6035040" cy="548640"/>
          </a:xfrm>
        </p:spPr>
        <p:txBody>
          <a:bodyPr/>
          <a:lstStyle/>
          <a:p>
            <a:r>
              <a:rPr lang="en-US" sz="2400" dirty="0"/>
              <a:t>Service Authorization Information Specific </a:t>
            </a:r>
            <a:br>
              <a:rPr lang="en-US" sz="2400" dirty="0"/>
            </a:br>
            <a:r>
              <a:rPr lang="en-US" sz="2400" dirty="0"/>
              <a:t>to Specialized Care/Long Stay Hospital (SC/LSH)</a:t>
            </a:r>
          </a:p>
        </p:txBody>
      </p:sp>
      <p:sp>
        <p:nvSpPr>
          <p:cNvPr id="3" name="Content Placeholder 2">
            <a:extLst>
              <a:ext uri="{FF2B5EF4-FFF2-40B4-BE49-F238E27FC236}">
                <a16:creationId xmlns:a16="http://schemas.microsoft.com/office/drawing/2014/main" id="{7B6B7A72-A351-488D-B0DC-3F2B374CD7A3}"/>
              </a:ext>
            </a:extLst>
          </p:cNvPr>
          <p:cNvSpPr>
            <a:spLocks noGrp="1"/>
          </p:cNvSpPr>
          <p:nvPr>
            <p:ph idx="1"/>
          </p:nvPr>
        </p:nvSpPr>
        <p:spPr>
          <a:xfrm>
            <a:off x="822960" y="1373151"/>
            <a:ext cx="7520940" cy="4113249"/>
          </a:xfrm>
        </p:spPr>
        <p:txBody>
          <a:bodyPr>
            <a:normAutofit fontScale="77500" lnSpcReduction="20000"/>
          </a:bodyPr>
          <a:lstStyle/>
          <a:p>
            <a:pPr marL="0" lvl="0" indent="0" eaLnBrk="0" fontAlgn="base" hangingPunct="0">
              <a:spcBef>
                <a:spcPts val="700"/>
              </a:spcBef>
              <a:spcAft>
                <a:spcPts val="400"/>
              </a:spcAft>
              <a:buClr>
                <a:srgbClr val="002060"/>
              </a:buClr>
              <a:buSzPct val="135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300" u="sng" kern="0" dirty="0"/>
              <a:t>Timeliness of Submission:</a:t>
            </a:r>
          </a:p>
          <a:p>
            <a:pPr marL="0" lvl="0" indent="0" eaLnBrk="0" fontAlgn="base" hangingPunct="0">
              <a:spcBef>
                <a:spcPts val="700"/>
              </a:spcBef>
              <a:spcAft>
                <a:spcPts val="400"/>
              </a:spcAft>
              <a:buClr>
                <a:srgbClr val="002060"/>
              </a:buClr>
              <a:buSzPct val="135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100" kern="0" dirty="0"/>
              <a:t>Provider request for services must be submitted as follows:</a:t>
            </a:r>
          </a:p>
          <a:p>
            <a:pPr lvl="0" eaLnBrk="0" fontAlgn="base" hangingPunct="0">
              <a:spcBef>
                <a:spcPts val="700"/>
              </a:spcBef>
              <a:spcAft>
                <a:spcPts val="400"/>
              </a:spcAft>
              <a:buClr>
                <a:srgbClr val="ED8B00"/>
              </a:buClr>
              <a:buSzPct val="135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100" b="0" kern="0" dirty="0"/>
              <a:t>Within three business days prior to the date of admission to the SC/LSH facility</a:t>
            </a:r>
          </a:p>
          <a:p>
            <a:pPr lvl="0" eaLnBrk="0" fontAlgn="base" hangingPunct="0">
              <a:spcBef>
                <a:spcPts val="700"/>
              </a:spcBef>
              <a:spcAft>
                <a:spcPts val="400"/>
              </a:spcAft>
              <a:buClr>
                <a:srgbClr val="ED8B00"/>
              </a:buClr>
              <a:buSzPct val="135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100" b="0" kern="0" dirty="0"/>
              <a:t>Within three business days after the date of admission to the SC/LSH facility</a:t>
            </a:r>
          </a:p>
          <a:p>
            <a:pPr marL="0" lvl="0" indent="0" eaLnBrk="0" fontAlgn="base" hangingPunct="0">
              <a:spcBef>
                <a:spcPts val="700"/>
              </a:spcBef>
              <a:spcAft>
                <a:spcPts val="400"/>
              </a:spcAft>
              <a:buClr>
                <a:srgbClr val="002060"/>
              </a:buClr>
              <a:buSzPct val="135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100" kern="0" dirty="0"/>
              <a:t>Timeliness is waiver and requests are considered retrospective reviews if the:</a:t>
            </a:r>
          </a:p>
          <a:p>
            <a:pPr lvl="0" eaLnBrk="0" fontAlgn="base" hangingPunct="0">
              <a:spcBef>
                <a:spcPts val="700"/>
              </a:spcBef>
              <a:spcAft>
                <a:spcPts val="400"/>
              </a:spcAft>
              <a:buClr>
                <a:srgbClr val="ED8B00"/>
              </a:buClr>
              <a:buSzPct val="135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100" b="0" kern="0" dirty="0"/>
              <a:t>Member’s Medicaid covers is retro eligible</a:t>
            </a:r>
          </a:p>
          <a:p>
            <a:pPr lvl="0" eaLnBrk="0" fontAlgn="base" hangingPunct="0">
              <a:spcBef>
                <a:spcPts val="700"/>
              </a:spcBef>
              <a:spcAft>
                <a:spcPts val="400"/>
              </a:spcAft>
              <a:buClr>
                <a:srgbClr val="ED8B00"/>
              </a:buClr>
              <a:buSzPct val="135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100" b="0" kern="0" dirty="0"/>
              <a:t>Member has exhausted Medicare A Benefits and Medicaid is not primary</a:t>
            </a:r>
          </a:p>
          <a:p>
            <a:pPr lvl="0" eaLnBrk="0" fontAlgn="base" hangingPunct="0">
              <a:spcBef>
                <a:spcPts val="700"/>
              </a:spcBef>
              <a:spcAft>
                <a:spcPts val="400"/>
              </a:spcAft>
              <a:buClr>
                <a:srgbClr val="ED8B00"/>
              </a:buClr>
              <a:buSzPct val="135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100" b="0" kern="0" dirty="0"/>
              <a:t>Member has exhausted Private Insurance and Medicaid is now </a:t>
            </a:r>
            <a:r>
              <a:rPr lang="en-US" sz="2100" b="0" kern="0" dirty="0" smtClean="0"/>
              <a:t>primary</a:t>
            </a:r>
          </a:p>
          <a:p>
            <a:pPr marL="0" lvl="0" indent="0" eaLnBrk="0" fontAlgn="base" hangingPunct="0">
              <a:spcBef>
                <a:spcPts val="700"/>
              </a:spcBef>
              <a:spcAft>
                <a:spcPts val="400"/>
              </a:spcAft>
              <a:buClr>
                <a:srgbClr val="ED8B00"/>
              </a:buClr>
              <a:buSzPct val="135000"/>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2100" b="0" kern="0" dirty="0"/>
          </a:p>
          <a:p>
            <a:pPr marL="0" lvl="0" indent="0" eaLnBrk="0" fontAlgn="base" hangingPunct="0">
              <a:spcBef>
                <a:spcPts val="700"/>
              </a:spcBef>
              <a:spcAft>
                <a:spcPts val="400"/>
              </a:spcAft>
              <a:buClr>
                <a:srgbClr val="002060"/>
              </a:buClr>
              <a:buSzPct val="135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100" kern="0" dirty="0" smtClean="0"/>
              <a:t>If </a:t>
            </a:r>
            <a:r>
              <a:rPr lang="en-US" sz="2100" kern="0" dirty="0"/>
              <a:t>the request is not retrospective review and is not submitted within the required timeframe, the request is authorized effective the date of receipt by KEPRO and the earlier dates of service are denied for untimely submission.</a:t>
            </a:r>
          </a:p>
          <a:p>
            <a:endParaRPr lang="en-US" dirty="0"/>
          </a:p>
        </p:txBody>
      </p:sp>
      <p:pic>
        <p:nvPicPr>
          <p:cNvPr id="4" name="S-8">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304800" y="6568989"/>
            <a:ext cx="258531" cy="258531"/>
          </a:xfrm>
          <a:prstGeom prst="rect">
            <a:avLst/>
          </a:prstGeom>
        </p:spPr>
      </p:pic>
    </p:spTree>
    <p:custDataLst>
      <p:tags r:id="rId1"/>
    </p:custDataLst>
    <p:extLst>
      <p:ext uri="{BB962C8B-B14F-4D97-AF65-F5344CB8AC3E}">
        <p14:creationId xmlns:p14="http://schemas.microsoft.com/office/powerpoint/2010/main" val="3483126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668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9E2BB-27CF-4289-A821-57B3B5E39D2E}"/>
              </a:ext>
            </a:extLst>
          </p:cNvPr>
          <p:cNvSpPr>
            <a:spLocks noGrp="1"/>
          </p:cNvSpPr>
          <p:nvPr>
            <p:ph type="title"/>
          </p:nvPr>
        </p:nvSpPr>
        <p:spPr/>
        <p:txBody>
          <a:bodyPr/>
          <a:lstStyle/>
          <a:p>
            <a:r>
              <a:rPr lang="en-US" dirty="0"/>
              <a:t>Service Authorization Information Specific </a:t>
            </a:r>
            <a:br>
              <a:rPr lang="en-US" dirty="0"/>
            </a:br>
            <a:r>
              <a:rPr lang="en-US" dirty="0"/>
              <a:t>to Specialized Care/Long Stay Hospital (SC/LSH)</a:t>
            </a:r>
          </a:p>
        </p:txBody>
      </p:sp>
      <p:sp>
        <p:nvSpPr>
          <p:cNvPr id="3" name="Content Placeholder 2">
            <a:extLst>
              <a:ext uri="{FF2B5EF4-FFF2-40B4-BE49-F238E27FC236}">
                <a16:creationId xmlns:a16="http://schemas.microsoft.com/office/drawing/2014/main" id="{74F280BB-9D3F-4BE2-A192-CF367A1C1D7C}"/>
              </a:ext>
            </a:extLst>
          </p:cNvPr>
          <p:cNvSpPr>
            <a:spLocks noGrp="1"/>
          </p:cNvSpPr>
          <p:nvPr>
            <p:ph idx="1"/>
          </p:nvPr>
        </p:nvSpPr>
        <p:spPr>
          <a:xfrm>
            <a:off x="822960" y="1296951"/>
            <a:ext cx="7520940" cy="4037049"/>
          </a:xfrm>
        </p:spPr>
        <p:txBody>
          <a:bodyPr>
            <a:normAutofit fontScale="92500" lnSpcReduction="10000"/>
          </a:bodyPr>
          <a:lstStyle/>
          <a:p>
            <a:pPr marL="0" indent="0"/>
            <a:r>
              <a:rPr lang="en-US" sz="2000" dirty="0"/>
              <a:t>Process for Requests Submitted Three Days Prior to the Date of Admission:</a:t>
            </a:r>
          </a:p>
          <a:p>
            <a:pPr>
              <a:buClr>
                <a:srgbClr val="ED8B00"/>
              </a:buClr>
              <a:buFont typeface="Arial" panose="020B0604020202020204" pitchFamily="34" charset="0"/>
              <a:buChar char="•"/>
            </a:pPr>
            <a:r>
              <a:rPr lang="en-US" sz="2000" b="0" dirty="0"/>
              <a:t>For requests that are submitted three business days prior to the date of admission to the SC/LSH facility, the level of care line cannot be pre-dated.  KEPRO will automatically pend the request for the provider to respond within the required timeframe the member has been admitted to the facility.  KEPRO will then process the case once the member has been admitted. </a:t>
            </a:r>
          </a:p>
          <a:p>
            <a:pPr>
              <a:buClr>
                <a:srgbClr val="ED8B00"/>
              </a:buClr>
              <a:buFont typeface="Arial" panose="020B0604020202020204" pitchFamily="34" charset="0"/>
              <a:buChar char="•"/>
            </a:pPr>
            <a:endParaRPr lang="en-US" sz="2000" b="0" dirty="0"/>
          </a:p>
          <a:p>
            <a:pPr>
              <a:buClr>
                <a:srgbClr val="ED8B00"/>
              </a:buClr>
              <a:buFont typeface="Arial" panose="020B0604020202020204" pitchFamily="34" charset="0"/>
              <a:buChar char="•"/>
            </a:pPr>
            <a:r>
              <a:rPr lang="en-US" sz="2000" b="0" dirty="0"/>
              <a:t>If the provider does not respond within the required timeframe then the case will be denied.  The provider may either appeal the denial with the correct admission date or submit a new request with the correct admission date if the member has been admitted to the facility. </a:t>
            </a:r>
          </a:p>
        </p:txBody>
      </p:sp>
      <p:pic>
        <p:nvPicPr>
          <p:cNvPr id="4" name="S-9">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457200" y="6400800"/>
            <a:ext cx="258531" cy="258531"/>
          </a:xfrm>
          <a:prstGeom prst="rect">
            <a:avLst/>
          </a:prstGeom>
        </p:spPr>
      </p:pic>
    </p:spTree>
    <p:custDataLst>
      <p:tags r:id="rId1"/>
    </p:custDataLst>
    <p:extLst>
      <p:ext uri="{BB962C8B-B14F-4D97-AF65-F5344CB8AC3E}">
        <p14:creationId xmlns:p14="http://schemas.microsoft.com/office/powerpoint/2010/main" val="2647789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56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Custom 5">
      <a:dk1>
        <a:srgbClr val="000000"/>
      </a:dk1>
      <a:lt1>
        <a:srgbClr val="FFFFFF"/>
      </a:lt1>
      <a:dk2>
        <a:srgbClr val="434342"/>
      </a:dk2>
      <a:lt2>
        <a:srgbClr val="CDD7D9"/>
      </a:lt2>
      <a:accent1>
        <a:srgbClr val="AD9F8A"/>
      </a:accent1>
      <a:accent2>
        <a:srgbClr val="ED8B00"/>
      </a:accent2>
      <a:accent3>
        <a:srgbClr val="002855"/>
      </a:accent3>
      <a:accent4>
        <a:srgbClr val="7C984A"/>
      </a:accent4>
      <a:accent5>
        <a:srgbClr val="C2AD8D"/>
      </a:accent5>
      <a:accent6>
        <a:srgbClr val="002855"/>
      </a:accent6>
      <a:hlink>
        <a:srgbClr val="002855"/>
      </a:hlink>
      <a:folHlink>
        <a:srgbClr val="ED8B00"/>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txDef>
      <a:spPr>
        <a:noFill/>
      </a:spPr>
      <a:bodyPr wrap="square" rtlCol="0">
        <a:spAutoFit/>
      </a:bodyPr>
      <a:lstStyle>
        <a:defPPr algn="l">
          <a:defRPr sz="1600" dirty="0">
            <a:latin typeface="Calibri" panose="020F0502020204030204" pitchFamily="34" charset="0"/>
            <a:cs typeface="Calibri" panose="020F050202020403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521616910C1A4E9523BCC327AFD7E5" ma:contentTypeVersion="10" ma:contentTypeDescription="Create a new document." ma:contentTypeScope="" ma:versionID="074be37f0131bb0dcb9bfcebbd010674">
  <xsd:schema xmlns:xsd="http://www.w3.org/2001/XMLSchema" xmlns:xs="http://www.w3.org/2001/XMLSchema" xmlns:p="http://schemas.microsoft.com/office/2006/metadata/properties" xmlns:ns1="6c2cd7e1-ffa7-45e4-89b8-ea033ba16a0d" xmlns:ns2="http://schemas.microsoft.com/sharepoint/v3" xmlns:ns3="83255572-2c2a-4b33-ad0d-c1765e97059b" targetNamespace="http://schemas.microsoft.com/office/2006/metadata/properties" ma:root="true" ma:fieldsID="a24e113c681b33c25f330859e86190c4" ns1:_="" ns2:_="" ns3:_="">
    <xsd:import namespace="6c2cd7e1-ffa7-45e4-89b8-ea033ba16a0d"/>
    <xsd:import namespace="http://schemas.microsoft.com/sharepoint/v3"/>
    <xsd:import namespace="83255572-2c2a-4b33-ad0d-c1765e97059b"/>
    <xsd:element name="properties">
      <xsd:complexType>
        <xsd:sequence>
          <xsd:element name="documentManagement">
            <xsd:complexType>
              <xsd:all>
                <xsd:element ref="ns1:Newsletter_x0020_Name" minOccurs="0"/>
                <xsd:element ref="ns1:Category" minOccurs="0"/>
                <xsd:element ref="ns2:PublishingStartDate" minOccurs="0"/>
                <xsd:element ref="ns2:PublishingExpirationDate" minOccurs="0"/>
                <xsd:element ref="ns1:MediaServiceMetadata" minOccurs="0"/>
                <xsd:element ref="ns1:MediaServiceFastMetadata" minOccurs="0"/>
                <xsd:element ref="ns1:MediaServiceDateTaken" minOccurs="0"/>
                <xsd:element ref="ns1:MediaServiceAutoTags" minOccurs="0"/>
                <xsd:element ref="ns1:Rank"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2cd7e1-ffa7-45e4-89b8-ea033ba16a0d" elementFormDefault="qualified">
    <xsd:import namespace="http://schemas.microsoft.com/office/2006/documentManagement/types"/>
    <xsd:import namespace="http://schemas.microsoft.com/office/infopath/2007/PartnerControls"/>
    <xsd:element name="Newsletter_x0020_Name" ma:index="0" nillable="true" ma:displayName="Newsletter Name" ma:format="Dropdown" ma:indexed="true" ma:internalName="Newsletter_x0020_Name">
      <xsd:simpleType>
        <xsd:restriction base="dms:Choice">
          <xsd:enumeration value="KEPRO 360° - Focused on You"/>
          <xsd:enumeration value="In-Focus: Corporate Compliance &amp; Ethics"/>
          <xsd:enumeration value="EAP - Solutions - Manager Newsletter"/>
          <xsd:enumeration value="EAP - Balance - Employee Newsletter"/>
          <xsd:enumeration value="KEPRO Connect Ohio"/>
          <xsd:enumeration value="OHPCC Healthy Together"/>
          <xsd:enumeration value="HCQU Cares"/>
          <xsd:enumeration value="HCQU Cares: Nursing Edition"/>
          <xsd:enumeration value="VA Insider"/>
        </xsd:restriction>
      </xsd:simpleType>
    </xsd:element>
    <xsd:element name="Category" ma:index="3" nillable="true" ma:displayName="Category" ma:internalName="Category">
      <xsd:complexType>
        <xsd:complexContent>
          <xsd:extension base="dms:MultiChoice">
            <xsd:sequence>
              <xsd:element name="Value" maxOccurs="unbounded" minOccurs="0" nillable="true">
                <xsd:simpleType>
                  <xsd:restriction base="dms:Choice">
                    <xsd:enumeration value="Graphics"/>
                    <xsd:enumeration value="Logos"/>
                    <xsd:enumeration value="Marketing Slicks"/>
                    <xsd:enumeration value="Newsletters"/>
                    <xsd:enumeration value="Templates"/>
                    <xsd:enumeration value="Quicklinks"/>
                    <xsd:enumeration value="Guides"/>
                  </xsd:restriction>
                </xsd:simpleType>
              </xsd:element>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Rank" ma:index="16" nillable="true" ma:displayName="Rank" ma:decimals="0" ma:description="This is to prioritize the list of newsletters so that we can control which newsletter folder is at the top of the list in the view." ma:internalName="Rank">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3255572-2c2a-4b33-ad0d-c1765e97059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2"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Newsletter_x0020_Name xmlns="6c2cd7e1-ffa7-45e4-89b8-ea033ba16a0d" xsi:nil="true"/>
    <Category xmlns="6c2cd7e1-ffa7-45e4-89b8-ea033ba16a0d"/>
    <Rank xmlns="6c2cd7e1-ffa7-45e4-89b8-ea033ba16a0d" xsi:nil="true"/>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7D83B85-E96C-4D69-86E6-76C052AABB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2cd7e1-ffa7-45e4-89b8-ea033ba16a0d"/>
    <ds:schemaRef ds:uri="http://schemas.microsoft.com/sharepoint/v3"/>
    <ds:schemaRef ds:uri="83255572-2c2a-4b33-ad0d-c1765e9705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A89F61-58C0-461F-9AE1-0BCDD16401CF}">
  <ds:schemaRefs>
    <ds:schemaRef ds:uri="http://schemas.microsoft.com/office/2006/metadata/properties"/>
    <ds:schemaRef ds:uri="http://purl.org/dc/terms/"/>
    <ds:schemaRef ds:uri="http://schemas.microsoft.com/office/infopath/2007/PartnerControls"/>
    <ds:schemaRef ds:uri="http://www.w3.org/XML/1998/namespace"/>
    <ds:schemaRef ds:uri="http://purl.org/dc/dcmitype/"/>
    <ds:schemaRef ds:uri="http://purl.org/dc/elements/1.1/"/>
    <ds:schemaRef ds:uri="http://schemas.openxmlformats.org/package/2006/metadata/core-properties"/>
    <ds:schemaRef ds:uri="http://schemas.microsoft.com/office/2006/documentManagement/types"/>
    <ds:schemaRef ds:uri="83255572-2c2a-4b33-ad0d-c1765e97059b"/>
    <ds:schemaRef ds:uri="http://schemas.microsoft.com/sharepoint/v3"/>
    <ds:schemaRef ds:uri="6c2cd7e1-ffa7-45e4-89b8-ea033ba16a0d"/>
  </ds:schemaRefs>
</ds:datastoreItem>
</file>

<file path=customXml/itemProps3.xml><?xml version="1.0" encoding="utf-8"?>
<ds:datastoreItem xmlns:ds="http://schemas.openxmlformats.org/officeDocument/2006/customXml" ds:itemID="{C94B156C-10B5-4269-8891-A39465B85B2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Angles</Template>
  <TotalTime>591</TotalTime>
  <Words>4147</Words>
  <Application>Microsoft Office PowerPoint</Application>
  <PresentationFormat>On-screen Show (4:3)</PresentationFormat>
  <Paragraphs>273</Paragraphs>
  <Slides>26</Slides>
  <Notes>26</Notes>
  <HiddenSlides>0</HiddenSlides>
  <MMClips>23</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Courier New</vt:lpstr>
      <vt:lpstr>DIN Pro Cond Bold</vt:lpstr>
      <vt:lpstr>Palatino Linotype</vt:lpstr>
      <vt:lpstr>Tunga</vt:lpstr>
      <vt:lpstr>Wingdings</vt:lpstr>
      <vt:lpstr>Angles</vt:lpstr>
      <vt:lpstr>Service Authorization for Specialized Care/Long Stay Hospital </vt:lpstr>
      <vt:lpstr>New Health Coverage for Adults in Virginia</vt:lpstr>
      <vt:lpstr>GAP  (GOVERNOR’S ACCESS PLAN)</vt:lpstr>
      <vt:lpstr>Methods of Submission Service Authorization Requests to KEPRO</vt:lpstr>
      <vt:lpstr>Service Authorization Requests: Contact Information  for KEPRO/ DMAS Provider Information</vt:lpstr>
      <vt:lpstr>Service Authorization Information Specific  to Specialized Care/Long Stay Hospital (SC/LSH)</vt:lpstr>
      <vt:lpstr>Service Authorization Information Specific  to Specialized Care/Long Stay Hospital (SC/LSH)</vt:lpstr>
      <vt:lpstr>Service Authorization Information Specific  to Specialized Care/Long Stay Hospital (SC/LSH)</vt:lpstr>
      <vt:lpstr>Service Authorization Information Specific  to Specialized Care/Long Stay Hospital (SC/LSH)</vt:lpstr>
      <vt:lpstr>Service Authorization Information Specific  to Specialized Care/Long Stay Hospital (SC/LSH)</vt:lpstr>
      <vt:lpstr>Service Authorization Information Specific  to Specialized Care/Long Stay Hospital (SC/LSH)</vt:lpstr>
      <vt:lpstr>Service Authorization Information Specific to Specialized Care/Long Stay Hospital (SC/LSH)</vt:lpstr>
      <vt:lpstr>Service Authorization Information Specific  to Specialized Care/Long Stay Hospital (SC/LSH)</vt:lpstr>
      <vt:lpstr>Service Authorization Information Specific  to Specialized Care/Long Stay Hospital (SC/LSH)</vt:lpstr>
      <vt:lpstr>Service Authorization Information Specific  to Specialized Care/Long Stay Hospital (SC/LSH)</vt:lpstr>
      <vt:lpstr>SC/LSH Questionnaire </vt:lpstr>
      <vt:lpstr>SC/LSH Questionnaire </vt:lpstr>
      <vt:lpstr>SC/LSH Questionnaire </vt:lpstr>
      <vt:lpstr>SC/LSH Questionnaire </vt:lpstr>
      <vt:lpstr>Service Authorization Information Specific  to Specialized Care/Long Stay Hospital (SC/LSH)</vt:lpstr>
      <vt:lpstr>Memo –Manual – CFR -VAC</vt:lpstr>
      <vt:lpstr>General Information for All  Service Authorization Submissions</vt:lpstr>
      <vt:lpstr>General Information for All  Service Authorization Submissions</vt:lpstr>
      <vt:lpstr>VIRGINIA MEDICAID WEB PORTAL </vt:lpstr>
      <vt:lpstr>DMAS Helpline Information AND/OR RESOURCES</vt:lpstr>
      <vt:lpstr>PowerPoint Presentation</vt:lpstr>
    </vt:vector>
  </TitlesOfParts>
  <Company>HBGSCCM001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Hall, Sierra</dc:creator>
  <cp:lastModifiedBy>Jacqueline Shipp</cp:lastModifiedBy>
  <cp:revision>129</cp:revision>
  <dcterms:created xsi:type="dcterms:W3CDTF">2016-09-01T15:48:52Z</dcterms:created>
  <dcterms:modified xsi:type="dcterms:W3CDTF">2018-10-10T19:18:48Z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0x010100FC521616910C1A4E9523BCC327AFD7E5</vt:lpwstr>
  </property>
  <property fmtid="{D5CDD505-2E9C-101B-9397-08002B2CF9AE}" pid="3" name="ArticulateGUID">
    <vt:lpwstr>54EA8B94-2DFF-47EB-8E01-ABE02D2229F6</vt:lpwstr>
  </property>
  <property fmtid="{D5CDD505-2E9C-101B-9397-08002B2CF9AE}" pid="4" name="ArticulatePath">
    <vt:lpwstr>Specialized Care_Long Stay Hospital Presentation_v.1_9.28.18</vt:lpwstr>
  </property>
</Properties>
</file>