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69" r:id="rId5"/>
    <p:sldId id="268" r:id="rId6"/>
    <p:sldId id="25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7" r:id="rId22"/>
    <p:sldId id="288" r:id="rId23"/>
    <p:sldId id="289" r:id="rId24"/>
    <p:sldId id="290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sanford\Desktop\Strategic%20Plan%20Update\DATA\TRANSFER%20CONTRIBUTION%2011%2005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sanford\Desktop\Strategic%20Plan%20Update\DATA\TRANSFER%20CONTRIBUTION%2011%2005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Projected</a:t>
            </a:r>
            <a:r>
              <a:rPr lang="en-US" sz="2000" baseline="0"/>
              <a:t> Changes in Employment by Industry Sector</a:t>
            </a:r>
            <a:endParaRPr lang="en-US" sz="2000"/>
          </a:p>
        </c:rich>
      </c:tx>
      <c:layout>
        <c:manualLayout>
          <c:xMode val="edge"/>
          <c:yMode val="edge"/>
          <c:x val="0.1263471128608924"/>
          <c:y val="4.72555326182244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25240594925633"/>
          <c:y val="0.16089129483814524"/>
          <c:w val="0.7920960192475941"/>
          <c:h val="0.44432925051035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Sheet1!$G$25</c:f>
              <c:strCache>
                <c:ptCount val="1"/>
                <c:pt idx="0">
                  <c:v>2014 Jobs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Sheet1!$F$26:$F$35</c:f>
              <c:strCache>
                <c:ptCount val="10"/>
                <c:pt idx="0">
                  <c:v>Health Care*</c:v>
                </c:pt>
                <c:pt idx="1">
                  <c:v>Government</c:v>
                </c:pt>
                <c:pt idx="2">
                  <c:v>Technical Services*</c:v>
                </c:pt>
                <c:pt idx="3">
                  <c:v>Retail Trade</c:v>
                </c:pt>
                <c:pt idx="4">
                  <c:v>Food Services*</c:v>
                </c:pt>
                <c:pt idx="5">
                  <c:v>Construction</c:v>
                </c:pt>
                <c:pt idx="6">
                  <c:v>Administrative, Waste Services*</c:v>
                </c:pt>
                <c:pt idx="7">
                  <c:v>Other Services*</c:v>
                </c:pt>
                <c:pt idx="8">
                  <c:v>Management of Companies*</c:v>
                </c:pt>
                <c:pt idx="9">
                  <c:v>Educational Services</c:v>
                </c:pt>
              </c:strCache>
            </c:strRef>
          </c:cat>
          <c:val>
            <c:numRef>
              <c:f>Sheet1!$G$26:$G$35</c:f>
              <c:numCache>
                <c:formatCode>#,##0;[Red]\ \(#,##0\)</c:formatCode>
                <c:ptCount val="10"/>
                <c:pt idx="0">
                  <c:v>105886.94209946855</c:v>
                </c:pt>
                <c:pt idx="1">
                  <c:v>110955.62175853392</c:v>
                </c:pt>
                <c:pt idx="2">
                  <c:v>79111.801721946875</c:v>
                </c:pt>
                <c:pt idx="3">
                  <c:v>69446.358572645942</c:v>
                </c:pt>
                <c:pt idx="4">
                  <c:v>55055.765497691151</c:v>
                </c:pt>
                <c:pt idx="5">
                  <c:v>45228.074447046783</c:v>
                </c:pt>
                <c:pt idx="6">
                  <c:v>41019.739149978901</c:v>
                </c:pt>
                <c:pt idx="7">
                  <c:v>36511.994177355868</c:v>
                </c:pt>
                <c:pt idx="8">
                  <c:v>21742.157210574806</c:v>
                </c:pt>
                <c:pt idx="9">
                  <c:v>20853.141930737933</c:v>
                </c:pt>
              </c:numCache>
            </c:numRef>
          </c:val>
        </c:ser>
        <c:ser>
          <c:idx val="1"/>
          <c:order val="1"/>
          <c:tx>
            <c:strRef>
              <c:f>Sheet1!$H$25</c:f>
              <c:strCache>
                <c:ptCount val="1"/>
                <c:pt idx="0">
                  <c:v>2023 Jobs</c:v>
                </c:pt>
              </c:strCache>
            </c:strRef>
          </c:tx>
          <c:invertIfNegative val="0"/>
          <c:cat>
            <c:strRef>
              <c:f>Sheet1!$F$26:$F$35</c:f>
              <c:strCache>
                <c:ptCount val="10"/>
                <c:pt idx="0">
                  <c:v>Health Care*</c:v>
                </c:pt>
                <c:pt idx="1">
                  <c:v>Government</c:v>
                </c:pt>
                <c:pt idx="2">
                  <c:v>Technical Services*</c:v>
                </c:pt>
                <c:pt idx="3">
                  <c:v>Retail Trade</c:v>
                </c:pt>
                <c:pt idx="4">
                  <c:v>Food Services*</c:v>
                </c:pt>
                <c:pt idx="5">
                  <c:v>Construction</c:v>
                </c:pt>
                <c:pt idx="6">
                  <c:v>Administrative, Waste Services*</c:v>
                </c:pt>
                <c:pt idx="7">
                  <c:v>Other Services*</c:v>
                </c:pt>
                <c:pt idx="8">
                  <c:v>Management of Companies*</c:v>
                </c:pt>
                <c:pt idx="9">
                  <c:v>Educational Services</c:v>
                </c:pt>
              </c:strCache>
            </c:strRef>
          </c:cat>
          <c:val>
            <c:numRef>
              <c:f>Sheet1!$H$26:$H$35</c:f>
              <c:numCache>
                <c:formatCode>#,##0;[Red]\ \(#,##0\)</c:formatCode>
                <c:ptCount val="10"/>
                <c:pt idx="0">
                  <c:v>123802.03140014711</c:v>
                </c:pt>
                <c:pt idx="1">
                  <c:v>116034.85361558422</c:v>
                </c:pt>
                <c:pt idx="2">
                  <c:v>97441.91385221426</c:v>
                </c:pt>
                <c:pt idx="3">
                  <c:v>77843.756335427228</c:v>
                </c:pt>
                <c:pt idx="4">
                  <c:v>65391.665527133984</c:v>
                </c:pt>
                <c:pt idx="5">
                  <c:v>54583.626343791751</c:v>
                </c:pt>
                <c:pt idx="6">
                  <c:v>46170.06155309562</c:v>
                </c:pt>
                <c:pt idx="7">
                  <c:v>41132.121378056407</c:v>
                </c:pt>
                <c:pt idx="8">
                  <c:v>25951.717597447718</c:v>
                </c:pt>
                <c:pt idx="9">
                  <c:v>25169.022861589623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36064"/>
        <c:axId val="34965184"/>
      </c:barChart>
      <c:catAx>
        <c:axId val="35736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34965184"/>
        <c:crosses val="autoZero"/>
        <c:auto val="1"/>
        <c:lblAlgn val="ctr"/>
        <c:lblOffset val="100"/>
        <c:noMultiLvlLbl val="0"/>
      </c:catAx>
      <c:valAx>
        <c:axId val="34965184"/>
        <c:scaling>
          <c:orientation val="minMax"/>
          <c:min val="20000"/>
        </c:scaling>
        <c:delete val="0"/>
        <c:axPos val="l"/>
        <c:majorGridlines/>
        <c:numFmt formatCode="#,##0;[Red]\ \(#,##0\)" sourceLinked="1"/>
        <c:majorTickMark val="none"/>
        <c:minorTickMark val="none"/>
        <c:tickLblPos val="nextTo"/>
        <c:crossAx val="3573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512620297462816"/>
          <c:y val="0.17936132983377079"/>
          <c:w val="0.3226515748031496"/>
          <c:h val="4.772039806770762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PCCD Total FTES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925131564754839"/>
          <c:y val="0.24106257486237062"/>
          <c:w val="0.83990160693906102"/>
          <c:h val="0.596565632130585"/>
        </c:manualLayout>
      </c:layout>
      <c:lineChart>
        <c:grouping val="standard"/>
        <c:varyColors val="0"/>
        <c:ser>
          <c:idx val="0"/>
          <c:order val="0"/>
          <c:tx>
            <c:strRef>
              <c:f>'Total FTES'!$B$3</c:f>
              <c:strCache>
                <c:ptCount val="1"/>
                <c:pt idx="0">
                  <c:v>Total FTES 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'Total FTES'!$A$4:$A$9</c:f>
              <c:strCache>
                <c:ptCount val="6"/>
                <c:pt idx="0">
                  <c:v>Year 08-09</c:v>
                </c:pt>
                <c:pt idx="1">
                  <c:v>Year 09-10</c:v>
                </c:pt>
                <c:pt idx="2">
                  <c:v>Year 10-11 </c:v>
                </c:pt>
                <c:pt idx="3">
                  <c:v>Year 11-12 </c:v>
                </c:pt>
                <c:pt idx="4">
                  <c:v>Year 12-13 </c:v>
                </c:pt>
                <c:pt idx="5">
                  <c:v>Year 13-14 </c:v>
                </c:pt>
              </c:strCache>
            </c:strRef>
          </c:cat>
          <c:val>
            <c:numRef>
              <c:f>'Total FTES'!$B$4:$B$9</c:f>
              <c:numCache>
                <c:formatCode>#,##0.00</c:formatCode>
                <c:ptCount val="6"/>
                <c:pt idx="0">
                  <c:v>21664.48</c:v>
                </c:pt>
                <c:pt idx="1">
                  <c:v>23608.12</c:v>
                </c:pt>
                <c:pt idx="2">
                  <c:v>20993.47</c:v>
                </c:pt>
                <c:pt idx="3">
                  <c:v>19792.28</c:v>
                </c:pt>
                <c:pt idx="4">
                  <c:v>19469.050000000003</c:v>
                </c:pt>
                <c:pt idx="5">
                  <c:v>20210.919999999998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18848"/>
        <c:axId val="34967488"/>
      </c:lineChart>
      <c:catAx>
        <c:axId val="3591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967488"/>
        <c:crosses val="autoZero"/>
        <c:auto val="1"/>
        <c:lblAlgn val="ctr"/>
        <c:lblOffset val="100"/>
        <c:noMultiLvlLbl val="0"/>
      </c:catAx>
      <c:valAx>
        <c:axId val="349674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5918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Number of Degrees and Certificates: Districtwide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Awards!$K$27</c:f>
              <c:strCache>
                <c:ptCount val="1"/>
                <c:pt idx="0">
                  <c:v>Associate Degrees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7CCA62">
                  <a:lumMod val="50000"/>
                </a:srgbClr>
              </a:solidFill>
            </a:ln>
          </c:spPr>
          <c:invertIfNegative val="0"/>
          <c:cat>
            <c:strRef>
              <c:f>Awards!$L$26:$P$26</c:f>
              <c:strCache>
                <c:ptCount val="5"/>
                <c:pt idx="0">
                  <c:v>Year 2009-10</c:v>
                </c:pt>
                <c:pt idx="1">
                  <c:v>Year 2010-11</c:v>
                </c:pt>
                <c:pt idx="2">
                  <c:v>Year 2011-12</c:v>
                </c:pt>
                <c:pt idx="3">
                  <c:v>Year 2012-13</c:v>
                </c:pt>
                <c:pt idx="4">
                  <c:v>Year 2013-14</c:v>
                </c:pt>
              </c:strCache>
            </c:strRef>
          </c:cat>
          <c:val>
            <c:numRef>
              <c:f>Awards!$L$27:$P$27</c:f>
              <c:numCache>
                <c:formatCode>#,##0</c:formatCode>
                <c:ptCount val="5"/>
                <c:pt idx="0">
                  <c:v>1236</c:v>
                </c:pt>
                <c:pt idx="1">
                  <c:v>1310</c:v>
                </c:pt>
                <c:pt idx="2">
                  <c:v>1288</c:v>
                </c:pt>
                <c:pt idx="3">
                  <c:v>1246</c:v>
                </c:pt>
                <c:pt idx="4">
                  <c:v>1359</c:v>
                </c:pt>
              </c:numCache>
            </c:numRef>
          </c:val>
        </c:ser>
        <c:ser>
          <c:idx val="1"/>
          <c:order val="1"/>
          <c:tx>
            <c:strRef>
              <c:f>Awards!$K$28</c:f>
              <c:strCache>
                <c:ptCount val="1"/>
                <c:pt idx="0">
                  <c:v>Certificates</c:v>
                </c:pt>
              </c:strCache>
            </c:strRef>
          </c:tx>
          <c:invertIfNegative val="0"/>
          <c:cat>
            <c:strRef>
              <c:f>Awards!$L$26:$P$26</c:f>
              <c:strCache>
                <c:ptCount val="5"/>
                <c:pt idx="0">
                  <c:v>Year 2009-10</c:v>
                </c:pt>
                <c:pt idx="1">
                  <c:v>Year 2010-11</c:v>
                </c:pt>
                <c:pt idx="2">
                  <c:v>Year 2011-12</c:v>
                </c:pt>
                <c:pt idx="3">
                  <c:v>Year 2012-13</c:v>
                </c:pt>
                <c:pt idx="4">
                  <c:v>Year 2013-14</c:v>
                </c:pt>
              </c:strCache>
            </c:strRef>
          </c:cat>
          <c:val>
            <c:numRef>
              <c:f>Awards!$L$28:$P$28</c:f>
              <c:numCache>
                <c:formatCode>#,##0</c:formatCode>
                <c:ptCount val="5"/>
                <c:pt idx="0">
                  <c:v>760</c:v>
                </c:pt>
                <c:pt idx="1">
                  <c:v>765</c:v>
                </c:pt>
                <c:pt idx="2">
                  <c:v>760</c:v>
                </c:pt>
                <c:pt idx="3">
                  <c:v>780</c:v>
                </c:pt>
                <c:pt idx="4">
                  <c:v>1109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35918336"/>
        <c:axId val="36225024"/>
      </c:barChart>
      <c:catAx>
        <c:axId val="35918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36225024"/>
        <c:crosses val="autoZero"/>
        <c:auto val="1"/>
        <c:lblAlgn val="ctr"/>
        <c:lblOffset val="100"/>
        <c:noMultiLvlLbl val="0"/>
      </c:catAx>
      <c:valAx>
        <c:axId val="36225024"/>
        <c:scaling>
          <c:orientation val="minMax"/>
          <c:max val="15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35918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996369203849519"/>
          <c:y val="0.88387540099154271"/>
          <c:w val="0.53602055993000874"/>
          <c:h val="0.1161245990084572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[TRANSFER CONTRIBUTION 11 05 2014.xlsx]Peralta CCD!PivotTable72</c:name>
    <c:fmtId val="-1"/>
  </c:pivotSource>
  <c:chart>
    <c:title>
      <c:tx>
        <c:strRef>
          <c:f>'[TRANSFER CONTRIBUTION 11 05 2014.xlsx]Peralta CCD'!$A$33</c:f>
          <c:strCache>
            <c:ptCount val="1"/>
            <c:pt idx="0">
              <c:v>Peralta CCD 4-Year-College-Bound* Students, by Gender</c:v>
            </c:pt>
          </c:strCache>
        </c:strRef>
      </c:tx>
      <c:layout>
        <c:manualLayout>
          <c:xMode val="edge"/>
          <c:yMode val="edge"/>
          <c:x val="0.18988888888888888"/>
          <c:y val="7.2178477690288756E-3"/>
        </c:manualLayout>
      </c:layout>
      <c:overlay val="0"/>
      <c:txPr>
        <a:bodyPr/>
        <a:lstStyle/>
        <a:p>
          <a:pPr>
            <a:defRPr sz="1100">
              <a:solidFill>
                <a:schemeClr val="bg1"/>
              </a:solidFill>
            </a:defRPr>
          </a:pPr>
          <a:endParaRPr lang="en-U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1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33652602799650044"/>
          <c:y val="0.26837561971420237"/>
          <c:w val="0.39639238845144353"/>
          <c:h val="0.66065398075240589"/>
        </c:manualLayout>
      </c:layout>
      <c:pieChart>
        <c:varyColors val="1"/>
        <c:ser>
          <c:idx val="0"/>
          <c:order val="0"/>
          <c:tx>
            <c:strRef>
              <c:f>'[TRANSFER CONTRIBUTION 11 05 2014.xlsx]Peralta CCD'!$A$33</c:f>
              <c:strCache>
                <c:ptCount val="1"/>
                <c:pt idx="0">
                  <c:v>Number_Students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 w="57150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'[TRANSFER CONTRIBUTION 11 05 2014.xlsx]Peralta CCD'!$A$33</c:f>
              <c:strCache>
                <c:ptCount val="3"/>
                <c:pt idx="0">
                  <c:v>F</c:v>
                </c:pt>
                <c:pt idx="1">
                  <c:v>M</c:v>
                </c:pt>
                <c:pt idx="2">
                  <c:v>X</c:v>
                </c:pt>
              </c:strCache>
            </c:strRef>
          </c:cat>
          <c:val>
            <c:numRef>
              <c:f>'[TRANSFER CONTRIBUTION 11 05 2014.xlsx]Peralta CCD'!$A$33</c:f>
              <c:numCache>
                <c:formatCode>#,##0</c:formatCode>
                <c:ptCount val="3"/>
                <c:pt idx="0">
                  <c:v>6188</c:v>
                </c:pt>
                <c:pt idx="1">
                  <c:v>4555</c:v>
                </c:pt>
                <c:pt idx="2">
                  <c:v>319</c:v>
                </c:pt>
              </c:numCache>
            </c:numRef>
          </c:val>
        </c:ser>
        <c:ser>
          <c:idx val="1"/>
          <c:order val="1"/>
          <c:tx>
            <c:strRef>
              <c:f>'[TRANSFER CONTRIBUTION 11 05 2014.xlsx]Peralta CCD'!$A$33</c:f>
              <c:strCache>
                <c:ptCount val="1"/>
                <c:pt idx="0">
                  <c:v>Percentage</c:v>
                </c:pt>
              </c:strCache>
            </c:strRef>
          </c:tx>
          <c:cat>
            <c:strRef>
              <c:f>'[TRANSFER CONTRIBUTION 11 05 2014.xlsx]Peralta CCD'!$A$33</c:f>
              <c:strCache>
                <c:ptCount val="3"/>
                <c:pt idx="0">
                  <c:v>F</c:v>
                </c:pt>
                <c:pt idx="1">
                  <c:v>M</c:v>
                </c:pt>
                <c:pt idx="2">
                  <c:v>X</c:v>
                </c:pt>
              </c:strCache>
            </c:strRef>
          </c:cat>
          <c:val>
            <c:numRef>
              <c:f>'[TRANSFER CONTRIBUTION 11 05 2014.xlsx]Peralta CCD'!$A$33</c:f>
              <c:numCache>
                <c:formatCode>0.00%</c:formatCode>
                <c:ptCount val="3"/>
                <c:pt idx="0">
                  <c:v>0.55939251491592845</c:v>
                </c:pt>
                <c:pt idx="1">
                  <c:v>0.41177002350388719</c:v>
                </c:pt>
                <c:pt idx="2">
                  <c:v>2.8837461580184416E-2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[TRANSFER CONTRIBUTION 11 05 2014.xlsx]Peralta CCD!PivotTable78</c:name>
    <c:fmtId val="-1"/>
  </c:pivotSource>
  <c:chart>
    <c:title>
      <c:tx>
        <c:strRef>
          <c:f>'[TRANSFER CONTRIBUTION 11 05 2014.xlsx]Peralta CCD'!$A$44</c:f>
          <c:strCache>
            <c:ptCount val="1"/>
            <c:pt idx="0">
              <c:v>Peralta CCD 4-Year-College-Bound* Students, by Ethnicity</c:v>
            </c:pt>
          </c:strCache>
        </c:strRef>
      </c:tx>
      <c:layout>
        <c:manualLayout>
          <c:xMode val="edge"/>
          <c:yMode val="edge"/>
          <c:x val="0.18433333333333332"/>
          <c:y val="7.2178477690288756E-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title>
    <c:autoTitleDeleted val="0"/>
    <c:pivotFmts>
      <c:pivotFmt>
        <c:idx val="0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"/>
        <c:marker>
          <c:symbol val="none"/>
        </c:marker>
      </c:pivotFmt>
      <c:pivotFmt>
        <c:idx val="2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3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4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7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0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3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 sz="8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6"/>
        <c:dLbl>
          <c:idx val="0"/>
          <c:layout>
            <c:manualLayout>
              <c:x val="0.13982329000835586"/>
              <c:y val="1.3752326461324498E-2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7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35690157480314955"/>
          <c:y val="0.22670895304753572"/>
          <c:w val="0.44730796150481189"/>
          <c:h val="0.74551326917468652"/>
        </c:manualLayout>
      </c:layout>
      <c:pieChart>
        <c:varyColors val="1"/>
        <c:ser>
          <c:idx val="0"/>
          <c:order val="0"/>
          <c:tx>
            <c:strRef>
              <c:f>'[TRANSFER CONTRIBUTION 11 05 2014.xlsx]Peralta CCD'!$A$44</c:f>
              <c:strCache>
                <c:ptCount val="1"/>
                <c:pt idx="0">
                  <c:v>Number_Students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.13982329000835586"/>
                  <c:y val="1.3752326461324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'[TRANSFER CONTRIBUTION 11 05 2014.xlsx]Peralta CCD'!$A$44</c:f>
              <c:strCache>
                <c:ptCount val="10"/>
                <c:pt idx="0">
                  <c:v>American Indian/Alaskan Native</c:v>
                </c:pt>
                <c:pt idx="1">
                  <c:v>Asian</c:v>
                </c:pt>
                <c:pt idx="2">
                  <c:v>Black/African American</c:v>
                </c:pt>
                <c:pt idx="3">
                  <c:v>Filipino</c:v>
                </c:pt>
                <c:pt idx="4">
                  <c:v>Hispanic</c:v>
                </c:pt>
                <c:pt idx="5">
                  <c:v>Multiple</c:v>
                </c:pt>
                <c:pt idx="6">
                  <c:v>Other Non white</c:v>
                </c:pt>
                <c:pt idx="7">
                  <c:v>Pacific Islander</c:v>
                </c:pt>
                <c:pt idx="8">
                  <c:v>Unknown/Non Respondent</c:v>
                </c:pt>
                <c:pt idx="9">
                  <c:v>White Non Hispanic</c:v>
                </c:pt>
              </c:strCache>
            </c:strRef>
          </c:cat>
          <c:val>
            <c:numRef>
              <c:f>'[TRANSFER CONTRIBUTION 11 05 2014.xlsx]Peralta CCD'!$A$44</c:f>
              <c:numCache>
                <c:formatCode>#,##0</c:formatCode>
                <c:ptCount val="10"/>
                <c:pt idx="0">
                  <c:v>41</c:v>
                </c:pt>
                <c:pt idx="1">
                  <c:v>3154</c:v>
                </c:pt>
                <c:pt idx="2">
                  <c:v>2164</c:v>
                </c:pt>
                <c:pt idx="3">
                  <c:v>251</c:v>
                </c:pt>
                <c:pt idx="4">
                  <c:v>1016</c:v>
                </c:pt>
                <c:pt idx="5">
                  <c:v>637</c:v>
                </c:pt>
                <c:pt idx="6">
                  <c:v>122</c:v>
                </c:pt>
                <c:pt idx="7">
                  <c:v>68</c:v>
                </c:pt>
                <c:pt idx="8">
                  <c:v>1409</c:v>
                </c:pt>
                <c:pt idx="9">
                  <c:v>2200</c:v>
                </c:pt>
              </c:numCache>
            </c:numRef>
          </c:val>
        </c:ser>
        <c:ser>
          <c:idx val="1"/>
          <c:order val="1"/>
          <c:tx>
            <c:strRef>
              <c:f>'[TRANSFER CONTRIBUTION 11 05 2014.xlsx]Peralta CCD'!$A$44</c:f>
              <c:strCache>
                <c:ptCount val="1"/>
                <c:pt idx="0">
                  <c:v>Percentage</c:v>
                </c:pt>
              </c:strCache>
            </c:strRef>
          </c:tx>
          <c:cat>
            <c:strRef>
              <c:f>'[TRANSFER CONTRIBUTION 11 05 2014.xlsx]Peralta CCD'!$A$44</c:f>
              <c:strCache>
                <c:ptCount val="10"/>
                <c:pt idx="0">
                  <c:v>American Indian/Alaskan Native</c:v>
                </c:pt>
                <c:pt idx="1">
                  <c:v>Asian</c:v>
                </c:pt>
                <c:pt idx="2">
                  <c:v>Black/African American</c:v>
                </c:pt>
                <c:pt idx="3">
                  <c:v>Filipino</c:v>
                </c:pt>
                <c:pt idx="4">
                  <c:v>Hispanic</c:v>
                </c:pt>
                <c:pt idx="5">
                  <c:v>Multiple</c:v>
                </c:pt>
                <c:pt idx="6">
                  <c:v>Other Non white</c:v>
                </c:pt>
                <c:pt idx="7">
                  <c:v>Pacific Islander</c:v>
                </c:pt>
                <c:pt idx="8">
                  <c:v>Unknown/Non Respondent</c:v>
                </c:pt>
                <c:pt idx="9">
                  <c:v>White Non Hispanic</c:v>
                </c:pt>
              </c:strCache>
            </c:strRef>
          </c:cat>
          <c:val>
            <c:numRef>
              <c:f>'[TRANSFER CONTRIBUTION 11 05 2014.xlsx]Peralta CCD'!$A$44</c:f>
              <c:numCache>
                <c:formatCode>0.00%</c:formatCode>
                <c:ptCount val="10"/>
                <c:pt idx="0">
                  <c:v>3.7063822093653951E-3</c:v>
                </c:pt>
                <c:pt idx="1">
                  <c:v>0.28512023142288917</c:v>
                </c:pt>
                <c:pt idx="2">
                  <c:v>0.1956246610016272</c:v>
                </c:pt>
                <c:pt idx="3">
                  <c:v>2.2690291086602785E-2</c:v>
                </c:pt>
                <c:pt idx="4">
                  <c:v>9.1845959139396124E-2</c:v>
                </c:pt>
                <c:pt idx="5">
                  <c:v>5.758452359428675E-2</c:v>
                </c:pt>
                <c:pt idx="6">
                  <c:v>1.1028747062014102E-2</c:v>
                </c:pt>
                <c:pt idx="7">
                  <c:v>6.1471704935816308E-3</c:v>
                </c:pt>
                <c:pt idx="8">
                  <c:v>0.12737298860965468</c:v>
                </c:pt>
                <c:pt idx="9">
                  <c:v>0.19887904538058218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 w="57150"/>
      </c:spPr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en-US" sz="1400">
                <a:solidFill>
                  <a:schemeClr val="bg1"/>
                </a:solidFill>
              </a:rPr>
              <a:t>English Basic Skills Courses:  Fall 2013 Success Rate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'Basic skills courses success'!$Q$5</c:f>
              <c:strCache>
                <c:ptCount val="1"/>
                <c:pt idx="0">
                  <c:v>Success Rate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'Basic skills courses success'!$P$6:$P$15</c:f>
              <c:strCache>
                <c:ptCount val="10"/>
                <c:pt idx="0">
                  <c:v>African American</c:v>
                </c:pt>
                <c:pt idx="1">
                  <c:v>American Indian</c:v>
                </c:pt>
                <c:pt idx="2">
                  <c:v>Asian</c:v>
                </c:pt>
                <c:pt idx="3">
                  <c:v>Filipino</c:v>
                </c:pt>
                <c:pt idx="4">
                  <c:v>Hispanic</c:v>
                </c:pt>
                <c:pt idx="5">
                  <c:v>Multiple</c:v>
                </c:pt>
                <c:pt idx="6">
                  <c:v>Other</c:v>
                </c:pt>
                <c:pt idx="7">
                  <c:v>Pacific Islander</c:v>
                </c:pt>
                <c:pt idx="8">
                  <c:v>White </c:v>
                </c:pt>
                <c:pt idx="9">
                  <c:v>Unknown</c:v>
                </c:pt>
              </c:strCache>
            </c:strRef>
          </c:cat>
          <c:val>
            <c:numRef>
              <c:f>'Basic skills courses success'!$Q$6:$Q$15</c:f>
              <c:numCache>
                <c:formatCode>0.0%</c:formatCode>
                <c:ptCount val="10"/>
                <c:pt idx="0">
                  <c:v>0.53488372093023251</c:v>
                </c:pt>
                <c:pt idx="1">
                  <c:v>0.8</c:v>
                </c:pt>
                <c:pt idx="2">
                  <c:v>0.69387755102040816</c:v>
                </c:pt>
                <c:pt idx="3">
                  <c:v>0.89473684210526316</c:v>
                </c:pt>
                <c:pt idx="4">
                  <c:v>0.71282051282051284</c:v>
                </c:pt>
                <c:pt idx="5">
                  <c:v>0.53508771929824561</c:v>
                </c:pt>
                <c:pt idx="6">
                  <c:v>1</c:v>
                </c:pt>
                <c:pt idx="7">
                  <c:v>0.33333333333333331</c:v>
                </c:pt>
                <c:pt idx="8">
                  <c:v>0.75806451612903225</c:v>
                </c:pt>
                <c:pt idx="9">
                  <c:v>0.6097560975609756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36576"/>
        <c:axId val="34968640"/>
      </c:barChart>
      <c:catAx>
        <c:axId val="35736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4968640"/>
        <c:crosses val="autoZero"/>
        <c:auto val="1"/>
        <c:lblAlgn val="ctr"/>
        <c:lblOffset val="100"/>
        <c:noMultiLvlLbl val="0"/>
      </c:catAx>
      <c:valAx>
        <c:axId val="3496864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573657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en-US" sz="1400">
                <a:solidFill>
                  <a:schemeClr val="bg1"/>
                </a:solidFill>
              </a:rPr>
              <a:t>Math Basic Skills Courses: Fall 2013 Success Rate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'Basic skills courses success'!$Q$22</c:f>
              <c:strCache>
                <c:ptCount val="1"/>
                <c:pt idx="0">
                  <c:v>Success Rate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'Basic skills courses success'!$P$23:$P$32</c:f>
              <c:strCache>
                <c:ptCount val="10"/>
                <c:pt idx="0">
                  <c:v>African American</c:v>
                </c:pt>
                <c:pt idx="1">
                  <c:v>American Indian</c:v>
                </c:pt>
                <c:pt idx="2">
                  <c:v>Asian</c:v>
                </c:pt>
                <c:pt idx="3">
                  <c:v>Filipino</c:v>
                </c:pt>
                <c:pt idx="4">
                  <c:v>Hispanic</c:v>
                </c:pt>
                <c:pt idx="5">
                  <c:v>Multiple</c:v>
                </c:pt>
                <c:pt idx="6">
                  <c:v>Other </c:v>
                </c:pt>
                <c:pt idx="7">
                  <c:v>Pacific Islander</c:v>
                </c:pt>
                <c:pt idx="8">
                  <c:v>White </c:v>
                </c:pt>
                <c:pt idx="9">
                  <c:v>Unknown</c:v>
                </c:pt>
              </c:strCache>
            </c:strRef>
          </c:cat>
          <c:val>
            <c:numRef>
              <c:f>'Basic skills courses success'!$Q$23:$Q$32</c:f>
              <c:numCache>
                <c:formatCode>0.0%</c:formatCode>
                <c:ptCount val="10"/>
                <c:pt idx="0">
                  <c:v>0.32067510548523209</c:v>
                </c:pt>
                <c:pt idx="1">
                  <c:v>0.5</c:v>
                </c:pt>
                <c:pt idx="2">
                  <c:v>0.60227272727272729</c:v>
                </c:pt>
                <c:pt idx="3">
                  <c:v>0.61904761904761907</c:v>
                </c:pt>
                <c:pt idx="4">
                  <c:v>0.48745519713261648</c:v>
                </c:pt>
                <c:pt idx="5">
                  <c:v>0.43564356435643564</c:v>
                </c:pt>
                <c:pt idx="6">
                  <c:v>1</c:v>
                </c:pt>
                <c:pt idx="7">
                  <c:v>0.5</c:v>
                </c:pt>
                <c:pt idx="8">
                  <c:v>0.66666666666666663</c:v>
                </c:pt>
                <c:pt idx="9">
                  <c:v>0.36585365853658536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20384"/>
        <c:axId val="34970944"/>
      </c:barChart>
      <c:catAx>
        <c:axId val="35920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4970944"/>
        <c:crosses val="autoZero"/>
        <c:auto val="1"/>
        <c:lblAlgn val="ctr"/>
        <c:lblOffset val="100"/>
        <c:noMultiLvlLbl val="0"/>
      </c:catAx>
      <c:valAx>
        <c:axId val="3497094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592038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3193C-799E-4643-830C-F738E97C56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D7B6AD-408A-40D0-846B-B2241C2F6514}" type="pres">
      <dgm:prSet presAssocID="{7EC3193C-799E-4643-830C-F738E97C567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C4169-165D-4478-9D47-6C219DB97121}" type="presOf" srcId="{7EC3193C-799E-4643-830C-F738E97C567B}" destId="{80D7B6AD-408A-40D0-846B-B2241C2F651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4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1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6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5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9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9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F36DB-38A5-4983-865C-C143920E02F0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D1A7-9772-48B2-8480-27401E52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49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7525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Peralta Community College District</a:t>
            </a:r>
            <a:endParaRPr lang="en-US" sz="2400" b="1" dirty="0">
              <a:latin typeface="+mn-lt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FLEX Day Presentation</a:t>
            </a:r>
          </a:p>
          <a:p>
            <a:r>
              <a:rPr lang="en-US" b="1" dirty="0" smtClean="0"/>
              <a:t>2015 Strategic Plan</a:t>
            </a:r>
          </a:p>
          <a:p>
            <a:endParaRPr lang="en-US" b="1" dirty="0"/>
          </a:p>
          <a:p>
            <a:r>
              <a:rPr lang="en-US" b="1" dirty="0" smtClean="0"/>
              <a:t>January 14, 2015</a:t>
            </a:r>
            <a:endParaRPr lang="en-US" b="1" dirty="0"/>
          </a:p>
        </p:txBody>
      </p:sp>
      <p:pic>
        <p:nvPicPr>
          <p:cNvPr id="1026" name="Picture 2" descr="C:\Users\lsanford\Desktop\PCCD-Logo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3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Demographic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100" dirty="0" smtClean="0">
                <a:solidFill>
                  <a:srgbClr val="FFFF00"/>
                </a:solidFill>
              </a:rPr>
              <a:t>Population Growth in Alameda County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FFFF00"/>
                </a:solidFill>
              </a:rPr>
              <a:t>	</a:t>
            </a:r>
            <a:endParaRPr lang="en-US" sz="3800" dirty="0" smtClean="0">
              <a:solidFill>
                <a:srgbClr val="FFFF00"/>
              </a:solidFill>
            </a:endParaRPr>
          </a:p>
          <a:p>
            <a:r>
              <a:rPr lang="en-US" sz="3800" dirty="0" smtClean="0">
                <a:solidFill>
                  <a:srgbClr val="FFFF00"/>
                </a:solidFill>
              </a:rPr>
              <a:t>10 year projection is 6% growth overall</a:t>
            </a:r>
          </a:p>
          <a:p>
            <a:pPr marL="0" indent="0">
              <a:buNone/>
            </a:pPr>
            <a:endParaRPr lang="en-US" sz="3800" dirty="0">
              <a:solidFill>
                <a:srgbClr val="FFFF00"/>
              </a:solidFill>
            </a:endParaRPr>
          </a:p>
          <a:p>
            <a:r>
              <a:rPr lang="en-US" sz="3800" dirty="0" smtClean="0">
                <a:solidFill>
                  <a:srgbClr val="FFFF00"/>
                </a:solidFill>
              </a:rPr>
              <a:t>% change by age group varies:</a:t>
            </a:r>
          </a:p>
          <a:p>
            <a:pPr marL="0" indent="0">
              <a:buNone/>
            </a:pPr>
            <a:endParaRPr lang="en-US" sz="3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800" dirty="0" smtClean="0">
                <a:solidFill>
                  <a:srgbClr val="FFFF00"/>
                </a:solidFill>
              </a:rPr>
              <a:t>		15-24 years		0% change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FFFF00"/>
                </a:solidFill>
              </a:rPr>
              <a:t>	</a:t>
            </a:r>
            <a:r>
              <a:rPr lang="en-US" sz="3800" dirty="0" smtClean="0">
                <a:solidFill>
                  <a:srgbClr val="FFFF00"/>
                </a:solidFill>
              </a:rPr>
              <a:t>	25-34 years		4%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FFFF00"/>
                </a:solidFill>
              </a:rPr>
              <a:t>	</a:t>
            </a:r>
            <a:r>
              <a:rPr lang="en-US" sz="3800" dirty="0" smtClean="0">
                <a:solidFill>
                  <a:srgbClr val="FFFF00"/>
                </a:solidFill>
              </a:rPr>
              <a:t>	35-49 years		(-1%)</a:t>
            </a:r>
          </a:p>
          <a:p>
            <a:pPr marL="0" indent="0">
              <a:buNone/>
            </a:pPr>
            <a:r>
              <a:rPr lang="en-US" sz="3800" dirty="0">
                <a:solidFill>
                  <a:srgbClr val="FFFF00"/>
                </a:solidFill>
              </a:rPr>
              <a:t>	</a:t>
            </a:r>
            <a:r>
              <a:rPr lang="en-US" sz="3800" dirty="0" smtClean="0">
                <a:solidFill>
                  <a:srgbClr val="FFFF00"/>
                </a:solidFill>
              </a:rPr>
              <a:t>	60+ years		28%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Demographic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Ethnicity</a:t>
            </a:r>
          </a:p>
          <a:p>
            <a:pPr marL="0" indent="0" algn="ctr">
              <a:buNone/>
            </a:pPr>
            <a:endParaRPr lang="en-US" sz="1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46303"/>
              </p:ext>
            </p:extLst>
          </p:nvPr>
        </p:nvGraphicFramePr>
        <p:xfrm>
          <a:off x="2133600" y="2362203"/>
          <a:ext cx="5181600" cy="2971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0372"/>
                <a:gridCol w="2091228"/>
              </a:tblGrid>
              <a:tr h="780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Ethnic Group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2014-2023 % Change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African American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American Indian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Asian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Hispanic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Pacific Islander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-1%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8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Job Growth Will Outpace Population </a:t>
            </a:r>
            <a:r>
              <a:rPr lang="en-US" dirty="0" smtClean="0">
                <a:solidFill>
                  <a:srgbClr val="FFFF00"/>
                </a:solidFill>
              </a:rPr>
              <a:t>Growth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Population </a:t>
            </a:r>
            <a:r>
              <a:rPr lang="en-US" dirty="0" smtClean="0">
                <a:solidFill>
                  <a:srgbClr val="FFFF00"/>
                </a:solidFill>
              </a:rPr>
              <a:t>Growth = 6%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Job </a:t>
            </a:r>
            <a:r>
              <a:rPr lang="en-US" dirty="0" smtClean="0">
                <a:solidFill>
                  <a:srgbClr val="FFFF00"/>
                </a:solidFill>
              </a:rPr>
              <a:t>Growth = 13.5</a:t>
            </a:r>
            <a:r>
              <a:rPr lang="en-US" dirty="0" smtClean="0">
                <a:solidFill>
                  <a:srgbClr val="FFFF00"/>
                </a:solidFill>
              </a:rPr>
              <a:t>%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Majority of Projected Job Growth is in Service Related Industries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Change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8354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2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598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22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To meet the demands of employment, the number of degrees and certificates must increase by 50%.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In the past five years, the number of degrees and certificates has increased by only 10%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1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28090346"/>
              </p:ext>
            </p:extLst>
          </p:nvPr>
        </p:nvGraphicFramePr>
        <p:xfrm>
          <a:off x="1828800" y="3505200"/>
          <a:ext cx="5445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9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Students that Transfer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(past 6 years)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Majority are female		</a:t>
            </a:r>
            <a:endParaRPr lang="en-US" sz="11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02664284"/>
              </p:ext>
            </p:extLst>
          </p:nvPr>
        </p:nvGraphicFramePr>
        <p:xfrm>
          <a:off x="2514600" y="3429000"/>
          <a:ext cx="4373880" cy="279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8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Students that Transfer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Highest % are Asian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		</a:t>
            </a:r>
            <a:endParaRPr lang="en-US" sz="11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96623591"/>
              </p:ext>
            </p:extLst>
          </p:nvPr>
        </p:nvGraphicFramePr>
        <p:xfrm>
          <a:off x="1828800" y="2743200"/>
          <a:ext cx="5486400" cy="326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Student Success Rates in Basic Skills Classes Vary by Ethnicity</a:t>
            </a:r>
          </a:p>
          <a:p>
            <a:pPr marL="0" indent="0" algn="ctr">
              <a:buNone/>
            </a:pPr>
            <a:endParaRPr lang="en-US" sz="1200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02171597"/>
              </p:ext>
            </p:extLst>
          </p:nvPr>
        </p:nvGraphicFramePr>
        <p:xfrm>
          <a:off x="1600200" y="2514600"/>
          <a:ext cx="6035040" cy="369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44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Student Success Rates in Basic Skills Classes Vary by Ethnicity</a:t>
            </a:r>
          </a:p>
          <a:p>
            <a:pPr marL="0" indent="0" algn="ctr">
              <a:buNone/>
            </a:pPr>
            <a:endParaRPr lang="en-US" sz="12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35095240"/>
              </p:ext>
            </p:extLst>
          </p:nvPr>
        </p:nvGraphicFramePr>
        <p:xfrm>
          <a:off x="1600200" y="2667000"/>
          <a:ext cx="6035040" cy="331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14299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Background:</a:t>
            </a:r>
            <a:endParaRPr lang="en-US" sz="24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429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The first PCCD Strategic Plan was finalized in 2008.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Developed in response to an accreditation recommendation.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Consultants guided the development of the first plan.</a:t>
            </a:r>
          </a:p>
          <a:p>
            <a:pPr algn="l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Distance Education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# of Distance Education/Hybrid Classes has Increased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Student Success Rates for Distance Education Classes has not Increased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12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91198"/>
              </p:ext>
            </p:extLst>
          </p:nvPr>
        </p:nvGraphicFramePr>
        <p:xfrm>
          <a:off x="1447800" y="3810000"/>
          <a:ext cx="6095999" cy="220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874"/>
                <a:gridCol w="1080708"/>
                <a:gridCol w="1080708"/>
                <a:gridCol w="1017137"/>
                <a:gridCol w="1762572"/>
              </a:tblGrid>
              <a:tr h="603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AY 2010-11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AY 2011-12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AY 2012-13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AY 2013-14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100% Online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59.7%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55.9%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58.6%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56.2%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Hybrid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63.7%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57.9%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61.3%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56.5%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60.4%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56.6%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60.0%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56.3%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7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Alameda County Job Growth Rate (13.5%)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Employment in Service-related Industries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Enrollment in Distance Education Courses</a:t>
            </a:r>
          </a:p>
          <a:p>
            <a:pPr algn="ctr"/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4337797" y="4052047"/>
            <a:ext cx="495300" cy="189155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01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00"/>
                </a:solidFill>
              </a:rPr>
              <a:t> FTES/Enrollment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Degrees and Certificates Awarded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Student Success Rates in Distance Education Courses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2667001" y="4495800"/>
            <a:ext cx="3962400" cy="6096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1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00"/>
                </a:solidFill>
              </a:rPr>
              <a:t>College Age Groups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African-American Student Success Rates in </a:t>
            </a:r>
            <a:r>
              <a:rPr lang="en-US">
                <a:solidFill>
                  <a:srgbClr val="FFFF00"/>
                </a:solidFill>
              </a:rPr>
              <a:t>Basic </a:t>
            </a:r>
            <a:r>
              <a:rPr lang="en-US" smtClean="0">
                <a:solidFill>
                  <a:srgbClr val="FFFF00"/>
                </a:solidFill>
              </a:rPr>
              <a:t>Skills </a:t>
            </a:r>
            <a:r>
              <a:rPr lang="en-US" dirty="0">
                <a:solidFill>
                  <a:srgbClr val="FFFF00"/>
                </a:solidFill>
              </a:rPr>
              <a:t>English and Mathematics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Number of Full-time Permanent Faculty </a:t>
            </a:r>
          </a:p>
          <a:p>
            <a:pPr lvl="0" algn="ctr"/>
            <a:endParaRPr lang="en-US" sz="2400" dirty="0"/>
          </a:p>
        </p:txBody>
      </p:sp>
      <p:sp>
        <p:nvSpPr>
          <p:cNvPr id="7" name="Up Arrow 6"/>
          <p:cNvSpPr/>
          <p:nvPr/>
        </p:nvSpPr>
        <p:spPr>
          <a:xfrm rot="10800000">
            <a:off x="4324350" y="4571999"/>
            <a:ext cx="495300" cy="1905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Student Success</a:t>
            </a:r>
            <a:endParaRPr lang="en-US" dirty="0"/>
          </a:p>
        </p:txBody>
      </p:sp>
      <p:pic>
        <p:nvPicPr>
          <p:cNvPr id="4" name="Picture 2" descr="C:\Users\lsanford\AppData\Local\Microsoft\Windows\Temporary Internet Files\Content.IE5\FY9L4V25\succes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8181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Questions and/or Comments?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661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3.jpg                                                         0001FCF92000                           BE8D2C9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t="24355" r="21884" b="9225"/>
          <a:stretch>
            <a:fillRect/>
          </a:stretch>
        </p:blipFill>
        <p:spPr bwMode="auto">
          <a:xfrm>
            <a:off x="2362200" y="381000"/>
            <a:ext cx="4267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492824"/>
            <a:ext cx="777240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       </a:t>
            </a:r>
            <a:r>
              <a:rPr lang="en-US" sz="3200" dirty="0" smtClean="0">
                <a:solidFill>
                  <a:srgbClr val="FFFF00"/>
                </a:solidFill>
              </a:rPr>
              <a:t>This year we have updated the original Strategic Plan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94859637"/>
              </p:ext>
            </p:extLst>
          </p:nvPr>
        </p:nvGraphicFramePr>
        <p:xfrm>
          <a:off x="609600" y="457200"/>
          <a:ext cx="7851648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"/>
            <a:ext cx="7854696" cy="990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          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2071835" y="1419810"/>
            <a:ext cx="2590800" cy="229003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Strategic Planning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(6 years)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22569" y="1455669"/>
            <a:ext cx="2590800" cy="2290032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Program Review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(3 years)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56845" y="2860930"/>
            <a:ext cx="2590800" cy="229003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PBIM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operational planning)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(1 year)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71717" y="1593302"/>
            <a:ext cx="21700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Goals, Objectives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 rot="6805529">
            <a:off x="4745045" y="3428513"/>
            <a:ext cx="19872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Goals, Objectives</a:t>
            </a:r>
            <a:endParaRPr lang="en-US" sz="1400" dirty="0"/>
          </a:p>
        </p:txBody>
      </p:sp>
      <p:sp>
        <p:nvSpPr>
          <p:cNvPr id="19" name="Right Arrow 18"/>
          <p:cNvSpPr/>
          <p:nvPr/>
        </p:nvSpPr>
        <p:spPr>
          <a:xfrm rot="3494355">
            <a:off x="2193487" y="3503383"/>
            <a:ext cx="192671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Goals, Objectives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071835" y="6019800"/>
            <a:ext cx="494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PCCD Planning Cycles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97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Strategic Plan Update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Reviewed and revalidated the PCCD Mission Statement (Spring 2014)</a:t>
            </a:r>
          </a:p>
          <a:p>
            <a:r>
              <a:rPr lang="en-US" dirty="0">
                <a:solidFill>
                  <a:srgbClr val="FFFF00"/>
                </a:solidFill>
              </a:rPr>
              <a:t>Conducted an external scan of our service area (Summer and Fall 2014)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Reviewed and updated the existing Strategic Goals (Fall 2014)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Conducted an internal scan of PCCD data (Fall 2014)</a:t>
            </a:r>
          </a:p>
          <a:p>
            <a:r>
              <a:rPr lang="en-US" dirty="0">
                <a:solidFill>
                  <a:srgbClr val="FFFF00"/>
                </a:solidFill>
              </a:rPr>
              <a:t>Set new Institutional Objectives (Fall 2014)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0" descr="E1.jpg                                                         0001FCF92000                           BE8D2C9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29889" r="10249" b="13654"/>
          <a:stretch>
            <a:fillRect/>
          </a:stretch>
        </p:blipFill>
        <p:spPr bwMode="auto">
          <a:xfrm>
            <a:off x="1943100" y="2743200"/>
            <a:ext cx="5105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828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Why do Strategic Planning?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51648" cy="76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7854696" cy="5410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	We want to ensure that all planning is </a:t>
            </a:r>
            <a:r>
              <a:rPr lang="en-US" sz="3600" dirty="0" smtClean="0">
                <a:solidFill>
                  <a:srgbClr val="FFFF00"/>
                </a:solidFill>
              </a:rPr>
              <a:t>aligned with </a:t>
            </a:r>
            <a:r>
              <a:rPr lang="en-US" sz="3600" dirty="0" smtClean="0">
                <a:solidFill>
                  <a:srgbClr val="FFFF00"/>
                </a:solidFill>
              </a:rPr>
              <a:t>our </a:t>
            </a:r>
            <a:r>
              <a:rPr lang="en-US" sz="3600" dirty="0" smtClean="0">
                <a:solidFill>
                  <a:srgbClr val="FFFF00"/>
                </a:solidFill>
              </a:rPr>
              <a:t>Mission and integrated with our Strategic Goals 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FFFF00"/>
              </a:solidFill>
            </a:endParaRPr>
          </a:p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	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Picture 4" descr="D3.jpg                                                         0001FCF92000                           BE8D2C9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t="24355" r="21884" b="9225"/>
          <a:stretch>
            <a:fillRect/>
          </a:stretch>
        </p:blipFill>
        <p:spPr bwMode="auto">
          <a:xfrm>
            <a:off x="2743200" y="2335306"/>
            <a:ext cx="419100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PCCD 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A.  Advance </a:t>
            </a:r>
            <a:r>
              <a:rPr lang="en-US" dirty="0">
                <a:solidFill>
                  <a:srgbClr val="FFFF00"/>
                </a:solidFill>
              </a:rPr>
              <a:t>Student Access, Equity, and </a:t>
            </a: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Success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B.  Engage </a:t>
            </a:r>
            <a:r>
              <a:rPr lang="en-US" dirty="0">
                <a:solidFill>
                  <a:srgbClr val="FFFF00"/>
                </a:solidFill>
              </a:rPr>
              <a:t>and Leverage Partners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C.  Build </a:t>
            </a:r>
            <a:r>
              <a:rPr lang="en-US" dirty="0">
                <a:solidFill>
                  <a:srgbClr val="FFFF00"/>
                </a:solidFill>
              </a:rPr>
              <a:t>Programs of Distinction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D.  Strengthen </a:t>
            </a:r>
            <a:r>
              <a:rPr lang="en-US" dirty="0">
                <a:solidFill>
                  <a:srgbClr val="FFFF00"/>
                </a:solidFill>
              </a:rPr>
              <a:t>Accountability, Innovation and </a:t>
            </a: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Collaboration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E.  Develop </a:t>
            </a:r>
            <a:r>
              <a:rPr lang="en-US" dirty="0">
                <a:solidFill>
                  <a:srgbClr val="FFFF00"/>
                </a:solidFill>
              </a:rPr>
              <a:t>and Manage Resources to </a:t>
            </a: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Advance </a:t>
            </a:r>
            <a:r>
              <a:rPr lang="en-US" dirty="0">
                <a:solidFill>
                  <a:srgbClr val="FFFF00"/>
                </a:solidFill>
              </a:rPr>
              <a:t>Our Mission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and Internal Scan Data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495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4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475</Words>
  <Application>Microsoft Office PowerPoint</Application>
  <PresentationFormat>On-screen Show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Peralta Community College District</vt:lpstr>
      <vt:lpstr>Background:</vt:lpstr>
      <vt:lpstr>PowerPoint Presentation</vt:lpstr>
      <vt:lpstr>PowerPoint Presentation</vt:lpstr>
      <vt:lpstr>Strategic Plan Update Process</vt:lpstr>
      <vt:lpstr>PowerPoint Presentation</vt:lpstr>
      <vt:lpstr>           </vt:lpstr>
      <vt:lpstr>PCCD Strategic Goals</vt:lpstr>
      <vt:lpstr>External and Internal Scan Data</vt:lpstr>
      <vt:lpstr>Demographic Change</vt:lpstr>
      <vt:lpstr>Demographic Change</vt:lpstr>
      <vt:lpstr>Demographic Change</vt:lpstr>
      <vt:lpstr>Demographic Change</vt:lpstr>
      <vt:lpstr>Internal Scan Data</vt:lpstr>
      <vt:lpstr>Internal Scan Data</vt:lpstr>
      <vt:lpstr>Internal Scan Data</vt:lpstr>
      <vt:lpstr>Internal Scan Data</vt:lpstr>
      <vt:lpstr>Internal Scan Data</vt:lpstr>
      <vt:lpstr>Internal Scan Data</vt:lpstr>
      <vt:lpstr>Internal Scan Data</vt:lpstr>
      <vt:lpstr>Summary of Trends</vt:lpstr>
      <vt:lpstr>Summary of Trends</vt:lpstr>
      <vt:lpstr>Summary of Trends</vt:lpstr>
      <vt:lpstr>Plan for Student Success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Peralta Community College District</dc:title>
  <dc:creator>Linda Sanford</dc:creator>
  <cp:lastModifiedBy>Linda Sanford</cp:lastModifiedBy>
  <cp:revision>28</cp:revision>
  <cp:lastPrinted>2015-01-07T21:31:54Z</cp:lastPrinted>
  <dcterms:created xsi:type="dcterms:W3CDTF">2015-01-05T23:15:38Z</dcterms:created>
  <dcterms:modified xsi:type="dcterms:W3CDTF">2015-01-08T18:37:44Z</dcterms:modified>
</cp:coreProperties>
</file>