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1" r:id="rId2"/>
  </p:sldMasterIdLst>
  <p:notesMasterIdLst>
    <p:notesMasterId r:id="rId33"/>
  </p:notesMasterIdLst>
  <p:sldIdLst>
    <p:sldId id="405" r:id="rId3"/>
    <p:sldId id="416" r:id="rId4"/>
    <p:sldId id="1378" r:id="rId5"/>
    <p:sldId id="1379" r:id="rId6"/>
    <p:sldId id="960" r:id="rId7"/>
    <p:sldId id="947" r:id="rId8"/>
    <p:sldId id="379" r:id="rId9"/>
    <p:sldId id="957" r:id="rId10"/>
    <p:sldId id="419" r:id="rId11"/>
    <p:sldId id="910" r:id="rId12"/>
    <p:sldId id="407" r:id="rId13"/>
    <p:sldId id="1370" r:id="rId14"/>
    <p:sldId id="1371" r:id="rId15"/>
    <p:sldId id="1372" r:id="rId16"/>
    <p:sldId id="412" r:id="rId17"/>
    <p:sldId id="1380" r:id="rId18"/>
    <p:sldId id="1367" r:id="rId19"/>
    <p:sldId id="1368" r:id="rId20"/>
    <p:sldId id="1369" r:id="rId21"/>
    <p:sldId id="1373" r:id="rId22"/>
    <p:sldId id="1374" r:id="rId23"/>
    <p:sldId id="1375" r:id="rId24"/>
    <p:sldId id="1376" r:id="rId25"/>
    <p:sldId id="428" r:id="rId26"/>
    <p:sldId id="401" r:id="rId27"/>
    <p:sldId id="421" r:id="rId28"/>
    <p:sldId id="914" r:id="rId29"/>
    <p:sldId id="422" r:id="rId30"/>
    <p:sldId id="958" r:id="rId31"/>
    <p:sldId id="363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Martel" panose="020B0604020202020204" charset="0"/>
      <p:regular r:id="rId42"/>
      <p:bold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Raleway" pitchFamily="2" charset="0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scaggs@ehim.com" initials="ws" lastIdx="4" clrIdx="0">
    <p:extLst>
      <p:ext uri="{19B8F6BF-5375-455C-9EA6-DF929625EA0E}">
        <p15:presenceInfo xmlns:p15="http://schemas.microsoft.com/office/powerpoint/2012/main" userId="S::urn:spo:guest#wscaggs@ehim.com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800"/>
    <a:srgbClr val="322F46"/>
    <a:srgbClr val="6D6B6A"/>
    <a:srgbClr val="676362"/>
    <a:srgbClr val="32536E"/>
    <a:srgbClr val="536981"/>
    <a:srgbClr val="00BC9D"/>
    <a:srgbClr val="4EA1C9"/>
    <a:srgbClr val="4472C4"/>
    <a:srgbClr val="F4A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5" autoAdjust="0"/>
    <p:restoredTop sz="90482" autoAdjust="0"/>
  </p:normalViewPr>
  <p:slideViewPr>
    <p:cSldViewPr snapToGrid="0" snapToObjects="1">
      <p:cViewPr varScale="1">
        <p:scale>
          <a:sx n="59" d="100"/>
          <a:sy n="59" d="100"/>
        </p:scale>
        <p:origin x="102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01084130561879"/>
          <c:y val="8.6365965009316648E-2"/>
          <c:w val="0.49066824326483655"/>
          <c:h val="0.7888831966438926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9C-4616-AE3A-7853D088109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9C-4616-AE3A-7853D088109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9C-4616-AE3A-7853D0881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935BC-D82C-8540-AE7D-18FF91E25E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F997B-B4F9-A949-BD94-F7E34C16F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9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4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89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enrollment strategy, education, communication &amp; engagement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08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Balanced approach to benefits education &amp; communication across multiple channels (diff employees want to learn about benefits in different ways)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devices are employees using to enroll? Short-form content vs. long-form content (cater communications &amp; messaging)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9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47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7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35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62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87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562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into Open enrollment.. The world is a different place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653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33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882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875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06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830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75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1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42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72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60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webinars are changing from educational conversations to live workshops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922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6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has a phone.. It’s the remote control of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2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Going into OE, you clients have so much info that can help the strategy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4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0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41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F997B-B4F9-A949-BD94-F7E34C16F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20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F997B-B4F9-A949-BD94-F7E34C16F4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4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5CB0-9E5F-3141-A329-4D00B8E8A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93440-8E98-C243-9B57-FB55FD41C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66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A2B83-9C95-9D4A-A7CE-47F77048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7280"/>
            <a:ext cx="6400800" cy="12801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FBCE-B991-404F-8A5B-076676333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651760"/>
            <a:ext cx="6400800" cy="34747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5531F-939C-B04F-8403-A2C820BF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7352" y="6217920"/>
            <a:ext cx="9144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A06D7804-27EA-7741-BADF-38DA5F4C8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19C53FE-59AF-8C4B-818C-0C348066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71432" y="6217920"/>
            <a:ext cx="164592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1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5CB0-9E5F-3141-A329-4D00B8E8A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93440-8E98-C243-9B57-FB55FD41C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181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A2B83-9C95-9D4A-A7CE-47F77048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7280"/>
            <a:ext cx="6400800" cy="12801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FBCE-B991-404F-8A5B-076676333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651760"/>
            <a:ext cx="6400800" cy="34747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5531F-939C-B04F-8403-A2C820BF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7352" y="6217920"/>
            <a:ext cx="91440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A06D7804-27EA-7741-BADF-38DA5F4C8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19C53FE-59AF-8C4B-818C-0C348066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71432" y="6217920"/>
            <a:ext cx="1645920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0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A2D3D-B36B-DB49-8422-79582836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102F4-6475-F940-AD7E-44BD79CC8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39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Raleway" panose="020B0503030101060003" pitchFamily="34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leway" panose="020B0503030101060003" pitchFamily="34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anose="020B0503030101060003" pitchFamily="34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503030101060003" pitchFamily="34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A2D3D-B36B-DB49-8422-79582836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102F4-6475-F940-AD7E-44BD79CC8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0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Martel" pitchFamily="2" charset="77"/>
          <a:ea typeface="+mj-ea"/>
          <a:cs typeface="Martel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13994" y="0"/>
            <a:ext cx="12188952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835E-EA49-E64F-815E-141238537F16}"/>
              </a:ext>
            </a:extLst>
          </p:cNvPr>
          <p:cNvSpPr/>
          <p:nvPr/>
        </p:nvSpPr>
        <p:spPr>
          <a:xfrm>
            <a:off x="1091682" y="535007"/>
            <a:ext cx="10198359" cy="3705225"/>
          </a:xfrm>
          <a:prstGeom prst="rect">
            <a:avLst/>
          </a:prstGeom>
          <a:noFill/>
          <a:ln w="7620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84E064-3670-4C19-8137-FCD97FB5FAE4}"/>
              </a:ext>
            </a:extLst>
          </p:cNvPr>
          <p:cNvSpPr/>
          <p:nvPr/>
        </p:nvSpPr>
        <p:spPr>
          <a:xfrm>
            <a:off x="2743198" y="4804645"/>
            <a:ext cx="6702552" cy="11887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</a:pPr>
            <a:endParaRPr lang="en-US" b="1" spc="300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5F34708-6DAE-4971-A17C-5FD25754A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731" y="4970792"/>
            <a:ext cx="1975485" cy="856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F0CC1B-7F49-4A95-96FC-943E4E6BA29C}"/>
              </a:ext>
            </a:extLst>
          </p:cNvPr>
          <p:cNvSpPr txBox="1"/>
          <p:nvPr/>
        </p:nvSpPr>
        <p:spPr>
          <a:xfrm>
            <a:off x="250371" y="475238"/>
            <a:ext cx="1188098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 </a:t>
            </a:r>
            <a:r>
              <a:rPr lang="en-US" sz="7200" b="1" dirty="0">
                <a:solidFill>
                  <a:srgbClr val="CDC800"/>
                </a:solidFill>
                <a:latin typeface="Raleway" panose="020B0503030101060003" pitchFamily="34" charset="77"/>
                <a:cs typeface="Poppins" pitchFamily="2" charset="77"/>
              </a:rPr>
              <a:t>LIVE workshop:</a:t>
            </a:r>
            <a:r>
              <a:rPr lang="en-US" sz="72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 </a:t>
            </a:r>
          </a:p>
          <a:p>
            <a:pPr algn="ctr">
              <a:defRPr/>
            </a:pPr>
            <a:r>
              <a:rPr lang="en-US" sz="72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The NEW Workforce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i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Engagement &amp; Communication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b="1" dirty="0">
              <a:solidFill>
                <a:prstClr val="white"/>
              </a:solidFill>
              <a:latin typeface="Raleway" panose="020B0503030101060003" pitchFamily="34" charset="77"/>
              <a:cs typeface="Poppins" pitchFamily="2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b="1" dirty="0">
              <a:solidFill>
                <a:prstClr val="white"/>
              </a:solidFill>
              <a:latin typeface="Raleway" panose="020B0503030101060003" pitchFamily="34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6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8C6D07A-BA11-DD46-B70D-2FAA935337CB}"/>
              </a:ext>
            </a:extLst>
          </p:cNvPr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C301E-0783-5540-BE03-4E2999A91000}"/>
                </a:ext>
              </a:extLst>
            </p:cNvPr>
            <p:cNvSpPr/>
            <p:nvPr/>
          </p:nvSpPr>
          <p:spPr>
            <a:xfrm>
              <a:off x="0" y="6309360"/>
              <a:ext cx="10905744" cy="548640"/>
            </a:xfrm>
            <a:prstGeom prst="rect">
              <a:avLst/>
            </a:prstGeom>
            <a:solidFill>
              <a:srgbClr val="322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0" rIns="0" b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Raleway" panose="020B0503030101060003" pitchFamily="34" charset="77"/>
                  <a:cs typeface="Poppins" pitchFamily="2" charset="77"/>
                </a:rPr>
                <a:t> LIVE WORKSHOP: The NEW Workforce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Poppins" pitchFamily="2" charset="77"/>
                </a:rPr>
                <a:t>Engagement &amp; Communication</a:t>
              </a:r>
              <a:endParaRPr lang="en-US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BD1400-1B7F-BE42-BBE3-277270745AF3}"/>
                </a:ext>
              </a:extLst>
            </p:cNvPr>
            <p:cNvSpPr/>
            <p:nvPr/>
          </p:nvSpPr>
          <p:spPr>
            <a:xfrm>
              <a:off x="10911840" y="6309360"/>
              <a:ext cx="1280160" cy="548640"/>
            </a:xfrm>
            <a:prstGeom prst="rect">
              <a:avLst/>
            </a:prstGeom>
            <a:solidFill>
              <a:srgbClr val="CD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fld id="{A06D7804-27EA-7741-BADF-38DA5F4C8D69}" type="slidenum">
                <a:rPr lang="en-US" b="1" smtClean="0">
                  <a:solidFill>
                    <a:srgbClr val="322F46"/>
                  </a:solidFill>
                  <a:latin typeface="Raleway" panose="020B0503030101060003" pitchFamily="34" charset="77"/>
                </a:rPr>
                <a:pPr lvl="0" algn="ctr"/>
                <a:t>10</a:t>
              </a:fld>
              <a:endParaRPr lang="en-US" b="1" dirty="0">
                <a:solidFill>
                  <a:srgbClr val="322F46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4AE61-BAF2-B346-BE3E-3C6B5D753D81}"/>
              </a:ext>
            </a:extLst>
          </p:cNvPr>
          <p:cNvSpPr/>
          <p:nvPr/>
        </p:nvSpPr>
        <p:spPr>
          <a:xfrm>
            <a:off x="457200" y="274320"/>
            <a:ext cx="11365992" cy="54864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0" rIns="0" bIns="0" rtlCol="0" anchor="ctr"/>
          <a:lstStyle/>
          <a:p>
            <a:pPr lvl="0" algn="ctr">
              <a:spcAft>
                <a:spcPts val="1000"/>
              </a:spcAft>
            </a:pPr>
            <a:r>
              <a:rPr lang="en-US" sz="3200" b="1" spc="150" dirty="0">
                <a:solidFill>
                  <a:srgbClr val="322F46"/>
                </a:solidFill>
                <a:latin typeface="Raleway" panose="020B0503030101060003" pitchFamily="34" charset="77"/>
              </a:rPr>
              <a:t>OUR SPEAKERS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9FDF35-5D03-4466-B491-BB56B273F8A7}"/>
              </a:ext>
            </a:extLst>
          </p:cNvPr>
          <p:cNvSpPr txBox="1"/>
          <p:nvPr/>
        </p:nvSpPr>
        <p:spPr>
          <a:xfrm>
            <a:off x="4825349" y="4207719"/>
            <a:ext cx="2868578" cy="10293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sz="1400" b="1" spc="300" dirty="0">
                <a:solidFill>
                  <a:srgbClr val="CDC800"/>
                </a:solidFill>
                <a:latin typeface="Raleway" panose="020B0503030101060003" pitchFamily="34" charset="77"/>
              </a:rPr>
              <a:t>Eric Silverman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sz="1400" b="1" dirty="0">
                <a:solidFill>
                  <a:srgbClr val="322F46"/>
                </a:solidFill>
                <a:latin typeface="Raleway" panose="020B0503030101060003" pitchFamily="34" charset="77"/>
              </a:rPr>
              <a:t>Founder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D6E28A-18F4-430C-A85F-E8E421E5F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247" y="19582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81FD85-3ED6-465B-80C7-35D318D3E385}"/>
              </a:ext>
            </a:extLst>
          </p:cNvPr>
          <p:cNvSpPr txBox="1"/>
          <p:nvPr/>
        </p:nvSpPr>
        <p:spPr>
          <a:xfrm>
            <a:off x="8690303" y="4207719"/>
            <a:ext cx="3035541" cy="1137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it-IT" sz="1400" b="1" spc="300" dirty="0">
                <a:solidFill>
                  <a:srgbClr val="CDC800"/>
                </a:solidFill>
                <a:latin typeface="Raleway" panose="020B0503030101060003" pitchFamily="34" charset="77"/>
              </a:rPr>
              <a:t>Julian Lago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sz="1400" b="1" dirty="0">
                <a:solidFill>
                  <a:srgbClr val="322F46"/>
                </a:solidFill>
                <a:latin typeface="Raleway" panose="020B0503030101060003" pitchFamily="34" charset="77"/>
              </a:rPr>
              <a:t>President Co-Founder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E326BC-AADF-467A-BBA1-513E3AD107CD}"/>
              </a:ext>
            </a:extLst>
          </p:cNvPr>
          <p:cNvSpPr txBox="1"/>
          <p:nvPr/>
        </p:nvSpPr>
        <p:spPr>
          <a:xfrm>
            <a:off x="671807" y="4206514"/>
            <a:ext cx="2562134" cy="1137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sz="1400" b="1" spc="300" dirty="0">
                <a:solidFill>
                  <a:srgbClr val="CDC800"/>
                </a:solidFill>
                <a:latin typeface="Raleway" panose="020B0503030101060003" pitchFamily="34" charset="77"/>
              </a:rPr>
              <a:t>Frank </a:t>
            </a:r>
            <a:r>
              <a:rPr lang="en-US" sz="1400" b="1" spc="300" dirty="0" err="1">
                <a:solidFill>
                  <a:srgbClr val="CDC800"/>
                </a:solidFill>
                <a:latin typeface="Raleway" panose="020B0503030101060003" pitchFamily="34" charset="77"/>
              </a:rPr>
              <a:t>Mengert</a:t>
            </a:r>
            <a:endParaRPr lang="en-US" sz="1400" b="1" spc="300" dirty="0">
              <a:solidFill>
                <a:srgbClr val="CDC800"/>
              </a:solidFill>
              <a:latin typeface="Raleway" panose="020B0503030101060003" pitchFamily="34" charset="77"/>
            </a:endParaRP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sz="1400" b="1" dirty="0">
                <a:solidFill>
                  <a:srgbClr val="322F46"/>
                </a:solidFill>
                <a:latin typeface="Raleway" panose="020B0503030101060003" pitchFamily="34" charset="77"/>
              </a:rPr>
              <a:t>Founder &amp; CEO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51335-F33F-4F28-B146-306E3DA60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98" y="1280146"/>
            <a:ext cx="2173611" cy="2717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A5F97-12E7-4657-B129-DCE727311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55" y="5232952"/>
            <a:ext cx="2778305" cy="71164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41607A1-BF06-493B-9A8A-5FEBC35DC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76" y="5232952"/>
            <a:ext cx="2934170" cy="803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225F50-3458-4DA4-89EA-56718BDC7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984" y="1371495"/>
            <a:ext cx="2544154" cy="254415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68990A5-1A7A-42CE-93C9-64563A272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4000" r="15004" b="19184"/>
          <a:stretch/>
        </p:blipFill>
        <p:spPr bwMode="auto">
          <a:xfrm>
            <a:off x="4887548" y="1371496"/>
            <a:ext cx="2806379" cy="25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FF7223-D9C6-442F-AEDF-A46F006B8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6847" y="5047406"/>
            <a:ext cx="3035534" cy="11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424F2-538B-2E40-B578-DCC976FD07F9}"/>
              </a:ext>
            </a:extLst>
          </p:cNvPr>
          <p:cNvSpPr/>
          <p:nvPr/>
        </p:nvSpPr>
        <p:spPr>
          <a:xfrm>
            <a:off x="2655352" y="4220678"/>
            <a:ext cx="7159752" cy="2026118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70DD94-D623-4737-BFDE-25B9908F03F1}"/>
              </a:ext>
            </a:extLst>
          </p:cNvPr>
          <p:cNvSpPr/>
          <p:nvPr/>
        </p:nvSpPr>
        <p:spPr>
          <a:xfrm>
            <a:off x="4753234" y="4645906"/>
            <a:ext cx="2963985" cy="1175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835E-EA49-E64F-815E-141238537F16}"/>
              </a:ext>
            </a:extLst>
          </p:cNvPr>
          <p:cNvSpPr/>
          <p:nvPr/>
        </p:nvSpPr>
        <p:spPr>
          <a:xfrm>
            <a:off x="1455913" y="1528109"/>
            <a:ext cx="9277126" cy="2286000"/>
          </a:xfrm>
          <a:prstGeom prst="rect">
            <a:avLst/>
          </a:prstGeom>
          <a:noFill/>
          <a:ln w="7620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Poppins" pitchFamily="2" charset="77"/>
              </a:rPr>
              <a:t>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3758C-0279-4D54-B106-1A4173179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073" y="4877913"/>
            <a:ext cx="2778305" cy="71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86B79-1AA0-4C60-AE24-CBD98B2B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D7804-27EA-7741-BADF-38DA5F4C8D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8FE7A-1721-4B01-AF17-A8EE7A93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732C9-937D-43C7-A7D8-6DA4C3347E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45F3F8-D282-4BC8-A8B7-C9303A5D4427}"/>
              </a:ext>
            </a:extLst>
          </p:cNvPr>
          <p:cNvGrpSpPr/>
          <p:nvPr/>
        </p:nvGrpSpPr>
        <p:grpSpPr>
          <a:xfrm>
            <a:off x="6592470" y="1235322"/>
            <a:ext cx="4959409" cy="4766495"/>
            <a:chOff x="1954347" y="1244011"/>
            <a:chExt cx="4959409" cy="4766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5D7584-3B4B-4A63-9108-995EC10BE33D}"/>
                </a:ext>
              </a:extLst>
            </p:cNvPr>
            <p:cNvSpPr/>
            <p:nvPr/>
          </p:nvSpPr>
          <p:spPr>
            <a:xfrm>
              <a:off x="1954347" y="1244011"/>
              <a:ext cx="4959409" cy="4766495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aleway" panose="020B060402020202020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F4FECD2-8BC3-4F6F-9B23-9024719F42A1}"/>
                </a:ext>
              </a:extLst>
            </p:cNvPr>
            <p:cNvGrpSpPr/>
            <p:nvPr/>
          </p:nvGrpSpPr>
          <p:grpSpPr>
            <a:xfrm>
              <a:off x="1954347" y="1824132"/>
              <a:ext cx="4524512" cy="3786899"/>
              <a:chOff x="2581357" y="1705175"/>
              <a:chExt cx="4524512" cy="3786899"/>
            </a:xfrm>
          </p:grpSpPr>
          <p:sp>
            <p:nvSpPr>
              <p:cNvPr id="10" name="Shape 220">
                <a:extLst>
                  <a:ext uri="{FF2B5EF4-FFF2-40B4-BE49-F238E27FC236}">
                    <a16:creationId xmlns:a16="http://schemas.microsoft.com/office/drawing/2014/main" id="{200CA19A-5254-4C51-B5B7-98CED4DDF825}"/>
                  </a:ext>
                </a:extLst>
              </p:cNvPr>
              <p:cNvSpPr/>
              <p:nvPr/>
            </p:nvSpPr>
            <p:spPr>
              <a:xfrm>
                <a:off x="4544525" y="1746929"/>
                <a:ext cx="1969153" cy="5078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2859" tIns="22859" rIns="22859" bIns="22859">
                <a:spAutoFit/>
              </a:bodyPr>
              <a:lstStyle/>
              <a:p>
                <a:pPr>
                  <a:lnSpc>
                    <a:spcPts val="3600"/>
                  </a:lnSpc>
                  <a:defRPr sz="5200">
                    <a:latin typeface="Lato Heavy"/>
                    <a:ea typeface="Lato Heavy"/>
                    <a:cs typeface="Lato Heavy"/>
                    <a:sym typeface="Lato Heavy"/>
                  </a:defRPr>
                </a:pPr>
                <a:r>
                  <a:rPr lang="en-US" sz="3600" dirty="0">
                    <a:solidFill>
                      <a:srgbClr val="0070C0"/>
                    </a:solidFill>
                    <a:latin typeface="Raleway" panose="020B0604020202020204" charset="0"/>
                  </a:rPr>
                  <a:t>55%</a:t>
                </a:r>
                <a:endParaRPr lang="tr-TR" sz="3600" dirty="0">
                  <a:solidFill>
                    <a:srgbClr val="0070C0"/>
                  </a:solidFill>
                  <a:latin typeface="Raleway" panose="020B060402020202020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24C2C4-9877-48D3-B6B4-26D56C2D30DB}"/>
                  </a:ext>
                </a:extLst>
              </p:cNvPr>
              <p:cNvSpPr txBox="1"/>
              <p:nvPr/>
            </p:nvSpPr>
            <p:spPr>
              <a:xfrm>
                <a:off x="4481122" y="2212462"/>
                <a:ext cx="230958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2200"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</a:lstStyle>
              <a:p>
                <a:pPr algn="l"/>
                <a:r>
                  <a:rPr lang="en-US" sz="1400" dirty="0">
                    <a:solidFill>
                      <a:srgbClr val="222222"/>
                    </a:solidFill>
                    <a:latin typeface="Raleway" panose="020B0604020202020204" charset="0"/>
                  </a:rPr>
                  <a:t>of employees wish they were more informed about their benefits so they could get more value from them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C69E83-F433-4F4A-97D4-71DE2A4C44E6}"/>
                  </a:ext>
                </a:extLst>
              </p:cNvPr>
              <p:cNvSpPr txBox="1"/>
              <p:nvPr/>
            </p:nvSpPr>
            <p:spPr>
              <a:xfrm>
                <a:off x="3036070" y="3676192"/>
                <a:ext cx="406979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2200"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</a:lstStyle>
              <a:p>
                <a:pPr algn="l"/>
                <a:r>
                  <a:rPr lang="en-US" sz="1400" dirty="0">
                    <a:solidFill>
                      <a:srgbClr val="0070C0"/>
                    </a:solidFill>
                    <a:latin typeface="Raleway" panose="020B0604020202020204" charset="0"/>
                  </a:rPr>
                  <a:t>“Employees have varying levels of understanding when it comes to benefits.</a:t>
                </a:r>
              </a:p>
              <a:p>
                <a:pPr algn="l"/>
                <a:endParaRPr lang="en-US" sz="1400" dirty="0">
                  <a:solidFill>
                    <a:srgbClr val="0070C0"/>
                  </a:solidFill>
                  <a:latin typeface="Raleway" panose="020B0604020202020204" charset="0"/>
                </a:endParaRPr>
              </a:p>
              <a:p>
                <a:pPr algn="l"/>
                <a:r>
                  <a:rPr lang="en-US" sz="1400" dirty="0">
                    <a:solidFill>
                      <a:srgbClr val="0070C0"/>
                    </a:solidFill>
                    <a:latin typeface="Raleway" panose="020B0604020202020204" charset="0"/>
                  </a:rPr>
                  <a:t>From the recent college graduate who is on their own health plan for the first time - to the expecting parents shopping for life insurance, not all employees have the same benefits education needs.”</a:t>
                </a:r>
              </a:p>
            </p:txBody>
          </p:sp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A6A271BC-3B44-42AC-A444-33E5C999C0F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29671266"/>
                  </p:ext>
                </p:extLst>
              </p:nvPr>
            </p:nvGraphicFramePr>
            <p:xfrm>
              <a:off x="2581357" y="1705175"/>
              <a:ext cx="2127788" cy="132343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91AEBBE-2E58-49EE-9939-423425ABD6C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140509" y="3418445"/>
                <a:ext cx="3566160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FC009C5-1670-46D2-94BA-249CAB12A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50" y="504173"/>
            <a:ext cx="1185452" cy="305556"/>
          </a:xfrm>
          <a:prstGeom prst="rect">
            <a:avLst/>
          </a:prstGeom>
        </p:spPr>
      </p:pic>
      <p:sp>
        <p:nvSpPr>
          <p:cNvPr id="16" name="Shape 220">
            <a:extLst>
              <a:ext uri="{FF2B5EF4-FFF2-40B4-BE49-F238E27FC236}">
                <a16:creationId xmlns:a16="http://schemas.microsoft.com/office/drawing/2014/main" id="{32690725-DDED-41BC-BBF5-C635C763597D}"/>
              </a:ext>
            </a:extLst>
          </p:cNvPr>
          <p:cNvSpPr/>
          <p:nvPr/>
        </p:nvSpPr>
        <p:spPr>
          <a:xfrm>
            <a:off x="640121" y="1306134"/>
            <a:ext cx="5013186" cy="470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>
              <a:lnSpc>
                <a:spcPts val="6000"/>
              </a:lnSpc>
              <a:defRPr sz="5200">
                <a:latin typeface="Lato Heavy"/>
                <a:ea typeface="Lato Heavy"/>
                <a:cs typeface="Lato Heavy"/>
                <a:sym typeface="Lato Heavy"/>
              </a:defRPr>
            </a:pP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Raleway" panose="020B0604020202020204" charset="0"/>
              </a:rPr>
              <a:t>How are you engaging employees at Open Enrollment and beyond?</a:t>
            </a:r>
            <a:endParaRPr lang="tr-TR" sz="6000" dirty="0">
              <a:solidFill>
                <a:schemeClr val="bg2">
                  <a:lumMod val="2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68B3A1-F89F-4262-B036-4A3AEB438F1C}"/>
              </a:ext>
            </a:extLst>
          </p:cNvPr>
          <p:cNvSpPr/>
          <p:nvPr/>
        </p:nvSpPr>
        <p:spPr>
          <a:xfrm>
            <a:off x="524108" y="5769608"/>
            <a:ext cx="4739268" cy="123109"/>
          </a:xfrm>
          <a:custGeom>
            <a:avLst/>
            <a:gdLst>
              <a:gd name="connsiteX0" fmla="*/ 0 w 1594624"/>
              <a:gd name="connsiteY0" fmla="*/ 192824 h 192824"/>
              <a:gd name="connsiteX1" fmla="*/ 55756 w 1594624"/>
              <a:gd name="connsiteY1" fmla="*/ 159370 h 192824"/>
              <a:gd name="connsiteX2" fmla="*/ 89209 w 1594624"/>
              <a:gd name="connsiteY2" fmla="*/ 148219 h 192824"/>
              <a:gd name="connsiteX3" fmla="*/ 144966 w 1594624"/>
              <a:gd name="connsiteY3" fmla="*/ 125917 h 192824"/>
              <a:gd name="connsiteX4" fmla="*/ 825190 w 1594624"/>
              <a:gd name="connsiteY4" fmla="*/ 25556 h 192824"/>
              <a:gd name="connsiteX5" fmla="*/ 1594624 w 1594624"/>
              <a:gd name="connsiteY5" fmla="*/ 3253 h 19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4624" h="192824">
                <a:moveTo>
                  <a:pt x="0" y="192824"/>
                </a:moveTo>
                <a:cubicBezTo>
                  <a:pt x="18585" y="181673"/>
                  <a:pt x="36370" y="169063"/>
                  <a:pt x="55756" y="159370"/>
                </a:cubicBezTo>
                <a:cubicBezTo>
                  <a:pt x="66269" y="154113"/>
                  <a:pt x="78203" y="152346"/>
                  <a:pt x="89209" y="148219"/>
                </a:cubicBezTo>
                <a:cubicBezTo>
                  <a:pt x="107952" y="141191"/>
                  <a:pt x="125637" y="131121"/>
                  <a:pt x="144966" y="125917"/>
                </a:cubicBezTo>
                <a:cubicBezTo>
                  <a:pt x="450708" y="43601"/>
                  <a:pt x="436719" y="63150"/>
                  <a:pt x="825190" y="25556"/>
                </a:cubicBezTo>
                <a:cubicBezTo>
                  <a:pt x="1219101" y="-12564"/>
                  <a:pt x="1042447" y="3253"/>
                  <a:pt x="1594624" y="3253"/>
                </a:cubicBezTo>
              </a:path>
            </a:pathLst>
          </a:custGeom>
          <a:noFill/>
          <a:ln w="57150">
            <a:solidFill>
              <a:srgbClr val="050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DE016B6-0592-4DE9-B232-1C7672F03D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592552"/>
              </p:ext>
            </p:extLst>
          </p:nvPr>
        </p:nvGraphicFramePr>
        <p:xfrm>
          <a:off x="6830033" y="1848395"/>
          <a:ext cx="2127788" cy="132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01466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86B79-1AA0-4C60-AE24-CBD98B2B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D7804-27EA-7741-BADF-38DA5F4C8D6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8FE7A-1721-4B01-AF17-A8EE7A93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732C9-937D-43C7-A7D8-6DA4C3347E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hape 220">
            <a:extLst>
              <a:ext uri="{FF2B5EF4-FFF2-40B4-BE49-F238E27FC236}">
                <a16:creationId xmlns:a16="http://schemas.microsoft.com/office/drawing/2014/main" id="{34F1DB97-A16C-4179-9B75-CBA209F0AC12}"/>
              </a:ext>
            </a:extLst>
          </p:cNvPr>
          <p:cNvSpPr/>
          <p:nvPr/>
        </p:nvSpPr>
        <p:spPr>
          <a:xfrm>
            <a:off x="323361" y="752767"/>
            <a:ext cx="6776680" cy="1623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>
              <a:lnSpc>
                <a:spcPts val="6000"/>
              </a:lnSpc>
              <a:defRPr sz="5200">
                <a:latin typeface="Lato Heavy"/>
                <a:ea typeface="Lato Heavy"/>
                <a:cs typeface="Lato Heavy"/>
                <a:sym typeface="Lato Heavy"/>
              </a:defRPr>
            </a:pPr>
            <a:r>
              <a:rPr lang="en-US" sz="5000" dirty="0">
                <a:solidFill>
                  <a:schemeClr val="bg2">
                    <a:lumMod val="25000"/>
                  </a:schemeClr>
                </a:solidFill>
                <a:latin typeface="Raleway" panose="020B0604020202020204" charset="0"/>
              </a:rPr>
              <a:t>Is the message being received?</a:t>
            </a:r>
            <a:endParaRPr lang="tr-TR" sz="5000" dirty="0">
              <a:solidFill>
                <a:schemeClr val="bg2">
                  <a:lumMod val="2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20" name="Shape 222">
            <a:extLst>
              <a:ext uri="{FF2B5EF4-FFF2-40B4-BE49-F238E27FC236}">
                <a16:creationId xmlns:a16="http://schemas.microsoft.com/office/drawing/2014/main" id="{7A00534E-DCA1-4AE0-9DF1-83B767CD068F}"/>
              </a:ext>
            </a:extLst>
          </p:cNvPr>
          <p:cNvSpPr/>
          <p:nvPr/>
        </p:nvSpPr>
        <p:spPr>
          <a:xfrm>
            <a:off x="323361" y="6498978"/>
            <a:ext cx="6441272" cy="123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>
            <a:spAutoFit/>
          </a:bodyPr>
          <a:lstStyle/>
          <a:p>
            <a:pPr>
              <a:defRPr sz="18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Source: MetLife’s 19</a:t>
            </a:r>
            <a:r>
              <a:rPr lang="en-US" sz="500" baseline="30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Annual U.S. Employee Benefit Trends Study 2021</a:t>
            </a:r>
          </a:p>
        </p:txBody>
      </p:sp>
      <p:pic>
        <p:nvPicPr>
          <p:cNvPr id="21" name="Picture 2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FD92905-5D62-415A-A903-CCC3DDF67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50" y="504173"/>
            <a:ext cx="1185452" cy="30555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02D0CF-0F1E-4F1F-BA18-2A15D17B47EB}"/>
              </a:ext>
            </a:extLst>
          </p:cNvPr>
          <p:cNvGrpSpPr/>
          <p:nvPr/>
        </p:nvGrpSpPr>
        <p:grpSpPr>
          <a:xfrm>
            <a:off x="553942" y="3185520"/>
            <a:ext cx="4055002" cy="2004276"/>
            <a:chOff x="6566816" y="2102932"/>
            <a:chExt cx="4055002" cy="2004276"/>
          </a:xfrm>
        </p:grpSpPr>
        <p:sp>
          <p:nvSpPr>
            <p:cNvPr id="23" name="Shape 220">
              <a:extLst>
                <a:ext uri="{FF2B5EF4-FFF2-40B4-BE49-F238E27FC236}">
                  <a16:creationId xmlns:a16="http://schemas.microsoft.com/office/drawing/2014/main" id="{8EB4651C-5491-448A-AF3C-DB982420978C}"/>
                </a:ext>
              </a:extLst>
            </p:cNvPr>
            <p:cNvSpPr/>
            <p:nvPr/>
          </p:nvSpPr>
          <p:spPr>
            <a:xfrm>
              <a:off x="6652995" y="2552938"/>
              <a:ext cx="1215391" cy="15542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r>
                <a:rPr lang="en-US" sz="1400" dirty="0">
                  <a:solidFill>
                    <a:srgbClr val="222222"/>
                  </a:solidFill>
                  <a:latin typeface="Raleway" panose="020B0604020202020204" charset="0"/>
                </a:rPr>
                <a:t>Online Portal</a:t>
              </a:r>
            </a:p>
            <a:p>
              <a:endParaRPr lang="en-US" sz="1400" dirty="0">
                <a:solidFill>
                  <a:srgbClr val="222222"/>
                </a:solidFill>
                <a:latin typeface="Raleway" panose="020B0604020202020204" charset="0"/>
              </a:endParaRPr>
            </a:p>
            <a:p>
              <a:r>
                <a:rPr lang="en-US" sz="1400" dirty="0">
                  <a:solidFill>
                    <a:srgbClr val="222222"/>
                  </a:solidFill>
                  <a:latin typeface="Raleway" panose="020B0604020202020204" charset="0"/>
                </a:rPr>
                <a:t>Mobile App</a:t>
              </a:r>
            </a:p>
            <a:p>
              <a:endParaRPr lang="en-US" sz="1400" dirty="0">
                <a:solidFill>
                  <a:srgbClr val="222222"/>
                </a:solidFill>
                <a:latin typeface="Raleway" panose="020B0604020202020204" charset="0"/>
              </a:endParaRPr>
            </a:p>
            <a:p>
              <a:r>
                <a:rPr lang="en-US" sz="1400" dirty="0">
                  <a:solidFill>
                    <a:srgbClr val="222222"/>
                  </a:solidFill>
                  <a:latin typeface="Raleway" panose="020B0604020202020204" charset="0"/>
                </a:rPr>
                <a:t>Email</a:t>
              </a:r>
            </a:p>
            <a:p>
              <a:endParaRPr lang="en-US" sz="1400" dirty="0">
                <a:solidFill>
                  <a:srgbClr val="222222"/>
                </a:solidFill>
                <a:latin typeface="Raleway" panose="020B0604020202020204" charset="0"/>
              </a:endParaRPr>
            </a:p>
            <a:p>
              <a:r>
                <a:rPr lang="en-US" sz="1400" dirty="0">
                  <a:solidFill>
                    <a:srgbClr val="222222"/>
                  </a:solidFill>
                  <a:latin typeface="Raleway" panose="020B0604020202020204" charset="0"/>
                </a:rPr>
                <a:t>Phone Call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2D24C3-E129-42DA-A2C9-FB62B136324E}"/>
                </a:ext>
              </a:extLst>
            </p:cNvPr>
            <p:cNvSpPr txBox="1"/>
            <p:nvPr/>
          </p:nvSpPr>
          <p:spPr>
            <a:xfrm>
              <a:off x="6566816" y="2102932"/>
              <a:ext cx="38052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2">
                      <a:lumMod val="75000"/>
                    </a:schemeClr>
                  </a:solidFill>
                  <a:latin typeface="Raleway" panose="020B0604020202020204" charset="0"/>
                </a:rPr>
                <a:t>EMPLOYEES’ PREFERRED CHANNELS FOR BENEFITS EDUCATION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4791AB-92AB-422D-8212-E75F1EBA04FF}"/>
                </a:ext>
              </a:extLst>
            </p:cNvPr>
            <p:cNvGrpSpPr/>
            <p:nvPr/>
          </p:nvGrpSpPr>
          <p:grpSpPr>
            <a:xfrm>
              <a:off x="7897943" y="2562584"/>
              <a:ext cx="2723875" cy="271978"/>
              <a:chOff x="2162577" y="4032503"/>
              <a:chExt cx="3319459" cy="27197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5FB28FC-DA02-40CB-857F-2FAB5F460458}"/>
                  </a:ext>
                </a:extLst>
              </p:cNvPr>
              <p:cNvSpPr/>
              <p:nvPr/>
            </p:nvSpPr>
            <p:spPr>
              <a:xfrm>
                <a:off x="2177438" y="4032503"/>
                <a:ext cx="3304598" cy="2677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9E79BE-1CA0-4E3D-91AC-78B8AB7D5EE8}"/>
                  </a:ext>
                </a:extLst>
              </p:cNvPr>
              <p:cNvSpPr/>
              <p:nvPr/>
            </p:nvSpPr>
            <p:spPr>
              <a:xfrm>
                <a:off x="2177438" y="4032503"/>
                <a:ext cx="1652299" cy="267753"/>
              </a:xfrm>
              <a:prstGeom prst="rect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AEDC0EB7-7EF9-4D97-BBEF-C8EDAC41A7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2577" y="4050565"/>
                <a:ext cx="561757" cy="253916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050" dirty="0">
                    <a:solidFill>
                      <a:schemeClr val="bg1"/>
                    </a:solidFill>
                    <a:latin typeface="Raleway" panose="020B0604020202020204" charset="0"/>
                  </a:rPr>
                  <a:t>50%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8CC445C-50E6-4921-8565-94F77ECBBF75}"/>
                </a:ext>
              </a:extLst>
            </p:cNvPr>
            <p:cNvGrpSpPr/>
            <p:nvPr/>
          </p:nvGrpSpPr>
          <p:grpSpPr>
            <a:xfrm>
              <a:off x="7897944" y="2961056"/>
              <a:ext cx="2723874" cy="288909"/>
              <a:chOff x="2162578" y="4430975"/>
              <a:chExt cx="3319458" cy="28890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9111412-4FE2-4D47-858A-FA22633247C0}"/>
                  </a:ext>
                </a:extLst>
              </p:cNvPr>
              <p:cNvSpPr/>
              <p:nvPr/>
            </p:nvSpPr>
            <p:spPr>
              <a:xfrm>
                <a:off x="2177438" y="4430975"/>
                <a:ext cx="3304598" cy="2677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2ABE636-4FD9-43A0-BA84-54FA60180D42}"/>
                  </a:ext>
                </a:extLst>
              </p:cNvPr>
              <p:cNvSpPr/>
              <p:nvPr/>
            </p:nvSpPr>
            <p:spPr>
              <a:xfrm>
                <a:off x="2177438" y="4430975"/>
                <a:ext cx="826149" cy="267753"/>
              </a:xfrm>
              <a:prstGeom prst="rect">
                <a:avLst/>
              </a:prstGeom>
              <a:solidFill>
                <a:srgbClr val="00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83281B20-7B75-4C5E-BD62-F698F11FE4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2578" y="4458274"/>
                <a:ext cx="561755" cy="261610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050" dirty="0">
                    <a:solidFill>
                      <a:schemeClr val="bg1"/>
                    </a:solidFill>
                    <a:latin typeface="Raleway" panose="020B0604020202020204" charset="0"/>
                  </a:rPr>
                  <a:t>18%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24F9AC-AA7D-40A0-81F0-3F7EBBE96C2D}"/>
                </a:ext>
              </a:extLst>
            </p:cNvPr>
            <p:cNvGrpSpPr/>
            <p:nvPr/>
          </p:nvGrpSpPr>
          <p:grpSpPr>
            <a:xfrm>
              <a:off x="7897944" y="3382239"/>
              <a:ext cx="2723874" cy="270436"/>
              <a:chOff x="2162578" y="4852158"/>
              <a:chExt cx="3319458" cy="27043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DD90008-0A73-4C76-A9B1-54361F415187}"/>
                  </a:ext>
                </a:extLst>
              </p:cNvPr>
              <p:cNvSpPr/>
              <p:nvPr/>
            </p:nvSpPr>
            <p:spPr>
              <a:xfrm>
                <a:off x="2177438" y="4852158"/>
                <a:ext cx="3304598" cy="2677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1A28C3-3394-468C-8C57-0AA0267D0B8C}"/>
                  </a:ext>
                </a:extLst>
              </p:cNvPr>
              <p:cNvSpPr/>
              <p:nvPr/>
            </p:nvSpPr>
            <p:spPr>
              <a:xfrm>
                <a:off x="2177438" y="4852158"/>
                <a:ext cx="1499055" cy="267753"/>
              </a:xfrm>
              <a:prstGeom prst="rect">
                <a:avLst/>
              </a:pr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188510E9-FC8B-48AF-A679-CD4DDD4C2D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2578" y="4860984"/>
                <a:ext cx="561755" cy="261610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050" dirty="0">
                    <a:solidFill>
                      <a:schemeClr val="bg1"/>
                    </a:solidFill>
                    <a:latin typeface="Raleway" panose="020B0604020202020204" charset="0"/>
                  </a:rPr>
                  <a:t>41%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4587910-AD71-4208-9EC0-81B6883BBD03}"/>
                </a:ext>
              </a:extLst>
            </p:cNvPr>
            <p:cNvGrpSpPr/>
            <p:nvPr/>
          </p:nvGrpSpPr>
          <p:grpSpPr>
            <a:xfrm>
              <a:off x="7897944" y="3787454"/>
              <a:ext cx="2723874" cy="267753"/>
              <a:chOff x="2162578" y="5257373"/>
              <a:chExt cx="3319458" cy="26775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0FFC053-8596-449A-844D-7C3CB4825057}"/>
                  </a:ext>
                </a:extLst>
              </p:cNvPr>
              <p:cNvSpPr/>
              <p:nvPr/>
            </p:nvSpPr>
            <p:spPr>
              <a:xfrm>
                <a:off x="2177438" y="5257373"/>
                <a:ext cx="3304598" cy="2677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D1247E5-7A7F-4455-945C-C0A2C5FF25A7}"/>
                  </a:ext>
                </a:extLst>
              </p:cNvPr>
              <p:cNvSpPr/>
              <p:nvPr/>
            </p:nvSpPr>
            <p:spPr>
              <a:xfrm>
                <a:off x="2177439" y="5257373"/>
                <a:ext cx="760146" cy="267753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Raleway" panose="020B0604020202020204" charset="0"/>
                </a:endParaRPr>
              </a:p>
            </p:txBody>
          </p:sp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233E5010-4C24-47B2-AC30-513BC934AB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2578" y="5266199"/>
                <a:ext cx="561755" cy="253916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en-US" sz="1050" dirty="0">
                    <a:solidFill>
                      <a:schemeClr val="bg1"/>
                    </a:solidFill>
                    <a:latin typeface="Raleway" panose="020B0604020202020204" charset="0"/>
                  </a:rPr>
                  <a:t>17%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3888AC-BAF8-4F25-9B60-22F604114CF5}"/>
              </a:ext>
            </a:extLst>
          </p:cNvPr>
          <p:cNvGrpSpPr/>
          <p:nvPr/>
        </p:nvGrpSpPr>
        <p:grpSpPr>
          <a:xfrm>
            <a:off x="4831266" y="1800510"/>
            <a:ext cx="7612959" cy="4353211"/>
            <a:chOff x="6404885" y="1786577"/>
            <a:chExt cx="7612959" cy="4353211"/>
          </a:xfrm>
        </p:grpSpPr>
        <p:pic>
          <p:nvPicPr>
            <p:cNvPr id="42" name="Picture 4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5CDFBB7C-0B00-4F68-80B1-5E902113D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973" y="2021920"/>
              <a:ext cx="5452690" cy="3233572"/>
            </a:xfrm>
            <a:prstGeom prst="rect">
              <a:avLst/>
            </a:prstGeom>
          </p:spPr>
        </p:pic>
        <p:pic>
          <p:nvPicPr>
            <p:cNvPr id="43" name="Mockup">
              <a:extLst>
                <a:ext uri="{FF2B5EF4-FFF2-40B4-BE49-F238E27FC236}">
                  <a16:creationId xmlns:a16="http://schemas.microsoft.com/office/drawing/2014/main" id="{D288D92C-630A-40A0-B10F-05CA903F3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5" r="4184" b="7766"/>
            <a:stretch/>
          </p:blipFill>
          <p:spPr>
            <a:xfrm>
              <a:off x="6404885" y="1786577"/>
              <a:ext cx="7612959" cy="435321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7562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C482F21-17C2-42CD-933F-DB547D3D22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86B79-1AA0-4C60-AE24-CBD98B2B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D7804-27EA-7741-BADF-38DA5F4C8D6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8FE7A-1721-4B01-AF17-A8EE7A93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732C9-937D-43C7-A7D8-6DA4C3347E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488F3B-92C8-46E8-992B-71A17A0516D6}"/>
              </a:ext>
            </a:extLst>
          </p:cNvPr>
          <p:cNvGrpSpPr/>
          <p:nvPr/>
        </p:nvGrpSpPr>
        <p:grpSpPr>
          <a:xfrm>
            <a:off x="682198" y="507052"/>
            <a:ext cx="11431505" cy="6279642"/>
            <a:chOff x="682198" y="507052"/>
            <a:chExt cx="11431505" cy="62796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A81181-7E52-4587-98B6-AB566BBB4C74}"/>
                </a:ext>
              </a:extLst>
            </p:cNvPr>
            <p:cNvSpPr txBox="1"/>
            <p:nvPr/>
          </p:nvSpPr>
          <p:spPr>
            <a:xfrm>
              <a:off x="682198" y="1006924"/>
              <a:ext cx="6523464" cy="1669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5000" b="1" dirty="0">
                  <a:solidFill>
                    <a:schemeClr val="bg1"/>
                  </a:solidFill>
                  <a:latin typeface="Raleway" panose="020B0604020202020204" charset="0"/>
                </a:rPr>
                <a:t>Say hello to Better BenAdmin</a:t>
              </a:r>
              <a:r>
                <a:rPr lang="en-US" sz="2000" b="1" baseline="50000" dirty="0">
                  <a:solidFill>
                    <a:schemeClr val="bg1"/>
                  </a:solidFill>
                  <a:latin typeface="Raleway" panose="020B0604020202020204" charset="0"/>
                </a:rPr>
                <a:t>®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A2F1BA-97CF-4D69-9CCE-0DE126144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5" b="17137"/>
            <a:stretch/>
          </p:blipFill>
          <p:spPr>
            <a:xfrm>
              <a:off x="6830658" y="2107550"/>
              <a:ext cx="4679144" cy="4679144"/>
            </a:xfrm>
            <a:prstGeom prst="ellipse">
              <a:avLst/>
            </a:prstGeom>
            <a:ln w="57150">
              <a:noFill/>
            </a:ln>
          </p:spPr>
        </p:pic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B66CD333-DFAA-4690-BD4F-A908AD76C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4350" y="507052"/>
              <a:ext cx="1185452" cy="305556"/>
            </a:xfrm>
            <a:prstGeom prst="rect">
              <a:avLst/>
            </a:prstGeom>
          </p:spPr>
        </p:pic>
        <p:sp>
          <p:nvSpPr>
            <p:cNvPr id="24" name="Shape 222">
              <a:extLst>
                <a:ext uri="{FF2B5EF4-FFF2-40B4-BE49-F238E27FC236}">
                  <a16:creationId xmlns:a16="http://schemas.microsoft.com/office/drawing/2014/main" id="{9F6BA5D9-5A3B-4A38-AE28-08D7351A4A37}"/>
                </a:ext>
              </a:extLst>
            </p:cNvPr>
            <p:cNvSpPr/>
            <p:nvPr/>
          </p:nvSpPr>
          <p:spPr>
            <a:xfrm>
              <a:off x="10435372" y="6612861"/>
              <a:ext cx="1678331" cy="1738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2859" tIns="22859" rIns="22859" bIns="22859">
              <a:spAutoFit/>
            </a:bodyPr>
            <a:lstStyle/>
            <a:p>
              <a:pPr>
                <a:defRPr sz="1800"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800" dirty="0">
                  <a:solidFill>
                    <a:schemeClr val="bg1"/>
                  </a:solidFill>
                  <a:latin typeface="Raleway" panose="020B0604020202020204" charset="0"/>
                  <a:ea typeface="Roboto" panose="02000000000000000000" pitchFamily="2" charset="0"/>
                </a:rPr>
                <a:t>© 2021 ebenefit Marketplace, LLC</a:t>
              </a:r>
              <a:endParaRPr sz="800" dirty="0">
                <a:solidFill>
                  <a:schemeClr val="bg1"/>
                </a:solidFill>
                <a:latin typeface="Raleway" panose="020B0604020202020204" charset="0"/>
                <a:ea typeface="Roboto" panose="02000000000000000000" pitchFamily="2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E8C066-118B-441E-98F0-3445FA7AC686}"/>
                </a:ext>
              </a:extLst>
            </p:cNvPr>
            <p:cNvGrpSpPr/>
            <p:nvPr/>
          </p:nvGrpSpPr>
          <p:grpSpPr>
            <a:xfrm>
              <a:off x="682198" y="3498539"/>
              <a:ext cx="5251514" cy="738664"/>
              <a:chOff x="704500" y="3684031"/>
              <a:chExt cx="5251514" cy="73866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2D4403-FB14-4FD3-B528-CB9364738396}"/>
                  </a:ext>
                </a:extLst>
              </p:cNvPr>
              <p:cNvSpPr txBox="1"/>
              <p:nvPr/>
            </p:nvSpPr>
            <p:spPr>
              <a:xfrm>
                <a:off x="704500" y="3684031"/>
                <a:ext cx="159462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Raleway" panose="020B0604020202020204" charset="0"/>
                  </a:rPr>
                  <a:t>Frank B. Mengert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Raleway" panose="020B0604020202020204" charset="0"/>
                  </a:rPr>
                  <a:t>Founder &amp; CEO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Raleway" panose="020B0604020202020204" charset="0"/>
                  </a:rPr>
                  <a:t>ebm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1396EA-F136-477B-AB8B-EB1500D196F1}"/>
                  </a:ext>
                </a:extLst>
              </p:cNvPr>
              <p:cNvSpPr txBox="1"/>
              <p:nvPr/>
            </p:nvSpPr>
            <p:spPr>
              <a:xfrm>
                <a:off x="2860263" y="3684031"/>
                <a:ext cx="309575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Raleway" panose="020B0604020202020204" charset="0"/>
                  </a:rPr>
                  <a:t>203-985-1714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Raleway" panose="020B0604020202020204" charset="0"/>
                  </a:rPr>
                  <a:t>frank@getebm.com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Raleway" panose="020B0604020202020204" charset="0"/>
                  </a:rPr>
                  <a:t>www.getebm.com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7BFFD2-AB9E-4C14-AA5C-49C25D3D7057}"/>
                </a:ext>
              </a:extLst>
            </p:cNvPr>
            <p:cNvSpPr txBox="1"/>
            <p:nvPr/>
          </p:nvSpPr>
          <p:spPr>
            <a:xfrm>
              <a:off x="682198" y="2212979"/>
              <a:ext cx="4866654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Raleway" panose="020B0604020202020204" charset="0"/>
                </a:rPr>
                <a:t>(and goodbye to technology regret)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35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835E-EA49-E64F-815E-141238537F16}"/>
              </a:ext>
            </a:extLst>
          </p:cNvPr>
          <p:cNvSpPr/>
          <p:nvPr/>
        </p:nvSpPr>
        <p:spPr>
          <a:xfrm>
            <a:off x="1852638" y="1551730"/>
            <a:ext cx="8765177" cy="2286000"/>
          </a:xfrm>
          <a:prstGeom prst="rect">
            <a:avLst/>
          </a:prstGeom>
          <a:noFill/>
          <a:ln w="7620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Poppins" pitchFamily="2" charset="77"/>
              </a:rPr>
              <a:t>COMMUNICATION 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424F2-538B-2E40-B578-DCC976FD07F9}"/>
              </a:ext>
            </a:extLst>
          </p:cNvPr>
          <p:cNvSpPr/>
          <p:nvPr/>
        </p:nvSpPr>
        <p:spPr>
          <a:xfrm>
            <a:off x="2655352" y="4220678"/>
            <a:ext cx="7159752" cy="2026118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C11852-FB86-42B4-B4A9-68F9D8D3ECAD}"/>
              </a:ext>
            </a:extLst>
          </p:cNvPr>
          <p:cNvSpPr/>
          <p:nvPr/>
        </p:nvSpPr>
        <p:spPr>
          <a:xfrm>
            <a:off x="4566628" y="4631200"/>
            <a:ext cx="3337199" cy="1286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9CFEA-E472-494F-9B6E-D0E8F1C36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461" y="4664574"/>
            <a:ext cx="3035534" cy="11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8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424F2-538B-2E40-B578-DCC976FD07F9}"/>
              </a:ext>
            </a:extLst>
          </p:cNvPr>
          <p:cNvSpPr/>
          <p:nvPr/>
        </p:nvSpPr>
        <p:spPr>
          <a:xfrm>
            <a:off x="2655352" y="4220678"/>
            <a:ext cx="7159752" cy="2026118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E83A0F-267B-43F8-9725-1F2FF9359CA2}"/>
              </a:ext>
            </a:extLst>
          </p:cNvPr>
          <p:cNvSpPr/>
          <p:nvPr/>
        </p:nvSpPr>
        <p:spPr>
          <a:xfrm>
            <a:off x="4566627" y="4622068"/>
            <a:ext cx="3337199" cy="1286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C287FE-702E-4B84-BABB-8C67E54886C3}"/>
              </a:ext>
            </a:extLst>
          </p:cNvPr>
          <p:cNvSpPr/>
          <p:nvPr/>
        </p:nvSpPr>
        <p:spPr>
          <a:xfrm>
            <a:off x="1844837" y="1509447"/>
            <a:ext cx="8780781" cy="2286000"/>
          </a:xfrm>
          <a:prstGeom prst="rect">
            <a:avLst/>
          </a:prstGeom>
          <a:noFill/>
          <a:ln w="7620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Poppins" pitchFamily="2" charset="77"/>
              </a:rPr>
              <a:t>ENGAGEMENT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DB51232-EC9C-4BE6-98B8-35913330C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141" y="4850032"/>
            <a:ext cx="2934170" cy="8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1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F317AB5C-3BA3-4CF8-9967-A65DBBF13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3" y="-10633"/>
            <a:ext cx="12202633" cy="68686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A6AEB6-6A06-4E20-B0BC-280595AA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89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CA20071-DE55-4FE4-98AC-F6A434FDD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1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F9716-CDEB-44FC-A3BA-736CCDB8E9EE}"/>
              </a:ext>
            </a:extLst>
          </p:cNvPr>
          <p:cNvSpPr txBox="1"/>
          <p:nvPr/>
        </p:nvSpPr>
        <p:spPr>
          <a:xfrm>
            <a:off x="499440" y="4191801"/>
            <a:ext cx="57987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WFH / hybrid workforce</a:t>
            </a:r>
            <a:endParaRPr lang="en-PR" sz="6000" dirty="0"/>
          </a:p>
        </p:txBody>
      </p:sp>
      <p:pic>
        <p:nvPicPr>
          <p:cNvPr id="6" name="Picture 2" descr="6 ways to win at working from home with kids and pets">
            <a:extLst>
              <a:ext uri="{FF2B5EF4-FFF2-40B4-BE49-F238E27FC236}">
                <a16:creationId xmlns:a16="http://schemas.microsoft.com/office/drawing/2014/main" id="{357C50A3-80A2-412A-B3A4-86FA0C97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3" y="3214544"/>
            <a:ext cx="5405799" cy="30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w Remote Working Is Reshaping A Future New World Of Work">
            <a:extLst>
              <a:ext uri="{FF2B5EF4-FFF2-40B4-BE49-F238E27FC236}">
                <a16:creationId xmlns:a16="http://schemas.microsoft.com/office/drawing/2014/main" id="{91220877-486C-418F-B95C-2E2E8CBC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1" y="185638"/>
            <a:ext cx="5278794" cy="351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69B85-680D-42B7-BE67-917393FFA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950" y="185638"/>
            <a:ext cx="4216793" cy="28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1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B2C9CBC-47C7-4124-A8B3-AD1A282F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0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36BAF5-F24A-4E91-86B0-3F40C6E54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8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ell phones&#10;&#10;Description automatically generated with medium confidence">
            <a:extLst>
              <a:ext uri="{FF2B5EF4-FFF2-40B4-BE49-F238E27FC236}">
                <a16:creationId xmlns:a16="http://schemas.microsoft.com/office/drawing/2014/main" id="{B953A03E-02B9-4B82-852E-AB7B9923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7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8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64C4B5-B6ED-4C33-B755-990D2A005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80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99051E-564C-FE4F-84B6-D5AFDB273B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0" rIns="45720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100" normalizeH="0" baseline="0" noProof="0" dirty="0">
              <a:ln>
                <a:noFill/>
              </a:ln>
              <a:solidFill>
                <a:srgbClr val="D6D1E4"/>
              </a:solidFill>
              <a:effectLst/>
              <a:uLnTx/>
              <a:uFillTx/>
              <a:latin typeface="Lato" panose="020F0502020204030203" pitchFamily="34" charset="77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9B912-7F9E-CC4C-92D1-6796B22A9563}"/>
              </a:ext>
            </a:extLst>
          </p:cNvPr>
          <p:cNvSpPr txBox="1"/>
          <p:nvPr/>
        </p:nvSpPr>
        <p:spPr>
          <a:xfrm>
            <a:off x="1830324" y="2926080"/>
            <a:ext cx="8531352" cy="1005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Martel" pitchFamily="2" charset="77"/>
                <a:ea typeface="Roboto" panose="02000000000000000000" pitchFamily="2" charset="0"/>
                <a:cs typeface="Martel" pitchFamily="2" charset="77"/>
              </a:rPr>
              <a:t>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379418-8C77-4060-95DB-A54743D86A81}"/>
              </a:ext>
            </a:extLst>
          </p:cNvPr>
          <p:cNvSpPr/>
          <p:nvPr/>
        </p:nvSpPr>
        <p:spPr>
          <a:xfrm>
            <a:off x="2852670" y="4389120"/>
            <a:ext cx="6702552" cy="91440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</a:pPr>
            <a:r>
              <a:rPr lang="en-US" b="1" spc="300" dirty="0">
                <a:solidFill>
                  <a:schemeClr val="bg1"/>
                </a:solidFill>
                <a:latin typeface="Raleway" panose="020B0503030101060003" pitchFamily="34" charset="77"/>
              </a:rPr>
              <a:t>MY MOM SAYS THE ONLY STUPID QUESTION IS THE ONE NEVER ASKED</a:t>
            </a:r>
          </a:p>
        </p:txBody>
      </p:sp>
    </p:spTree>
    <p:extLst>
      <p:ext uri="{BB962C8B-B14F-4D97-AF65-F5344CB8AC3E}">
        <p14:creationId xmlns:p14="http://schemas.microsoft.com/office/powerpoint/2010/main" val="3851420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835E-EA49-E64F-815E-141238537F16}"/>
              </a:ext>
            </a:extLst>
          </p:cNvPr>
          <p:cNvSpPr/>
          <p:nvPr/>
        </p:nvSpPr>
        <p:spPr>
          <a:xfrm>
            <a:off x="2101752" y="1828800"/>
            <a:ext cx="7616952" cy="2286000"/>
          </a:xfrm>
          <a:prstGeom prst="rect">
            <a:avLst/>
          </a:prstGeom>
          <a:noFill/>
          <a:ln w="7620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Raleway" panose="020B0503030101060003" pitchFamily="34" charset="77"/>
                <a:ea typeface="+mj-ea"/>
                <a:cs typeface="Poppins" pitchFamily="2" charset="77"/>
              </a:rPr>
              <a:t>PARTING SHOTS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424F2-538B-2E40-B578-DCC976FD07F9}"/>
              </a:ext>
            </a:extLst>
          </p:cNvPr>
          <p:cNvSpPr/>
          <p:nvPr/>
        </p:nvSpPr>
        <p:spPr>
          <a:xfrm>
            <a:off x="3505132" y="4312920"/>
            <a:ext cx="4810193" cy="64008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</a:pPr>
            <a:r>
              <a:rPr lang="en-US" b="1" spc="300" dirty="0">
                <a:solidFill>
                  <a:srgbClr val="322F46"/>
                </a:solidFill>
                <a:latin typeface="Raleway" panose="020B0503030101060003" pitchFamily="34" charset="77"/>
              </a:rPr>
              <a:t>If you only do 1 thing…</a:t>
            </a:r>
          </a:p>
        </p:txBody>
      </p:sp>
    </p:spTree>
    <p:extLst>
      <p:ext uri="{BB962C8B-B14F-4D97-AF65-F5344CB8AC3E}">
        <p14:creationId xmlns:p14="http://schemas.microsoft.com/office/powerpoint/2010/main" val="2450057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(855) 702-8300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17441-9421-4240-A5DD-88105A45614B}"/>
              </a:ext>
            </a:extLst>
          </p:cNvPr>
          <p:cNvSpPr/>
          <p:nvPr/>
        </p:nvSpPr>
        <p:spPr>
          <a:xfrm>
            <a:off x="872804" y="2466943"/>
            <a:ext cx="10602227" cy="2026118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45335-144F-41C7-AA6E-06A42D039340}"/>
              </a:ext>
            </a:extLst>
          </p:cNvPr>
          <p:cNvSpPr txBox="1"/>
          <p:nvPr/>
        </p:nvSpPr>
        <p:spPr>
          <a:xfrm>
            <a:off x="3294696" y="2956419"/>
            <a:ext cx="5599560" cy="1137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Mengert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Founder &amp; CEO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(203) 645 -8458 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frank@getebm.com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37E9F-2020-41BB-8CE4-9D95A80D85CF}"/>
              </a:ext>
            </a:extLst>
          </p:cNvPr>
          <p:cNvSpPr/>
          <p:nvPr/>
        </p:nvSpPr>
        <p:spPr>
          <a:xfrm>
            <a:off x="8541557" y="2918132"/>
            <a:ext cx="2424940" cy="961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A13AC-4DC5-4B94-BE54-FA9F53223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06" y="2691695"/>
            <a:ext cx="1261290" cy="1576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323038-DEA4-45E4-B5D2-3D46619A1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226" y="3116181"/>
            <a:ext cx="2296819" cy="58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00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17441-9421-4240-A5DD-88105A45614B}"/>
              </a:ext>
            </a:extLst>
          </p:cNvPr>
          <p:cNvSpPr/>
          <p:nvPr/>
        </p:nvSpPr>
        <p:spPr>
          <a:xfrm>
            <a:off x="794886" y="2415941"/>
            <a:ext cx="10602227" cy="2026118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45335-144F-41C7-AA6E-06A42D039340}"/>
              </a:ext>
            </a:extLst>
          </p:cNvPr>
          <p:cNvSpPr txBox="1"/>
          <p:nvPr/>
        </p:nvSpPr>
        <p:spPr>
          <a:xfrm>
            <a:off x="3399358" y="2866512"/>
            <a:ext cx="5599560" cy="1137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Eric Silverman - Founder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(443) 676 – 0340  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eric@voluntarydisruption.com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94673C5-D786-4DEC-843F-C25D33BC4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t="4000" r="15004" b="19184"/>
          <a:stretch/>
        </p:blipFill>
        <p:spPr bwMode="auto">
          <a:xfrm>
            <a:off x="1756226" y="2737496"/>
            <a:ext cx="1521607" cy="13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6265FB-3F28-43F5-B8F0-95217B1B91EF}"/>
              </a:ext>
            </a:extLst>
          </p:cNvPr>
          <p:cNvSpPr/>
          <p:nvPr/>
        </p:nvSpPr>
        <p:spPr>
          <a:xfrm>
            <a:off x="8554619" y="2918132"/>
            <a:ext cx="2424940" cy="961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323BD9-9211-4939-BD6B-C70E5CBC2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806" y="3021917"/>
            <a:ext cx="2010977" cy="7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88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3424F2-538B-2E40-B578-DCC976FD07F9}"/>
              </a:ext>
            </a:extLst>
          </p:cNvPr>
          <p:cNvSpPr/>
          <p:nvPr/>
        </p:nvSpPr>
        <p:spPr>
          <a:xfrm>
            <a:off x="886491" y="2415941"/>
            <a:ext cx="10602227" cy="2026118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06422-5AE5-463E-92CF-7EB5B4009BBF}"/>
              </a:ext>
            </a:extLst>
          </p:cNvPr>
          <p:cNvSpPr txBox="1"/>
          <p:nvPr/>
        </p:nvSpPr>
        <p:spPr>
          <a:xfrm>
            <a:off x="3392300" y="2941178"/>
            <a:ext cx="6130957" cy="1137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Julian Lago – President &amp; Co-Founder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(800) 943 – 1801 ext. 201 | (561) 262 – 4499 </a:t>
            </a:r>
          </a:p>
          <a:p>
            <a:pPr algn="ctr">
              <a:spcAft>
                <a:spcPts val="1000"/>
              </a:spcAft>
              <a:buClr>
                <a:srgbClr val="CDC800"/>
              </a:buClr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julian@benezon.com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40F19-1711-40F5-9994-8AEA7EA98F90}"/>
              </a:ext>
            </a:extLst>
          </p:cNvPr>
          <p:cNvSpPr/>
          <p:nvPr/>
        </p:nvSpPr>
        <p:spPr>
          <a:xfrm>
            <a:off x="8943186" y="3049960"/>
            <a:ext cx="2124219" cy="7953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8603609-4B04-4E80-8763-A7A4BB2AA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495" y="3170899"/>
            <a:ext cx="1885600" cy="51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B53B-0378-4110-8F59-B20B874C1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349" y="2657958"/>
            <a:ext cx="1542083" cy="1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30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377838-C386-43C0-8038-69E8F5C5F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57" y="885333"/>
            <a:ext cx="4349931" cy="32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B7D1AA-52FB-40C1-9C99-5EEE3B7A722D}"/>
              </a:ext>
            </a:extLst>
          </p:cNvPr>
          <p:cNvSpPr txBox="1"/>
          <p:nvPr/>
        </p:nvSpPr>
        <p:spPr>
          <a:xfrm>
            <a:off x="6877586" y="3865187"/>
            <a:ext cx="5486400" cy="1554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LESTER J MORALES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Founder &amp; CEO, Next Impact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Creator of Transparent Health Benefits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lester.morales@nextimpactllc.com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(813) 784-1519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C6D07A-BA11-DD46-B70D-2FAA935337CB}"/>
              </a:ext>
            </a:extLst>
          </p:cNvPr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C301E-0783-5540-BE03-4E2999A91000}"/>
                </a:ext>
              </a:extLst>
            </p:cNvPr>
            <p:cNvSpPr/>
            <p:nvPr/>
          </p:nvSpPr>
          <p:spPr>
            <a:xfrm>
              <a:off x="0" y="6309360"/>
              <a:ext cx="10905744" cy="548640"/>
            </a:xfrm>
            <a:prstGeom prst="rect">
              <a:avLst/>
            </a:prstGeom>
            <a:solidFill>
              <a:srgbClr val="322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0" rIns="0" b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Raleway" panose="020B0503030101060003" pitchFamily="34" charset="77"/>
                  <a:cs typeface="Poppins" pitchFamily="2" charset="77"/>
                </a:rPr>
                <a:t> LIVE WORKSHOP: The NEW Workforce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Poppins" pitchFamily="2" charset="77"/>
                </a:rPr>
                <a:t>Engagement &amp; Communication</a:t>
              </a:r>
              <a:endParaRPr lang="en-US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BD1400-1B7F-BE42-BBE3-277270745AF3}"/>
                </a:ext>
              </a:extLst>
            </p:cNvPr>
            <p:cNvSpPr/>
            <p:nvPr/>
          </p:nvSpPr>
          <p:spPr>
            <a:xfrm>
              <a:off x="10911840" y="6309360"/>
              <a:ext cx="1280160" cy="548640"/>
            </a:xfrm>
            <a:prstGeom prst="rect">
              <a:avLst/>
            </a:prstGeom>
            <a:solidFill>
              <a:srgbClr val="CD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A06D7804-27EA-7741-BADF-38DA5F4C8D69}" type="slidenum"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22F46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29</a:t>
              </a:fld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4AE61-BAF2-B346-BE3E-3C6B5D753D81}"/>
              </a:ext>
            </a:extLst>
          </p:cNvPr>
          <p:cNvSpPr/>
          <p:nvPr/>
        </p:nvSpPr>
        <p:spPr>
          <a:xfrm>
            <a:off x="457200" y="274320"/>
            <a:ext cx="11365992" cy="54864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50" normalizeH="0" baseline="0" noProof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TRANSPARENT HEALTH BENEFITS</a:t>
            </a:r>
            <a:endParaRPr kumimoji="0" lang="en-US" sz="3200" b="1" i="0" u="none" strike="noStrike" kern="1200" cap="none" spc="15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F2AE5-1EB5-4D41-81A3-1AA4D6B3E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86" y="1280160"/>
            <a:ext cx="2286000" cy="2286000"/>
          </a:xfrm>
          <a:prstGeom prst="ellipse">
            <a:avLst/>
          </a:prstGeom>
          <a:ln w="38100" cap="rnd">
            <a:solidFill>
              <a:srgbClr val="CDC8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DC7349-76D8-44F4-8D4D-FD504E45E34C}"/>
              </a:ext>
            </a:extLst>
          </p:cNvPr>
          <p:cNvSpPr txBox="1"/>
          <p:nvPr/>
        </p:nvSpPr>
        <p:spPr>
          <a:xfrm>
            <a:off x="296733" y="4180803"/>
            <a:ext cx="6963927" cy="222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SAVE THE DATE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10/28 = Next Employer Facing Webinar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Immediate Impact: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3 strategies that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Raleway" pitchFamily="2" charset="0"/>
              </a:rPr>
              <a:t>can make raising a </a:t>
            </a:r>
            <a:r>
              <a:rPr lang="en-US" sz="2000" dirty="0">
                <a:solidFill>
                  <a:srgbClr val="000000"/>
                </a:solidFill>
                <a:latin typeface="Raleway" pitchFamily="2" charset="0"/>
              </a:rPr>
              <a:t>deductible a GOOD THING for an employee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Raleway" pitchFamily="2" charset="0"/>
              </a:rPr>
              <a:t> or their family member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6000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9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FH Coffee Program Brings Perks To Workers | PYMNTS.com">
            <a:extLst>
              <a:ext uri="{FF2B5EF4-FFF2-40B4-BE49-F238E27FC236}">
                <a16:creationId xmlns:a16="http://schemas.microsoft.com/office/drawing/2014/main" id="{6E43F0BC-B646-4949-959A-F7BDFF12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8" y="195943"/>
            <a:ext cx="10507824" cy="630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436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0EB6B60-064A-E841-B08A-14D87F885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950" b="189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5F0C6C-0195-1342-9CB2-B1D49299F652}"/>
              </a:ext>
            </a:extLst>
          </p:cNvPr>
          <p:cNvSpPr/>
          <p:nvPr/>
        </p:nvSpPr>
        <p:spPr>
          <a:xfrm>
            <a:off x="0" y="-4763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36DBE-42A0-5C4C-8139-534405492964}"/>
              </a:ext>
            </a:extLst>
          </p:cNvPr>
          <p:cNvSpPr/>
          <p:nvPr/>
        </p:nvSpPr>
        <p:spPr>
          <a:xfrm>
            <a:off x="2287524" y="1898716"/>
            <a:ext cx="7616952" cy="2286000"/>
          </a:xfrm>
          <a:prstGeom prst="rect">
            <a:avLst/>
          </a:prstGeom>
          <a:solidFill>
            <a:schemeClr val="bg1"/>
          </a:solidFill>
          <a:ln w="7620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DC800"/>
                </a:solidFill>
                <a:latin typeface="Raleway" panose="020B0503030101060003" pitchFamily="34" charset="77"/>
                <a:ea typeface="+mj-ea"/>
                <a:cs typeface="Poppins" pitchFamily="2" charset="77"/>
              </a:rPr>
              <a:t>Thank You</a:t>
            </a:r>
          </a:p>
          <a:p>
            <a:pPr algn="ctr"/>
            <a:endParaRPr lang="en-US" sz="7200" b="1" dirty="0">
              <a:solidFill>
                <a:srgbClr val="CDC800"/>
              </a:solidFill>
              <a:latin typeface="Raleway" panose="020B0503030101060003" pitchFamily="34" charset="77"/>
              <a:ea typeface="+mj-ea"/>
              <a:cs typeface="Poppins" pitchFamily="2" charset="77"/>
            </a:endParaRPr>
          </a:p>
          <a:p>
            <a:pPr algn="ctr"/>
            <a:endParaRPr lang="en-US" dirty="0">
              <a:solidFill>
                <a:srgbClr val="CDC8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AD64E1-03DC-A542-A529-C582628DDC06}"/>
              </a:ext>
            </a:extLst>
          </p:cNvPr>
          <p:cNvSpPr/>
          <p:nvPr/>
        </p:nvSpPr>
        <p:spPr>
          <a:xfrm>
            <a:off x="2852670" y="4389120"/>
            <a:ext cx="6702552" cy="64008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</a:pPr>
            <a:r>
              <a:rPr lang="en-US" b="1" spc="300" dirty="0">
                <a:solidFill>
                  <a:srgbClr val="322F46"/>
                </a:solidFill>
                <a:latin typeface="Raleway" panose="020B0503030101060003" pitchFamily="34" charset="77"/>
              </a:rPr>
              <a:t>CHANGE STARTS WITH YOU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1067432-DF55-41A1-8B9F-2110B7A64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89" b="26666"/>
          <a:stretch/>
        </p:blipFill>
        <p:spPr>
          <a:xfrm>
            <a:off x="4714474" y="5279231"/>
            <a:ext cx="2978944" cy="13239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36143-7CAE-4AA1-98F3-4869574F0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077" y="3377843"/>
            <a:ext cx="2010978" cy="5150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C0AAE-FE23-48DD-BAF8-52D471F19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511" y="3324878"/>
            <a:ext cx="2010977" cy="75411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AA4429A-64BA-4E66-806D-EBA6EE758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9622" y="3458013"/>
            <a:ext cx="1885600" cy="5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0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enezon - Benezon App | Facebook">
            <a:extLst>
              <a:ext uri="{FF2B5EF4-FFF2-40B4-BE49-F238E27FC236}">
                <a16:creationId xmlns:a16="http://schemas.microsoft.com/office/drawing/2014/main" id="{C45DE70F-6FEF-475E-8052-6BDC259CF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713390"/>
            <a:ext cx="4835980" cy="27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enezon LLC | Turn Your Benefits On!">
            <a:extLst>
              <a:ext uri="{FF2B5EF4-FFF2-40B4-BE49-F238E27FC236}">
                <a16:creationId xmlns:a16="http://schemas.microsoft.com/office/drawing/2014/main" id="{67FBE629-31CC-4B03-B2C6-99BBB758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78" y="303440"/>
            <a:ext cx="60102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70F821-E54F-49DF-9E1D-420A0E8BFA12}"/>
              </a:ext>
            </a:extLst>
          </p:cNvPr>
          <p:cNvSpPr txBox="1"/>
          <p:nvPr/>
        </p:nvSpPr>
        <p:spPr>
          <a:xfrm>
            <a:off x="5920430" y="4327886"/>
            <a:ext cx="5798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Engagement </a:t>
            </a:r>
            <a:endParaRPr lang="en-PR" sz="6000" dirty="0"/>
          </a:p>
        </p:txBody>
      </p:sp>
    </p:spTree>
    <p:extLst>
      <p:ext uri="{BB962C8B-B14F-4D97-AF65-F5344CB8AC3E}">
        <p14:creationId xmlns:p14="http://schemas.microsoft.com/office/powerpoint/2010/main" val="159819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8F9A92-61E8-48C1-9F68-B1301D7F5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Employee Benefits Administration Software | Workday">
            <a:extLst>
              <a:ext uri="{FF2B5EF4-FFF2-40B4-BE49-F238E27FC236}">
                <a16:creationId xmlns:a16="http://schemas.microsoft.com/office/drawing/2014/main" id="{22673776-8C2E-4126-AA03-94E13DF7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06" y="195943"/>
            <a:ext cx="6898949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mployee Benefit Solutions for Midsized Businesses | ADP">
            <a:extLst>
              <a:ext uri="{FF2B5EF4-FFF2-40B4-BE49-F238E27FC236}">
                <a16:creationId xmlns:a16="http://schemas.microsoft.com/office/drawing/2014/main" id="{6B8AF891-6387-4CBB-A126-F2470040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1" y="1902921"/>
            <a:ext cx="43243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C7AE6E-559E-41DC-82F9-54A9ED1B2185}"/>
              </a:ext>
            </a:extLst>
          </p:cNvPr>
          <p:cNvSpPr txBox="1"/>
          <p:nvPr/>
        </p:nvSpPr>
        <p:spPr>
          <a:xfrm>
            <a:off x="3967842" y="4955079"/>
            <a:ext cx="97934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Reports:</a:t>
            </a:r>
          </a:p>
          <a:p>
            <a:r>
              <a:rPr lang="en-US" sz="60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What Can You Learn  </a:t>
            </a:r>
            <a:endParaRPr lang="en-PR" sz="6000" dirty="0"/>
          </a:p>
        </p:txBody>
      </p:sp>
    </p:spTree>
    <p:extLst>
      <p:ext uri="{BB962C8B-B14F-4D97-AF65-F5344CB8AC3E}">
        <p14:creationId xmlns:p14="http://schemas.microsoft.com/office/powerpoint/2010/main" val="221485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547DD2-AA92-4883-A196-8DE781753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94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65B36B-D3A7-F148-91F1-3138613C8FB8}"/>
              </a:ext>
            </a:extLst>
          </p:cNvPr>
          <p:cNvSpPr/>
          <p:nvPr/>
        </p:nvSpPr>
        <p:spPr>
          <a:xfrm>
            <a:off x="-3" y="0"/>
            <a:ext cx="12188952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835E-EA49-E64F-815E-141238537F16}"/>
              </a:ext>
            </a:extLst>
          </p:cNvPr>
          <p:cNvSpPr/>
          <p:nvPr/>
        </p:nvSpPr>
        <p:spPr>
          <a:xfrm>
            <a:off x="251927" y="535007"/>
            <a:ext cx="11663265" cy="3705225"/>
          </a:xfrm>
          <a:prstGeom prst="rect">
            <a:avLst/>
          </a:prstGeom>
          <a:noFill/>
          <a:ln w="76200">
            <a:solidFill>
              <a:srgbClr val="CD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0CC1B-7F49-4A95-96FC-943E4E6BA29C}"/>
              </a:ext>
            </a:extLst>
          </p:cNvPr>
          <p:cNvSpPr txBox="1"/>
          <p:nvPr/>
        </p:nvSpPr>
        <p:spPr>
          <a:xfrm>
            <a:off x="-12441" y="524001"/>
            <a:ext cx="12192000" cy="369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DC800"/>
                </a:solidFill>
                <a:latin typeface="Raleway" panose="020B0503030101060003" pitchFamily="34" charset="77"/>
                <a:cs typeface="Poppins" pitchFamily="2" charset="77"/>
              </a:rPr>
              <a:t>LIVE workshop</a:t>
            </a:r>
            <a:r>
              <a:rPr lang="en-US" sz="54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rPr>
              <a:t>3 strategies that can help impact your new WFH workforce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4BE37-64D6-4B7E-9E4D-9648F1E3B79D}"/>
              </a:ext>
            </a:extLst>
          </p:cNvPr>
          <p:cNvSpPr/>
          <p:nvPr/>
        </p:nvSpPr>
        <p:spPr>
          <a:xfrm>
            <a:off x="2999324" y="4989821"/>
            <a:ext cx="6702552" cy="118872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000"/>
              </a:spcAft>
            </a:pPr>
            <a:r>
              <a:rPr lang="en-US" b="1" spc="300" dirty="0">
                <a:solidFill>
                  <a:srgbClr val="322F46"/>
                </a:solidFill>
                <a:latin typeface="Raleway" panose="020B0503030101060003" pitchFamily="34" charset="77"/>
              </a:rPr>
              <a:t>ELIMINATE THE EXCUSES</a:t>
            </a:r>
          </a:p>
          <a:p>
            <a:pPr lvl="0" algn="ctr">
              <a:spcAft>
                <a:spcPts val="1000"/>
              </a:spcAft>
            </a:pPr>
            <a:r>
              <a:rPr lang="en-US" b="1" spc="300" dirty="0">
                <a:solidFill>
                  <a:srgbClr val="322F46"/>
                </a:solidFill>
                <a:latin typeface="Raleway" panose="020B0503030101060003" pitchFamily="34" charset="77"/>
              </a:rPr>
              <a:t>CHANGE THE STORY</a:t>
            </a:r>
          </a:p>
          <a:p>
            <a:pPr lvl="0" algn="ctr">
              <a:spcAft>
                <a:spcPts val="1000"/>
              </a:spcAft>
            </a:pPr>
            <a:r>
              <a:rPr lang="en-US" b="1" spc="300" dirty="0">
                <a:solidFill>
                  <a:srgbClr val="322F46"/>
                </a:solidFill>
                <a:latin typeface="Raleway" panose="020B0503030101060003" pitchFamily="34" charset="77"/>
              </a:rPr>
              <a:t>IMPROVE THE QUALITY</a:t>
            </a:r>
          </a:p>
        </p:txBody>
      </p:sp>
    </p:spTree>
    <p:extLst>
      <p:ext uri="{BB962C8B-B14F-4D97-AF65-F5344CB8AC3E}">
        <p14:creationId xmlns:p14="http://schemas.microsoft.com/office/powerpoint/2010/main" val="386501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Global Journey With a Camera and a Motorcycle - The New York Times">
            <a:extLst>
              <a:ext uri="{FF2B5EF4-FFF2-40B4-BE49-F238E27FC236}">
                <a16:creationId xmlns:a16="http://schemas.microsoft.com/office/drawing/2014/main" id="{270E5D97-C7CC-4F03-99EA-9C577ED1C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23115"/>
          <a:stretch/>
        </p:blipFill>
        <p:spPr bwMode="auto">
          <a:xfrm>
            <a:off x="6450531" y="0"/>
            <a:ext cx="57414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B7D1AA-52FB-40C1-9C99-5EEE3B7A722D}"/>
              </a:ext>
            </a:extLst>
          </p:cNvPr>
          <p:cNvSpPr txBox="1"/>
          <p:nvPr/>
        </p:nvSpPr>
        <p:spPr>
          <a:xfrm>
            <a:off x="231535" y="1097280"/>
            <a:ext cx="6218996" cy="4937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322F46"/>
                </a:solidFill>
                <a:latin typeface="Raleway" panose="020B0503030101060003" pitchFamily="34" charset="77"/>
              </a:rPr>
              <a:t>Webinar is being </a:t>
            </a:r>
            <a:r>
              <a:rPr lang="en-US" sz="2000" b="1" dirty="0">
                <a:solidFill>
                  <a:srgbClr val="FF0000"/>
                </a:solidFill>
                <a:latin typeface="Raleway" panose="020B0503030101060003" pitchFamily="34" charset="77"/>
              </a:rPr>
              <a:t>RECORDED</a:t>
            </a:r>
            <a:r>
              <a:rPr lang="en-US" sz="2000" dirty="0">
                <a:solidFill>
                  <a:srgbClr val="322F46"/>
                </a:solidFill>
                <a:latin typeface="Raleway" panose="020B0503030101060003" pitchFamily="34" charset="77"/>
              </a:rPr>
              <a:t>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322F46"/>
                </a:solidFill>
                <a:latin typeface="Raleway" panose="020B0503030101060003" pitchFamily="34" charset="77"/>
              </a:rPr>
              <a:t>Questions:</a:t>
            </a:r>
          </a:p>
          <a:p>
            <a:pPr marL="800100" lvl="1" indent="-342900">
              <a:lnSpc>
                <a:spcPct val="150000"/>
              </a:lnSpc>
              <a:spcAft>
                <a:spcPts val="1000"/>
              </a:spcAft>
              <a:buClr>
                <a:srgbClr val="CDC80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322F46"/>
                </a:solidFill>
                <a:latin typeface="Raleway" panose="020B0503030101060003" pitchFamily="34" charset="77"/>
              </a:rPr>
              <a:t>Q&amp;A section 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322F46"/>
                </a:solidFill>
                <a:latin typeface="Raleway" panose="020B0503030101060003" pitchFamily="34" charset="77"/>
              </a:rPr>
              <a:t>Value Creation – CALL TO ACTION</a:t>
            </a: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 marL="800100" lvl="1" indent="-342900">
              <a:lnSpc>
                <a:spcPct val="150000"/>
              </a:lnSpc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322F46"/>
                </a:solidFill>
                <a:latin typeface="Raleway" panose="020B0503030101060003" pitchFamily="34" charset="77"/>
              </a:rPr>
              <a:t>Wait to the end… it will be </a:t>
            </a:r>
            <a:r>
              <a:rPr lang="en-US" sz="2000" b="1" dirty="0">
                <a:solidFill>
                  <a:srgbClr val="CDC800"/>
                </a:solidFill>
                <a:latin typeface="Raleway" panose="020B0503030101060003" pitchFamily="34" charset="77"/>
              </a:rPr>
              <a:t>WORTH IT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322F46"/>
                </a:solidFill>
                <a:latin typeface="Raleway" panose="020B0503030101060003" pitchFamily="34" charset="77"/>
              </a:rPr>
              <a:t>SAVE THE DATE</a:t>
            </a:r>
          </a:p>
          <a:p>
            <a:pPr marL="800100" lvl="1" indent="-342900">
              <a:lnSpc>
                <a:spcPct val="150000"/>
              </a:lnSpc>
              <a:spcAft>
                <a:spcPts val="1000"/>
              </a:spcAft>
              <a:buClr>
                <a:srgbClr val="CDC8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22F46"/>
                </a:solidFill>
                <a:latin typeface="Raleway" panose="020B0503030101060003" pitchFamily="34" charset="77"/>
              </a:rPr>
              <a:t>10/28 = Employer Facing Webinar </a:t>
            </a:r>
          </a:p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CDC800"/>
              </a:solidFill>
              <a:latin typeface="Raleway" panose="020B0503030101060003" pitchFamily="34" charset="77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C6D07A-BA11-DD46-B70D-2FAA935337CB}"/>
              </a:ext>
            </a:extLst>
          </p:cNvPr>
          <p:cNvGrpSpPr/>
          <p:nvPr/>
        </p:nvGrpSpPr>
        <p:grpSpPr>
          <a:xfrm>
            <a:off x="0" y="6309360"/>
            <a:ext cx="12192000" cy="572900"/>
            <a:chOff x="0" y="6309360"/>
            <a:chExt cx="12192000" cy="5729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C301E-0783-5540-BE03-4E2999A91000}"/>
                </a:ext>
              </a:extLst>
            </p:cNvPr>
            <p:cNvSpPr/>
            <p:nvPr/>
          </p:nvSpPr>
          <p:spPr>
            <a:xfrm>
              <a:off x="0" y="6333620"/>
              <a:ext cx="10905744" cy="548640"/>
            </a:xfrm>
            <a:prstGeom prst="rect">
              <a:avLst/>
            </a:prstGeom>
            <a:solidFill>
              <a:srgbClr val="322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0" rIns="0" b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Raleway" panose="020B0503030101060003" pitchFamily="34" charset="77"/>
                  <a:cs typeface="Poppins" pitchFamily="2" charset="77"/>
                </a:rPr>
                <a:t> LIVE WORKSHOP: The NEW Workforce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Poppins" pitchFamily="2" charset="77"/>
                </a:rPr>
                <a:t>Engagement &amp; Communication</a:t>
              </a:r>
              <a:endParaRPr lang="en-US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BD1400-1B7F-BE42-BBE3-277270745AF3}"/>
                </a:ext>
              </a:extLst>
            </p:cNvPr>
            <p:cNvSpPr/>
            <p:nvPr/>
          </p:nvSpPr>
          <p:spPr>
            <a:xfrm>
              <a:off x="10911840" y="6309360"/>
              <a:ext cx="1280160" cy="548640"/>
            </a:xfrm>
            <a:prstGeom prst="rect">
              <a:avLst/>
            </a:prstGeom>
            <a:solidFill>
              <a:srgbClr val="CD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fld id="{A06D7804-27EA-7741-BADF-38DA5F4C8D69}" type="slidenum">
                <a:rPr lang="en-US" b="1" smtClean="0">
                  <a:solidFill>
                    <a:srgbClr val="322F46"/>
                  </a:solidFill>
                  <a:latin typeface="Raleway" panose="020B0503030101060003" pitchFamily="34" charset="77"/>
                </a:rPr>
                <a:pPr lvl="0" algn="ctr"/>
                <a:t>7</a:t>
              </a:fld>
              <a:endParaRPr lang="en-US" b="1" dirty="0">
                <a:solidFill>
                  <a:srgbClr val="322F46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4AE61-BAF2-B346-BE3E-3C6B5D753D81}"/>
              </a:ext>
            </a:extLst>
          </p:cNvPr>
          <p:cNvSpPr/>
          <p:nvPr/>
        </p:nvSpPr>
        <p:spPr>
          <a:xfrm>
            <a:off x="0" y="274320"/>
            <a:ext cx="11823192" cy="54864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0" rIns="0" bIns="0" rtlCol="0" anchor="ctr"/>
          <a:lstStyle/>
          <a:p>
            <a:pPr lvl="0">
              <a:spcAft>
                <a:spcPts val="1000"/>
              </a:spcAft>
            </a:pPr>
            <a:r>
              <a:rPr lang="en-US" sz="3200" b="1" spc="150" dirty="0">
                <a:solidFill>
                  <a:srgbClr val="322F46"/>
                </a:solidFill>
                <a:latin typeface="Raleway" panose="020B0503030101060003" pitchFamily="34" charset="77"/>
              </a:rPr>
              <a:t>Today’s Journey </a:t>
            </a:r>
          </a:p>
        </p:txBody>
      </p:sp>
    </p:spTree>
    <p:extLst>
      <p:ext uri="{BB962C8B-B14F-4D97-AF65-F5344CB8AC3E}">
        <p14:creationId xmlns:p14="http://schemas.microsoft.com/office/powerpoint/2010/main" val="904936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B7D1AA-52FB-40C1-9C99-5EEE3B7A722D}"/>
              </a:ext>
            </a:extLst>
          </p:cNvPr>
          <p:cNvSpPr txBox="1"/>
          <p:nvPr/>
        </p:nvSpPr>
        <p:spPr>
          <a:xfrm>
            <a:off x="6877586" y="3865187"/>
            <a:ext cx="5486400" cy="1554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LESTER J MORALES</a:t>
            </a:r>
            <a:endParaRPr kumimoji="0" lang="en-US" sz="2000" b="1" i="0" u="none" strike="noStrike" kern="1200" cap="none" spc="30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Founder &amp; CEO, Next Impact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Creator of Transparent Health Benefits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lester.morales@nextimpactllc.com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DC8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(813) 784-1519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C6D07A-BA11-DD46-B70D-2FAA935337CB}"/>
              </a:ext>
            </a:extLst>
          </p:cNvPr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C301E-0783-5540-BE03-4E2999A91000}"/>
                </a:ext>
              </a:extLst>
            </p:cNvPr>
            <p:cNvSpPr/>
            <p:nvPr/>
          </p:nvSpPr>
          <p:spPr>
            <a:xfrm>
              <a:off x="0" y="6309360"/>
              <a:ext cx="10905744" cy="548640"/>
            </a:xfrm>
            <a:prstGeom prst="rect">
              <a:avLst/>
            </a:prstGeom>
            <a:solidFill>
              <a:srgbClr val="322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Poppins" pitchFamily="2" charset="77"/>
                </a:rPr>
                <a:t> LIVE WORKSHOP: </a:t>
              </a:r>
              <a:r>
                <a:rPr lang="en-US" b="1" dirty="0">
                  <a:solidFill>
                    <a:prstClr val="white"/>
                  </a:solidFill>
                  <a:latin typeface="Raleway" panose="020B0503030101060003" pitchFamily="34" charset="77"/>
                  <a:cs typeface="Poppins" pitchFamily="2" charset="77"/>
                </a:rPr>
                <a:t>The NEW Workforce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Poppins" pitchFamily="2" charset="77"/>
                </a:rPr>
                <a:t>Engagement &amp; Communication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BD1400-1B7F-BE42-BBE3-277270745AF3}"/>
                </a:ext>
              </a:extLst>
            </p:cNvPr>
            <p:cNvSpPr/>
            <p:nvPr/>
          </p:nvSpPr>
          <p:spPr>
            <a:xfrm>
              <a:off x="10911840" y="6309360"/>
              <a:ext cx="1280160" cy="548640"/>
            </a:xfrm>
            <a:prstGeom prst="rect">
              <a:avLst/>
            </a:prstGeom>
            <a:solidFill>
              <a:srgbClr val="CD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A06D7804-27EA-7741-BADF-38DA5F4C8D69}" type="slidenum"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22F46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8</a:t>
              </a:fld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4AE61-BAF2-B346-BE3E-3C6B5D753D81}"/>
              </a:ext>
            </a:extLst>
          </p:cNvPr>
          <p:cNvSpPr/>
          <p:nvPr/>
        </p:nvSpPr>
        <p:spPr>
          <a:xfrm>
            <a:off x="457200" y="274320"/>
            <a:ext cx="11365992" cy="54864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5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TRANSPARENT HEALTH BENEFITS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F2AE5-1EB5-4D41-81A3-1AA4D6B3E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786" y="1280160"/>
            <a:ext cx="2286000" cy="2286000"/>
          </a:xfrm>
          <a:prstGeom prst="ellipse">
            <a:avLst/>
          </a:prstGeom>
          <a:ln w="38100" cap="rnd">
            <a:solidFill>
              <a:srgbClr val="CDC8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23E491-FA35-4E80-AF07-4BDB5B97E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71" y="993487"/>
            <a:ext cx="2772444" cy="1451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A15247-BD5A-47AC-9BF6-0BCC867F4C03}"/>
              </a:ext>
            </a:extLst>
          </p:cNvPr>
          <p:cNvSpPr txBox="1"/>
          <p:nvPr/>
        </p:nvSpPr>
        <p:spPr>
          <a:xfrm>
            <a:off x="199349" y="2760746"/>
            <a:ext cx="6490700" cy="2995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322F4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19-year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employee benefits professional</a:t>
            </a:r>
          </a:p>
          <a:p>
            <a:pPr marL="342900" marR="0" lvl="0" indent="-3429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322F4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12 years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at large consulting house</a:t>
            </a:r>
          </a:p>
          <a:p>
            <a:pPr marL="342900" marR="0" lvl="0" indent="-3429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322F4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$3.5M+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personal production</a:t>
            </a:r>
          </a:p>
          <a:p>
            <a:pPr marL="342900" marR="0" lvl="0" indent="-3429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322F4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Chief Growth Officer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$350M+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practice </a:t>
            </a:r>
          </a:p>
          <a:p>
            <a:pPr marL="342900" marR="0" lvl="0" indent="-3429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322F4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Self-funding and health management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expert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322F4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2F46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Creator of THB and disruptor of the status quo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22F46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783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B7D1AA-52FB-40C1-9C99-5EEE3B7A722D}"/>
              </a:ext>
            </a:extLst>
          </p:cNvPr>
          <p:cNvSpPr txBox="1"/>
          <p:nvPr/>
        </p:nvSpPr>
        <p:spPr>
          <a:xfrm>
            <a:off x="194109" y="1771048"/>
            <a:ext cx="4788827" cy="32581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322F46"/>
                </a:solidFill>
                <a:latin typeface="Raleway" panose="020B0503030101060003" pitchFamily="34" charset="77"/>
              </a:rPr>
              <a:t>Increase WHF/hybrid workforce</a:t>
            </a:r>
          </a:p>
          <a:p>
            <a:pPr>
              <a:spcAft>
                <a:spcPts val="1000"/>
              </a:spcAft>
              <a:buClr>
                <a:srgbClr val="CDC800"/>
              </a:buClr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322F46"/>
                </a:solidFill>
                <a:latin typeface="Raleway" panose="020B0503030101060003" pitchFamily="34" charset="77"/>
              </a:rPr>
              <a:t>Utilize technology platforms</a:t>
            </a:r>
          </a:p>
          <a:p>
            <a:pPr>
              <a:spcAft>
                <a:spcPts val="1000"/>
              </a:spcAft>
              <a:buClr>
                <a:srgbClr val="CDC800"/>
              </a:buClr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r>
              <a:rPr lang="en-US" sz="2000" b="1" dirty="0">
                <a:solidFill>
                  <a:srgbClr val="322F46"/>
                </a:solidFill>
                <a:latin typeface="Raleway" panose="020B0503030101060003" pitchFamily="34" charset="77"/>
              </a:rPr>
              <a:t>Engage employees and their families</a:t>
            </a:r>
          </a:p>
          <a:p>
            <a:pPr>
              <a:spcAft>
                <a:spcPts val="1000"/>
              </a:spcAft>
              <a:buClr>
                <a:srgbClr val="CDC800"/>
              </a:buClr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>
              <a:spcAft>
                <a:spcPts val="1000"/>
              </a:spcAft>
              <a:buClr>
                <a:srgbClr val="CDC800"/>
              </a:buClr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>
              <a:spcAft>
                <a:spcPts val="1000"/>
              </a:spcAft>
              <a:buClr>
                <a:srgbClr val="CDC800"/>
              </a:buClr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 marL="342900" indent="-342900">
              <a:spcAft>
                <a:spcPts val="1000"/>
              </a:spcAft>
              <a:buClr>
                <a:srgbClr val="CDC800"/>
              </a:buClr>
              <a:buFont typeface="Wingdings" pitchFamily="2" charset="2"/>
              <a:buChar char="ü"/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  <a:p>
            <a:pPr>
              <a:spcAft>
                <a:spcPts val="1000"/>
              </a:spcAft>
              <a:buClr>
                <a:srgbClr val="CDC800"/>
              </a:buClr>
            </a:pPr>
            <a:endParaRPr lang="en-US" sz="2000" b="1" dirty="0">
              <a:solidFill>
                <a:srgbClr val="322F46"/>
              </a:solidFill>
              <a:latin typeface="Raleway" panose="020B0503030101060003" pitchFamily="34" charset="77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C6D07A-BA11-DD46-B70D-2FAA935337CB}"/>
              </a:ext>
            </a:extLst>
          </p:cNvPr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C301E-0783-5540-BE03-4E2999A91000}"/>
                </a:ext>
              </a:extLst>
            </p:cNvPr>
            <p:cNvSpPr/>
            <p:nvPr/>
          </p:nvSpPr>
          <p:spPr>
            <a:xfrm>
              <a:off x="0" y="6309360"/>
              <a:ext cx="10905744" cy="548640"/>
            </a:xfrm>
            <a:prstGeom prst="rect">
              <a:avLst/>
            </a:prstGeom>
            <a:solidFill>
              <a:srgbClr val="322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0" rIns="0" b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Raleway" panose="020B0503030101060003" pitchFamily="34" charset="77"/>
                  <a:cs typeface="Poppins" pitchFamily="2" charset="77"/>
                </a:rPr>
                <a:t> LIVE WORKSHOP: The NEW Workforce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Poppins" pitchFamily="2" charset="77"/>
                </a:rPr>
                <a:t>Engagement &amp; Communication</a:t>
              </a:r>
              <a:endParaRPr lang="en-US" b="1" dirty="0">
                <a:solidFill>
                  <a:prstClr val="white"/>
                </a:solidFill>
                <a:latin typeface="Raleway" panose="020B0503030101060003" pitchFamily="34" charset="77"/>
                <a:cs typeface="Poppins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BD1400-1B7F-BE42-BBE3-277270745AF3}"/>
                </a:ext>
              </a:extLst>
            </p:cNvPr>
            <p:cNvSpPr/>
            <p:nvPr/>
          </p:nvSpPr>
          <p:spPr>
            <a:xfrm>
              <a:off x="10911840" y="6309360"/>
              <a:ext cx="1280160" cy="548640"/>
            </a:xfrm>
            <a:prstGeom prst="rect">
              <a:avLst/>
            </a:prstGeom>
            <a:solidFill>
              <a:srgbClr val="CD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fld id="{A06D7804-27EA-7741-BADF-38DA5F4C8D69}" type="slidenum">
                <a:rPr lang="en-US" b="1" smtClean="0">
                  <a:solidFill>
                    <a:srgbClr val="322F46"/>
                  </a:solidFill>
                  <a:latin typeface="Raleway" panose="020B0503030101060003" pitchFamily="34" charset="77"/>
                </a:rPr>
                <a:pPr lvl="0" algn="ctr"/>
                <a:t>9</a:t>
              </a:fld>
              <a:endParaRPr lang="en-US" b="1" dirty="0">
                <a:solidFill>
                  <a:srgbClr val="322F46"/>
                </a:solidFill>
                <a:latin typeface="Raleway" panose="020B0503030101060003" pitchFamily="34" charset="77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4AE61-BAF2-B346-BE3E-3C6B5D753D81}"/>
              </a:ext>
            </a:extLst>
          </p:cNvPr>
          <p:cNvSpPr/>
          <p:nvPr/>
        </p:nvSpPr>
        <p:spPr>
          <a:xfrm>
            <a:off x="0" y="274320"/>
            <a:ext cx="11823192" cy="548640"/>
          </a:xfrm>
          <a:prstGeom prst="rect">
            <a:avLst/>
          </a:prstGeom>
          <a:solidFill>
            <a:srgbClr val="CD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0" rIns="0" bIns="0" rtlCol="0" anchor="ctr"/>
          <a:lstStyle/>
          <a:p>
            <a:pPr lvl="0">
              <a:spcAft>
                <a:spcPts val="1000"/>
              </a:spcAft>
            </a:pPr>
            <a:r>
              <a:rPr lang="en-US" sz="3200" b="1" spc="150" dirty="0">
                <a:solidFill>
                  <a:srgbClr val="322F46"/>
                </a:solidFill>
                <a:latin typeface="Raleway" panose="020B0503030101060003" pitchFamily="34" charset="77"/>
              </a:rPr>
              <a:t>OUR TOPICS </a:t>
            </a:r>
          </a:p>
        </p:txBody>
      </p:sp>
      <p:pic>
        <p:nvPicPr>
          <p:cNvPr id="3074" name="Picture 2" descr="How New Technology is Helping Save Lives Across the World - Ultima Status">
            <a:extLst>
              <a:ext uri="{FF2B5EF4-FFF2-40B4-BE49-F238E27FC236}">
                <a16:creationId xmlns:a16="http://schemas.microsoft.com/office/drawing/2014/main" id="{9688A968-5CB0-4C33-9175-EA1020168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36" y="1214136"/>
            <a:ext cx="66675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9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5717</TotalTime>
  <Words>680</Words>
  <Application>Microsoft Office PowerPoint</Application>
  <PresentationFormat>Widescreen</PresentationFormat>
  <Paragraphs>161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Wingdings</vt:lpstr>
      <vt:lpstr>Roboto</vt:lpstr>
      <vt:lpstr>Calibri</vt:lpstr>
      <vt:lpstr>Martel</vt:lpstr>
      <vt:lpstr>Raleway</vt:lpstr>
      <vt:lpstr>Poppins</vt:lpstr>
      <vt:lpstr>Arial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Lester Morales</dc:creator>
  <cp:lastModifiedBy>Lester Morales</cp:lastModifiedBy>
  <cp:revision>262</cp:revision>
  <dcterms:created xsi:type="dcterms:W3CDTF">2021-01-14T15:24:01Z</dcterms:created>
  <dcterms:modified xsi:type="dcterms:W3CDTF">2021-09-23T12:04:32Z</dcterms:modified>
</cp:coreProperties>
</file>