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1336"/>
    <a:srgbClr val="45818E"/>
    <a:srgbClr val="7C858C"/>
    <a:srgbClr val="003D51"/>
    <a:srgbClr val="FF6A00"/>
    <a:srgbClr val="D0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903"/>
  </p:normalViewPr>
  <p:slideViewPr>
    <p:cSldViewPr snapToGrid="0" snapToObjects="1">
      <p:cViewPr>
        <p:scale>
          <a:sx n="100" d="100"/>
          <a:sy n="100" d="100"/>
        </p:scale>
        <p:origin x="2296" y="-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5EC6-AC2B-204A-8865-F72094141BD5}" type="datetimeFigureOut">
              <a:rPr lang="en-US" smtClean="0"/>
              <a:t>2/4/21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B7554-ACCA-CF45-BCF7-AB985C22B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703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5EC6-AC2B-204A-8865-F72094141BD5}" type="datetimeFigureOut">
              <a:rPr lang="en-US" smtClean="0"/>
              <a:t>2/4/21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B7554-ACCA-CF45-BCF7-AB985C22B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21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5EC6-AC2B-204A-8865-F72094141BD5}" type="datetimeFigureOut">
              <a:rPr lang="en-US" smtClean="0"/>
              <a:t>2/4/21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B7554-ACCA-CF45-BCF7-AB985C22B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942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5EC6-AC2B-204A-8865-F72094141BD5}" type="datetimeFigureOut">
              <a:rPr lang="en-US" smtClean="0"/>
              <a:t>2/4/21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B7554-ACCA-CF45-BCF7-AB985C22B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6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5EC6-AC2B-204A-8865-F72094141BD5}" type="datetimeFigureOut">
              <a:rPr lang="en-US" smtClean="0"/>
              <a:t>2/4/21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B7554-ACCA-CF45-BCF7-AB985C22B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32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5EC6-AC2B-204A-8865-F72094141BD5}" type="datetimeFigureOut">
              <a:rPr lang="en-US" smtClean="0"/>
              <a:t>2/4/21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B7554-ACCA-CF45-BCF7-AB985C22B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45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5EC6-AC2B-204A-8865-F72094141BD5}" type="datetimeFigureOut">
              <a:rPr lang="en-US" smtClean="0"/>
              <a:t>2/4/21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B7554-ACCA-CF45-BCF7-AB985C22B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1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5EC6-AC2B-204A-8865-F72094141BD5}" type="datetimeFigureOut">
              <a:rPr lang="en-US" smtClean="0"/>
              <a:t>2/4/21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B7554-ACCA-CF45-BCF7-AB985C22B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38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5EC6-AC2B-204A-8865-F72094141BD5}" type="datetimeFigureOut">
              <a:rPr lang="en-US" smtClean="0"/>
              <a:t>2/4/21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B7554-ACCA-CF45-BCF7-AB985C22B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1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5EC6-AC2B-204A-8865-F72094141BD5}" type="datetimeFigureOut">
              <a:rPr lang="en-US" smtClean="0"/>
              <a:t>2/4/21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B7554-ACCA-CF45-BCF7-AB985C22B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36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5EC6-AC2B-204A-8865-F72094141BD5}" type="datetimeFigureOut">
              <a:rPr lang="en-US" smtClean="0"/>
              <a:t>2/4/21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B7554-ACCA-CF45-BCF7-AB985C22B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241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05EC6-AC2B-204A-8865-F72094141BD5}" type="datetimeFigureOut">
              <a:rPr lang="en-US" smtClean="0"/>
              <a:t>2/4/21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B7554-ACCA-CF45-BCF7-AB985C22B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8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5F8C53D-E17C-8342-9F47-20821A76E554}"/>
              </a:ext>
            </a:extLst>
          </p:cNvPr>
          <p:cNvSpPr/>
          <p:nvPr/>
        </p:nvSpPr>
        <p:spPr>
          <a:xfrm>
            <a:off x="0" y="4432300"/>
            <a:ext cx="7772400" cy="2171699"/>
          </a:xfrm>
          <a:prstGeom prst="rect">
            <a:avLst/>
          </a:prstGeom>
          <a:solidFill>
            <a:srgbClr val="D0E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49AB03-3DA0-9D47-A349-715C896830F7}"/>
              </a:ext>
            </a:extLst>
          </p:cNvPr>
          <p:cNvSpPr txBox="1"/>
          <p:nvPr/>
        </p:nvSpPr>
        <p:spPr>
          <a:xfrm>
            <a:off x="0" y="153495"/>
            <a:ext cx="7772399" cy="8479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" dirty="0">
              <a:solidFill>
                <a:srgbClr val="7C858C"/>
              </a:solidFill>
            </a:endParaRPr>
          </a:p>
          <a:p>
            <a:pPr algn="ctr"/>
            <a:endParaRPr lang="en-US" dirty="0">
              <a:solidFill>
                <a:srgbClr val="7C858C"/>
              </a:solidFill>
            </a:endParaRPr>
          </a:p>
          <a:p>
            <a:pPr algn="ctr"/>
            <a:r>
              <a:rPr lang="en-US" dirty="0">
                <a:solidFill>
                  <a:srgbClr val="003D51"/>
                </a:solidFill>
              </a:rPr>
              <a:t>Our School is Participating</a:t>
            </a:r>
          </a:p>
          <a:p>
            <a:pPr algn="ctr"/>
            <a:endParaRPr lang="en-US" sz="1600" dirty="0">
              <a:solidFill>
                <a:srgbClr val="7C858C"/>
              </a:solidFill>
            </a:endParaRPr>
          </a:p>
          <a:p>
            <a:pPr algn="ctr"/>
            <a:r>
              <a:rPr lang="en-US" dirty="0">
                <a:solidFill>
                  <a:srgbClr val="7C858C"/>
                </a:solidFill>
              </a:rPr>
              <a:t>SPECIAL PROGRAM FOR AISNE MEMBER SCHOOLS</a:t>
            </a:r>
          </a:p>
          <a:p>
            <a:pPr algn="ctr"/>
            <a:endParaRPr lang="en-US" sz="800" dirty="0"/>
          </a:p>
          <a:p>
            <a:pPr algn="ctr"/>
            <a:r>
              <a:rPr lang="en-US" dirty="0">
                <a:solidFill>
                  <a:srgbClr val="8F1336"/>
                </a:solidFill>
              </a:rPr>
              <a:t>Wednesday, March 3, 2021</a:t>
            </a:r>
          </a:p>
          <a:p>
            <a:pPr algn="ctr"/>
            <a:endParaRPr lang="en-US" sz="1400" dirty="0"/>
          </a:p>
          <a:p>
            <a:pPr algn="ctr"/>
            <a:r>
              <a:rPr lang="en-US" sz="2400" b="1" dirty="0">
                <a:solidFill>
                  <a:srgbClr val="45818E"/>
                </a:solidFill>
              </a:rPr>
              <a:t>Go Beyond an Awareness of Racism</a:t>
            </a:r>
          </a:p>
          <a:p>
            <a:pPr algn="ctr"/>
            <a:r>
              <a:rPr lang="en-US" dirty="0"/>
              <a:t>Contribute to the Formation of a Truly Just and Equitable Society</a:t>
            </a:r>
          </a:p>
          <a:p>
            <a:pPr algn="ctr"/>
            <a:endParaRPr lang="en-US" sz="800" dirty="0"/>
          </a:p>
          <a:p>
            <a:pPr algn="ctr"/>
            <a:r>
              <a:rPr lang="en-US" dirty="0">
                <a:solidFill>
                  <a:srgbClr val="7C858C"/>
                </a:solidFill>
              </a:rPr>
              <a:t>A Webinar Talk by #1 New York Times Best-Selling Author</a:t>
            </a:r>
          </a:p>
          <a:p>
            <a:pPr algn="ctr"/>
            <a:endParaRPr lang="en-US" sz="1400" dirty="0"/>
          </a:p>
          <a:p>
            <a:pPr algn="ctr"/>
            <a:r>
              <a:rPr lang="en-US" sz="2400" b="1" dirty="0" err="1">
                <a:solidFill>
                  <a:srgbClr val="FF6A00"/>
                </a:solidFill>
              </a:rPr>
              <a:t>Ibram</a:t>
            </a:r>
            <a:r>
              <a:rPr lang="en-US" sz="2400" b="1" dirty="0">
                <a:solidFill>
                  <a:srgbClr val="FF6A00"/>
                </a:solidFill>
              </a:rPr>
              <a:t> X. </a:t>
            </a:r>
            <a:r>
              <a:rPr lang="en-US" sz="2400" b="1" dirty="0" err="1">
                <a:solidFill>
                  <a:srgbClr val="FF6A00"/>
                </a:solidFill>
              </a:rPr>
              <a:t>Kendi</a:t>
            </a:r>
            <a:endParaRPr lang="en-US" sz="2400" b="1" dirty="0">
              <a:solidFill>
                <a:srgbClr val="FF6A00"/>
              </a:solidFill>
            </a:endParaRPr>
          </a:p>
          <a:p>
            <a:pPr algn="ctr"/>
            <a:endParaRPr lang="en-US" sz="1400" dirty="0"/>
          </a:p>
          <a:p>
            <a:pPr algn="ctr"/>
            <a:r>
              <a:rPr lang="en-US" dirty="0">
                <a:solidFill>
                  <a:srgbClr val="7C858C"/>
                </a:solidFill>
              </a:rPr>
              <a:t>Followed by Member-Facilitated AISNE Community Conversations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sz="2000" dirty="0"/>
          </a:p>
          <a:p>
            <a:pPr algn="ctr"/>
            <a:r>
              <a:rPr lang="en-US" dirty="0"/>
              <a:t>Register Here: </a:t>
            </a:r>
            <a:r>
              <a:rPr lang="en-US" dirty="0">
                <a:solidFill>
                  <a:srgbClr val="8F1336"/>
                </a:solidFill>
              </a:rPr>
              <a:t>http://</a:t>
            </a:r>
            <a:r>
              <a:rPr lang="en-US" dirty="0" err="1">
                <a:solidFill>
                  <a:srgbClr val="8F1336"/>
                </a:solidFill>
              </a:rPr>
              <a:t>bit.ly</a:t>
            </a:r>
            <a:r>
              <a:rPr lang="en-US" dirty="0">
                <a:solidFill>
                  <a:srgbClr val="8F1336"/>
                </a:solidFill>
              </a:rPr>
              <a:t>/</a:t>
            </a:r>
            <a:r>
              <a:rPr lang="en-US" dirty="0" err="1">
                <a:solidFill>
                  <a:srgbClr val="8F1336"/>
                </a:solidFill>
              </a:rPr>
              <a:t>AISNEDrKendi</a:t>
            </a:r>
            <a:endParaRPr lang="en-US" dirty="0">
              <a:solidFill>
                <a:srgbClr val="8F1336"/>
              </a:solidFill>
            </a:endParaRPr>
          </a:p>
          <a:p>
            <a:pPr algn="ctr"/>
            <a:endParaRPr lang="en-US" sz="1400" dirty="0">
              <a:solidFill>
                <a:srgbClr val="8F1336"/>
              </a:solidFill>
            </a:endParaRPr>
          </a:p>
          <a:p>
            <a:pPr algn="ctr"/>
            <a:r>
              <a:rPr lang="en-US" sz="1600" dirty="0">
                <a:solidFill>
                  <a:srgbClr val="7C858C"/>
                </a:solidFill>
              </a:rPr>
              <a:t>This event and registration are for </a:t>
            </a:r>
            <a:r>
              <a:rPr lang="en-US" sz="1600" b="1" dirty="0">
                <a:solidFill>
                  <a:srgbClr val="45818E"/>
                </a:solidFill>
              </a:rPr>
              <a:t>adult community members</a:t>
            </a:r>
            <a:r>
              <a:rPr lang="en-US" sz="1600" dirty="0">
                <a:solidFill>
                  <a:srgbClr val="7C858C"/>
                </a:solidFill>
              </a:rPr>
              <a:t> of AISNE member schools who have purchased a community access package for this event.</a:t>
            </a:r>
          </a:p>
          <a:p>
            <a:pPr algn="ctr"/>
            <a:endParaRPr lang="en-US" sz="600" dirty="0">
              <a:solidFill>
                <a:srgbClr val="7C858C"/>
              </a:solidFill>
            </a:endParaRPr>
          </a:p>
          <a:p>
            <a:pPr algn="ctr"/>
            <a:r>
              <a:rPr lang="en-US" sz="1600" dirty="0">
                <a:solidFill>
                  <a:srgbClr val="7C858C"/>
                </a:solidFill>
              </a:rPr>
              <a:t>Faculty </a:t>
            </a:r>
            <a:r>
              <a:rPr lang="en-US" sz="1600" dirty="0">
                <a:solidFill>
                  <a:srgbClr val="8F1336"/>
                </a:solidFill>
              </a:rPr>
              <a:t>|</a:t>
            </a:r>
            <a:r>
              <a:rPr lang="en-US" sz="1600" dirty="0">
                <a:solidFill>
                  <a:srgbClr val="7C858C"/>
                </a:solidFill>
              </a:rPr>
              <a:t> Staff </a:t>
            </a:r>
            <a:r>
              <a:rPr lang="en-US" sz="1600" dirty="0">
                <a:solidFill>
                  <a:srgbClr val="8F1336"/>
                </a:solidFill>
              </a:rPr>
              <a:t>|</a:t>
            </a:r>
            <a:r>
              <a:rPr lang="en-US" sz="1600" dirty="0">
                <a:solidFill>
                  <a:srgbClr val="7C858C"/>
                </a:solidFill>
              </a:rPr>
              <a:t> Administrators </a:t>
            </a:r>
            <a:r>
              <a:rPr lang="en-US" sz="1600" dirty="0">
                <a:solidFill>
                  <a:srgbClr val="8F1336"/>
                </a:solidFill>
              </a:rPr>
              <a:t>|</a:t>
            </a:r>
            <a:r>
              <a:rPr lang="en-US" sz="1600" dirty="0">
                <a:solidFill>
                  <a:srgbClr val="7C858C"/>
                </a:solidFill>
              </a:rPr>
              <a:t> Board Members / Trustees </a:t>
            </a:r>
            <a:r>
              <a:rPr lang="en-US" sz="1600" dirty="0">
                <a:solidFill>
                  <a:srgbClr val="8F1336"/>
                </a:solidFill>
              </a:rPr>
              <a:t>|</a:t>
            </a:r>
            <a:r>
              <a:rPr lang="en-US" sz="1600" dirty="0">
                <a:solidFill>
                  <a:srgbClr val="7C858C"/>
                </a:solidFill>
              </a:rPr>
              <a:t> Current Parents/Guardians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C5A0DA-3578-394E-898C-78DC741FF6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2814" y="4233375"/>
            <a:ext cx="2335610" cy="2547372"/>
          </a:xfrm>
          <a:prstGeom prst="rect">
            <a:avLst/>
          </a:prstGeom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05B774-B126-7447-B7A7-354CD9C531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3973" y="8921327"/>
            <a:ext cx="2344451" cy="71429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66893EA-632A-C94A-AC01-BA5008619FAA}"/>
              </a:ext>
            </a:extLst>
          </p:cNvPr>
          <p:cNvSpPr/>
          <p:nvPr/>
        </p:nvSpPr>
        <p:spPr>
          <a:xfrm>
            <a:off x="0" y="8492673"/>
            <a:ext cx="7772400" cy="283464"/>
          </a:xfrm>
          <a:prstGeom prst="rect">
            <a:avLst/>
          </a:prstGeom>
          <a:solidFill>
            <a:srgbClr val="D0E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809FB3-454E-BC4F-9B21-EDD2B785B8D9}"/>
              </a:ext>
            </a:extLst>
          </p:cNvPr>
          <p:cNvSpPr/>
          <p:nvPr/>
        </p:nvSpPr>
        <p:spPr>
          <a:xfrm>
            <a:off x="0" y="9780814"/>
            <a:ext cx="7772400" cy="282311"/>
          </a:xfrm>
          <a:prstGeom prst="rect">
            <a:avLst/>
          </a:prstGeom>
          <a:solidFill>
            <a:srgbClr val="458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5818E"/>
              </a:solidFill>
              <a:highlight>
                <a:srgbClr val="45818E"/>
              </a:highligh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AD57D05-6153-304C-972F-ABCB1709C445}"/>
              </a:ext>
            </a:extLst>
          </p:cNvPr>
          <p:cNvSpPr/>
          <p:nvPr/>
        </p:nvSpPr>
        <p:spPr>
          <a:xfrm>
            <a:off x="-1" y="0"/>
            <a:ext cx="7772400" cy="282311"/>
          </a:xfrm>
          <a:prstGeom prst="rect">
            <a:avLst/>
          </a:prstGeom>
          <a:solidFill>
            <a:srgbClr val="458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5818E"/>
              </a:solidFill>
              <a:highlight>
                <a:srgbClr val="45818E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01069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103</Words>
  <Application>Microsoft Macintosh PowerPoint</Application>
  <PresentationFormat>Custom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2021-01-22T17:28:07Z</dcterms:created>
  <dcterms:modified xsi:type="dcterms:W3CDTF">2021-02-05T03:56:01Z</dcterms:modified>
</cp:coreProperties>
</file>