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305" r:id="rId3"/>
    <p:sldId id="306" r:id="rId4"/>
    <p:sldId id="307" r:id="rId5"/>
    <p:sldId id="311" r:id="rId6"/>
    <p:sldId id="310" r:id="rId7"/>
    <p:sldId id="260" r:id="rId8"/>
    <p:sldId id="265" r:id="rId9"/>
    <p:sldId id="317" r:id="rId10"/>
    <p:sldId id="270" r:id="rId11"/>
    <p:sldId id="271" r:id="rId12"/>
    <p:sldId id="309" r:id="rId13"/>
    <p:sldId id="293" r:id="rId14"/>
    <p:sldId id="294" r:id="rId15"/>
    <p:sldId id="312" r:id="rId16"/>
    <p:sldId id="314" r:id="rId17"/>
    <p:sldId id="315" r:id="rId18"/>
    <p:sldId id="302" r:id="rId19"/>
    <p:sldId id="291" r:id="rId20"/>
    <p:sldId id="292" r:id="rId21"/>
    <p:sldId id="295" r:id="rId22"/>
    <p:sldId id="318" r:id="rId2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25"/>
    <a:srgbClr val="FCE943"/>
    <a:srgbClr val="E1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94663"/>
  </p:normalViewPr>
  <p:slideViewPr>
    <p:cSldViewPr>
      <p:cViewPr>
        <p:scale>
          <a:sx n="140" d="100"/>
          <a:sy n="140" d="100"/>
        </p:scale>
        <p:origin x="-32" y="-50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E4D80D6D-C8E2-F442-9176-E4F00F995DDB}" type="datetimeFigureOut">
              <a:rPr lang="en-US" smtClean="0"/>
              <a:t>2/7/20</a:t>
            </a:fld>
            <a:endParaRPr lang="en-US" dirty="0"/>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37F198FB-40AA-A44D-AFA2-11DC0C6694E4}" type="slidenum">
              <a:rPr lang="en-US" smtClean="0"/>
              <a:t>‹#›</a:t>
            </a:fld>
            <a:endParaRPr lang="en-US" dirty="0"/>
          </a:p>
        </p:txBody>
      </p:sp>
    </p:spTree>
    <p:extLst>
      <p:ext uri="{BB962C8B-B14F-4D97-AF65-F5344CB8AC3E}">
        <p14:creationId xmlns:p14="http://schemas.microsoft.com/office/powerpoint/2010/main" val="17928581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0403" y="775017"/>
            <a:ext cx="7657592" cy="1143635"/>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1297917" y="2209292"/>
            <a:ext cx="7462565" cy="24485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2/7/20</a:t>
            </a:fld>
            <a:endParaRPr lang="en-US" dirty="0"/>
          </a:p>
        </p:txBody>
      </p:sp>
      <p:sp>
        <p:nvSpPr>
          <p:cNvPr id="6" name="Holder 6"/>
          <p:cNvSpPr>
            <a:spLocks noGrp="1"/>
          </p:cNvSpPr>
          <p:nvPr>
            <p:ph type="sldNum" sz="quarter" idx="7"/>
          </p:nvPr>
        </p:nvSpPr>
        <p:spPr>
          <a:xfrm>
            <a:off x="9328911" y="7056373"/>
            <a:ext cx="205104"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a:solidFill>
                <a:srgbClr val="89898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hare911.freshdesk.com/support/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hare911.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667000"/>
            <a:ext cx="3429000" cy="3429000"/>
          </a:xfrm>
          <a:prstGeom prst="rect">
            <a:avLst/>
          </a:prstGeom>
        </p:spPr>
      </p:pic>
      <p:sp>
        <p:nvSpPr>
          <p:cNvPr id="9" name="TextBox 8"/>
          <p:cNvSpPr txBox="1"/>
          <p:nvPr/>
        </p:nvSpPr>
        <p:spPr>
          <a:xfrm>
            <a:off x="1828800" y="1143000"/>
            <a:ext cx="6629400" cy="646331"/>
          </a:xfrm>
          <a:prstGeom prst="rect">
            <a:avLst/>
          </a:prstGeom>
          <a:noFill/>
        </p:spPr>
        <p:txBody>
          <a:bodyPr wrap="square" rtlCol="0">
            <a:spAutoFit/>
          </a:bodyPr>
          <a:lstStyle/>
          <a:p>
            <a:pPr algn="ctr"/>
            <a:r>
              <a:rPr lang="en-US" sz="3600" b="1" dirty="0"/>
              <a:t>SHARE911 REFERENCE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D47A-45E9-8245-A5D0-059AEB133944}"/>
              </a:ext>
            </a:extLst>
          </p:cNvPr>
          <p:cNvSpPr>
            <a:spLocks noGrp="1"/>
          </p:cNvSpPr>
          <p:nvPr>
            <p:ph type="title"/>
          </p:nvPr>
        </p:nvSpPr>
        <p:spPr>
          <a:xfrm>
            <a:off x="1178639" y="381000"/>
            <a:ext cx="7657592" cy="553998"/>
          </a:xfrm>
        </p:spPr>
        <p:txBody>
          <a:bodyPr/>
          <a:lstStyle/>
          <a:p>
            <a:pPr algn="ctr"/>
            <a:r>
              <a:rPr lang="en-US" sz="3600" b="1" dirty="0"/>
              <a:t>Share911 Alerts on Mobile Devices</a:t>
            </a:r>
          </a:p>
        </p:txBody>
      </p:sp>
      <p:pic>
        <p:nvPicPr>
          <p:cNvPr id="24" name="Content Placeholder 23">
            <a:extLst>
              <a:ext uri="{FF2B5EF4-FFF2-40B4-BE49-F238E27FC236}">
                <a16:creationId xmlns:a16="http://schemas.microsoft.com/office/drawing/2014/main" id="{F3785686-D168-7040-BCCD-A62AAA77A5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762" y="1787525"/>
            <a:ext cx="2465147" cy="4384675"/>
          </a:xfrm>
          <a:ln w="9525">
            <a:solidFill>
              <a:schemeClr val="tx1"/>
            </a:solidFill>
          </a:ln>
        </p:spPr>
      </p:pic>
      <p:pic>
        <p:nvPicPr>
          <p:cNvPr id="26" name="Content Placeholder 25">
            <a:extLst>
              <a:ext uri="{FF2B5EF4-FFF2-40B4-BE49-F238E27FC236}">
                <a16:creationId xmlns:a16="http://schemas.microsoft.com/office/drawing/2014/main" id="{07E8CE6E-2CDE-7F4C-9BD0-DB02342FF5B8}"/>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tretch>
            <a:fillRect/>
          </a:stretch>
        </p:blipFill>
        <p:spPr>
          <a:xfrm>
            <a:off x="3505200" y="1781346"/>
            <a:ext cx="2465147" cy="4384676"/>
          </a:xfrm>
          <a:ln w="9525">
            <a:solidFill>
              <a:schemeClr val="tx1"/>
            </a:solidFill>
          </a:ln>
        </p:spPr>
      </p:pic>
      <p:sp>
        <p:nvSpPr>
          <p:cNvPr id="27" name="TextBox 26">
            <a:extLst>
              <a:ext uri="{FF2B5EF4-FFF2-40B4-BE49-F238E27FC236}">
                <a16:creationId xmlns:a16="http://schemas.microsoft.com/office/drawing/2014/main" id="{85CC5D26-6EA4-4D4D-9874-08D8B15895F3}"/>
              </a:ext>
            </a:extLst>
          </p:cNvPr>
          <p:cNvSpPr txBox="1"/>
          <p:nvPr/>
        </p:nvSpPr>
        <p:spPr>
          <a:xfrm>
            <a:off x="6324600" y="1787525"/>
            <a:ext cx="3429000" cy="5078313"/>
          </a:xfrm>
          <a:prstGeom prst="rect">
            <a:avLst/>
          </a:prstGeom>
          <a:noFill/>
        </p:spPr>
        <p:txBody>
          <a:bodyPr wrap="square" rtlCol="0">
            <a:spAutoFit/>
          </a:bodyPr>
          <a:lstStyle/>
          <a:p>
            <a:r>
              <a:rPr lang="en-US" dirty="0"/>
              <a:t>Share911 has two methods of sending alerts to mobile devices:</a:t>
            </a:r>
          </a:p>
          <a:p>
            <a:endParaRPr lang="en-US" dirty="0"/>
          </a:p>
          <a:p>
            <a:pPr marL="342900" indent="-342900">
              <a:buAutoNum type="arabicPeriod"/>
            </a:pPr>
            <a:r>
              <a:rPr lang="en-US" dirty="0"/>
              <a:t>Text Alerts. You must enter your mobile number in your profile to receive text alerts.</a:t>
            </a:r>
          </a:p>
          <a:p>
            <a:endParaRPr lang="en-US" dirty="0"/>
          </a:p>
          <a:p>
            <a:pPr marL="342900" indent="-342900">
              <a:buAutoNum type="arabicPeriod"/>
            </a:pPr>
            <a:r>
              <a:rPr lang="en-US" dirty="0"/>
              <a:t>Push notifications. </a:t>
            </a:r>
            <a:r>
              <a:rPr lang="en-US" b="1" dirty="0"/>
              <a:t>You must download the mobile app and accept push notifications</a:t>
            </a:r>
            <a:r>
              <a:rPr lang="en-US" dirty="0"/>
              <a:t>. </a:t>
            </a:r>
          </a:p>
          <a:p>
            <a:endParaRPr lang="en-US" dirty="0"/>
          </a:p>
          <a:p>
            <a:r>
              <a:rPr lang="en-US" dirty="0"/>
              <a:t>During an emergency you can click on the blue link in the text message or on the push notification banner. This will allow to quickly check-in during an emergency. </a:t>
            </a:r>
          </a:p>
          <a:p>
            <a:endParaRPr lang="en-US" dirty="0"/>
          </a:p>
        </p:txBody>
      </p:sp>
      <p:cxnSp>
        <p:nvCxnSpPr>
          <p:cNvPr id="29" name="Straight Arrow Connector 28">
            <a:extLst>
              <a:ext uri="{FF2B5EF4-FFF2-40B4-BE49-F238E27FC236}">
                <a16:creationId xmlns:a16="http://schemas.microsoft.com/office/drawing/2014/main" id="{9B736635-E342-AC42-A322-7DC1103AA3C0}"/>
              </a:ext>
            </a:extLst>
          </p:cNvPr>
          <p:cNvCxnSpPr>
            <a:cxnSpLocks/>
          </p:cNvCxnSpPr>
          <p:nvPr/>
        </p:nvCxnSpPr>
        <p:spPr>
          <a:xfrm flipH="1" flipV="1">
            <a:off x="2438400" y="4038600"/>
            <a:ext cx="3886200"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FAB097D-DD16-C14D-AE31-E9E32DE539D9}"/>
              </a:ext>
            </a:extLst>
          </p:cNvPr>
          <p:cNvCxnSpPr>
            <a:cxnSpLocks/>
          </p:cNvCxnSpPr>
          <p:nvPr/>
        </p:nvCxnSpPr>
        <p:spPr>
          <a:xfrm flipH="1" flipV="1">
            <a:off x="4903548" y="2667000"/>
            <a:ext cx="1421052" cy="2133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p:nvPr/>
        </p:nvSpPr>
        <p:spPr>
          <a:xfrm>
            <a:off x="2438400" y="4953000"/>
            <a:ext cx="1295400" cy="287020"/>
          </a:xfrm>
          <a:prstGeom prst="rect">
            <a:avLst/>
          </a:prstGeom>
        </p:spPr>
        <p:txBody>
          <a:bodyPr vert="horz" wrap="square" lIns="0" tIns="0" rIns="0" bIns="0" rtlCol="0">
            <a:spAutoFit/>
          </a:bodyPr>
          <a:lstStyle/>
          <a:p>
            <a:pPr marL="5080">
              <a:lnSpc>
                <a:spcPct val="100000"/>
              </a:lnSpc>
            </a:pPr>
            <a:r>
              <a:rPr sz="1800" spc="-5">
                <a:latin typeface="Calibri"/>
                <a:cs typeface="Calibri"/>
              </a:rPr>
              <a:t>Nick</a:t>
            </a:r>
            <a:r>
              <a:rPr sz="1800" spc="-10">
                <a:latin typeface="Calibri"/>
                <a:cs typeface="Calibri"/>
              </a:rPr>
              <a:t> </a:t>
            </a:r>
            <a:r>
              <a:rPr sz="1800" spc="-5">
                <a:latin typeface="Calibri"/>
                <a:cs typeface="Calibri"/>
              </a:rPr>
              <a:t>Came</a:t>
            </a:r>
            <a:r>
              <a:rPr sz="1800" spc="-40">
                <a:latin typeface="Calibri"/>
                <a:cs typeface="Calibri"/>
              </a:rPr>
              <a:t>r</a:t>
            </a:r>
            <a:r>
              <a:rPr sz="1800">
                <a:latin typeface="Calibri"/>
                <a:cs typeface="Calibri"/>
              </a:rPr>
              <a:t>a</a:t>
            </a:r>
          </a:p>
        </p:txBody>
      </p:sp>
      <p:sp>
        <p:nvSpPr>
          <p:cNvPr id="26" name="object 26"/>
          <p:cNvSpPr/>
          <p:nvPr/>
        </p:nvSpPr>
        <p:spPr>
          <a:xfrm>
            <a:off x="2438400" y="4953000"/>
            <a:ext cx="1295400" cy="228600"/>
          </a:xfrm>
          <a:custGeom>
            <a:avLst/>
            <a:gdLst/>
            <a:ahLst/>
            <a:cxnLst/>
            <a:rect l="l" t="t" r="r" b="b"/>
            <a:pathLst>
              <a:path w="1295400" h="228600">
                <a:moveTo>
                  <a:pt x="0" y="0"/>
                </a:moveTo>
                <a:lnTo>
                  <a:pt x="0" y="228600"/>
                </a:lnTo>
                <a:lnTo>
                  <a:pt x="1295399" y="228600"/>
                </a:lnTo>
                <a:lnTo>
                  <a:pt x="1295399" y="0"/>
                </a:lnTo>
                <a:lnTo>
                  <a:pt x="0" y="0"/>
                </a:lnTo>
                <a:close/>
              </a:path>
            </a:pathLst>
          </a:custGeom>
          <a:solidFill>
            <a:srgbClr val="FFFFFF"/>
          </a:solidFill>
        </p:spPr>
        <p:txBody>
          <a:bodyPr wrap="square" lIns="0" tIns="0" rIns="0" bIns="0" rtlCol="0"/>
          <a:lstStyle/>
          <a:p>
            <a:endParaRPr/>
          </a:p>
        </p:txBody>
      </p:sp>
      <p:sp>
        <p:nvSpPr>
          <p:cNvPr id="39" name="Title 38">
            <a:extLst>
              <a:ext uri="{FF2B5EF4-FFF2-40B4-BE49-F238E27FC236}">
                <a16:creationId xmlns:a16="http://schemas.microsoft.com/office/drawing/2014/main" id="{4561D92A-B728-AE4B-AB89-FF113CAD792A}"/>
              </a:ext>
            </a:extLst>
          </p:cNvPr>
          <p:cNvSpPr>
            <a:spLocks noGrp="1"/>
          </p:cNvSpPr>
          <p:nvPr>
            <p:ph type="title"/>
          </p:nvPr>
        </p:nvSpPr>
        <p:spPr>
          <a:xfrm>
            <a:off x="1200403" y="775017"/>
            <a:ext cx="7657592" cy="492443"/>
          </a:xfrm>
        </p:spPr>
        <p:txBody>
          <a:bodyPr/>
          <a:lstStyle/>
          <a:p>
            <a:pPr algn="ctr"/>
            <a:r>
              <a:rPr lang="en-US" sz="3200" b="1" dirty="0"/>
              <a:t>Alert</a:t>
            </a:r>
            <a:r>
              <a:rPr lang="en-US" sz="3200" b="1" spc="-25" dirty="0"/>
              <a:t> </a:t>
            </a:r>
            <a:r>
              <a:rPr lang="en-US" sz="3200" b="1" dirty="0"/>
              <a:t>Emails from Share911</a:t>
            </a:r>
            <a:endParaRPr lang="en-US" sz="3200" dirty="0"/>
          </a:p>
        </p:txBody>
      </p:sp>
      <p:pic>
        <p:nvPicPr>
          <p:cNvPr id="42" name="Picture 41">
            <a:extLst>
              <a:ext uri="{FF2B5EF4-FFF2-40B4-BE49-F238E27FC236}">
                <a16:creationId xmlns:a16="http://schemas.microsoft.com/office/drawing/2014/main" id="{3DEACFB3-35DE-6945-AD0A-F1F385322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2895600"/>
            <a:ext cx="8403661" cy="3886200"/>
          </a:xfrm>
          <a:prstGeom prst="rect">
            <a:avLst/>
          </a:prstGeom>
          <a:ln>
            <a:solidFill>
              <a:schemeClr val="tx1"/>
            </a:solidFill>
          </a:ln>
        </p:spPr>
      </p:pic>
      <p:sp>
        <p:nvSpPr>
          <p:cNvPr id="43" name="TextBox 42">
            <a:extLst>
              <a:ext uri="{FF2B5EF4-FFF2-40B4-BE49-F238E27FC236}">
                <a16:creationId xmlns:a16="http://schemas.microsoft.com/office/drawing/2014/main" id="{53D9F1E7-E4DA-C54E-9369-6C0A72E50F94}"/>
              </a:ext>
            </a:extLst>
          </p:cNvPr>
          <p:cNvSpPr txBox="1"/>
          <p:nvPr/>
        </p:nvSpPr>
        <p:spPr>
          <a:xfrm>
            <a:off x="990599" y="1689207"/>
            <a:ext cx="7867396" cy="923330"/>
          </a:xfrm>
          <a:prstGeom prst="rect">
            <a:avLst/>
          </a:prstGeom>
          <a:noFill/>
        </p:spPr>
        <p:txBody>
          <a:bodyPr wrap="square" rtlCol="0">
            <a:spAutoFit/>
          </a:bodyPr>
          <a:lstStyle/>
          <a:p>
            <a:r>
              <a:rPr lang="en-US" dirty="0"/>
              <a:t>While emails were never intended for emergency communications we will still send you an email as another method of notification. You should consider the mobile and desk top alerts as your primary method of being alerted.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545" y="580535"/>
            <a:ext cx="7657592" cy="553998"/>
          </a:xfrm>
        </p:spPr>
        <p:txBody>
          <a:bodyPr/>
          <a:lstStyle/>
          <a:p>
            <a:pPr algn="ctr"/>
            <a:r>
              <a:rPr lang="en-US" sz="3600" b="1" dirty="0"/>
              <a:t>Broadcast an Alert</a:t>
            </a:r>
          </a:p>
        </p:txBody>
      </p:sp>
      <p:sp>
        <p:nvSpPr>
          <p:cNvPr id="5" name="TextBox 4"/>
          <p:cNvSpPr txBox="1"/>
          <p:nvPr/>
        </p:nvSpPr>
        <p:spPr>
          <a:xfrm>
            <a:off x="6324600" y="3030772"/>
            <a:ext cx="3429000" cy="2585323"/>
          </a:xfrm>
          <a:prstGeom prst="rect">
            <a:avLst/>
          </a:prstGeom>
          <a:noFill/>
        </p:spPr>
        <p:txBody>
          <a:bodyPr wrap="square" rtlCol="0">
            <a:spAutoFit/>
          </a:bodyPr>
          <a:lstStyle/>
          <a:p>
            <a:pPr marL="342900" indent="-342900">
              <a:buFont typeface="+mj-lt"/>
              <a:buAutoNum type="arabicPeriod"/>
            </a:pPr>
            <a:r>
              <a:rPr lang="en-US" dirty="0"/>
              <a:t>Select Broadcast and Alert</a:t>
            </a:r>
          </a:p>
          <a:p>
            <a:pPr marL="342900" indent="-342900">
              <a:buFont typeface="+mj-lt"/>
              <a:buAutoNum type="arabicPeriod"/>
            </a:pPr>
            <a:endParaRPr lang="en-US" dirty="0"/>
          </a:p>
          <a:p>
            <a:pPr marL="342900" indent="-342900">
              <a:buFont typeface="+mj-lt"/>
              <a:buAutoNum type="arabicPeriod"/>
            </a:pPr>
            <a:r>
              <a:rPr lang="en-US" dirty="0"/>
              <a:t>Select an Alert Type</a:t>
            </a:r>
          </a:p>
          <a:p>
            <a:pPr marL="342900" indent="-342900">
              <a:buFont typeface="+mj-lt"/>
              <a:buAutoNum type="arabicPeriod"/>
            </a:pPr>
            <a:endParaRPr lang="en-US" dirty="0"/>
          </a:p>
          <a:p>
            <a:pPr marL="342900" indent="-342900">
              <a:buFont typeface="+mj-lt"/>
              <a:buAutoNum type="arabicPeriod"/>
            </a:pPr>
            <a:r>
              <a:rPr lang="en-US" dirty="0"/>
              <a:t>Type a message (optional) </a:t>
            </a:r>
          </a:p>
          <a:p>
            <a:pPr marL="342900" indent="-342900">
              <a:buFont typeface="+mj-lt"/>
              <a:buAutoNum type="arabicPeriod"/>
            </a:pPr>
            <a:endParaRPr lang="en-US" dirty="0"/>
          </a:p>
          <a:p>
            <a:pPr marL="342900" indent="-342900">
              <a:buFont typeface="+mj-lt"/>
              <a:buAutoNum type="arabicPeriod"/>
            </a:pPr>
            <a:r>
              <a:rPr lang="en-US" dirty="0"/>
              <a:t>Click this button to Broadcast an Alert</a:t>
            </a:r>
          </a:p>
          <a:p>
            <a:endParaRPr lang="en-US" dirty="0"/>
          </a:p>
        </p:txBody>
      </p:sp>
      <p:sp>
        <p:nvSpPr>
          <p:cNvPr id="18" name="TextBox 17"/>
          <p:cNvSpPr txBox="1"/>
          <p:nvPr/>
        </p:nvSpPr>
        <p:spPr>
          <a:xfrm>
            <a:off x="6324600" y="1447800"/>
            <a:ext cx="3429000" cy="1477328"/>
          </a:xfrm>
          <a:prstGeom prst="rect">
            <a:avLst/>
          </a:prstGeom>
          <a:solidFill>
            <a:srgbClr val="FF0000">
              <a:alpha val="50000"/>
            </a:srgbClr>
          </a:solidFill>
          <a:ln w="19050">
            <a:solidFill>
              <a:srgbClr val="FF0000"/>
            </a:solidFill>
          </a:ln>
        </p:spPr>
        <p:txBody>
          <a:bodyPr wrap="square" rtlCol="0">
            <a:spAutoFit/>
          </a:bodyPr>
          <a:lstStyle/>
          <a:p>
            <a:r>
              <a:rPr lang="en-US" dirty="0"/>
              <a:t>When you Broadcast an Alert, everyone on that Channel can </a:t>
            </a:r>
            <a:r>
              <a:rPr lang="en-US"/>
              <a:t>recieve </a:t>
            </a:r>
            <a:r>
              <a:rPr lang="en-US" dirty="0"/>
              <a:t>the Alert as a text, push notification, email and desktop pop-up.</a:t>
            </a:r>
          </a:p>
        </p:txBody>
      </p:sp>
      <p:pic>
        <p:nvPicPr>
          <p:cNvPr id="6" name="Picture 5">
            <a:extLst>
              <a:ext uri="{FF2B5EF4-FFF2-40B4-BE49-F238E27FC236}">
                <a16:creationId xmlns:a16="http://schemas.microsoft.com/office/drawing/2014/main" id="{CC0CDFD8-3E32-4A9C-8570-6126E3938B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8572" y="1304161"/>
            <a:ext cx="3213080" cy="5715000"/>
          </a:xfrm>
          <a:prstGeom prst="rect">
            <a:avLst/>
          </a:prstGeom>
          <a:ln w="12700">
            <a:solidFill>
              <a:schemeClr val="tx1"/>
            </a:solidFill>
          </a:ln>
        </p:spPr>
      </p:pic>
      <p:cxnSp>
        <p:nvCxnSpPr>
          <p:cNvPr id="9" name="Straight Arrow Connector 8"/>
          <p:cNvCxnSpPr>
            <a:cxnSpLocks/>
          </p:cNvCxnSpPr>
          <p:nvPr/>
        </p:nvCxnSpPr>
        <p:spPr>
          <a:xfrm flipH="1" flipV="1">
            <a:off x="2743200" y="2438400"/>
            <a:ext cx="3581400" cy="76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flipV="1">
            <a:off x="4191000" y="3200400"/>
            <a:ext cx="2133600" cy="5500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876800" y="5029200"/>
            <a:ext cx="1447801" cy="9036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3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403" y="775017"/>
            <a:ext cx="7657592" cy="553998"/>
          </a:xfrm>
        </p:spPr>
        <p:txBody>
          <a:bodyPr/>
          <a:lstStyle/>
          <a:p>
            <a:pPr algn="ctr"/>
            <a:r>
              <a:rPr lang="en-US" sz="3600" b="1" dirty="0"/>
              <a:t>Send a Message</a:t>
            </a:r>
          </a:p>
        </p:txBody>
      </p:sp>
      <p:sp>
        <p:nvSpPr>
          <p:cNvPr id="5" name="Text Placeholder 4"/>
          <p:cNvSpPr>
            <a:spLocks noGrp="1"/>
          </p:cNvSpPr>
          <p:nvPr>
            <p:ph type="body" idx="1"/>
          </p:nvPr>
        </p:nvSpPr>
        <p:spPr>
          <a:xfrm>
            <a:off x="6248400" y="1899158"/>
            <a:ext cx="3657600" cy="1661993"/>
          </a:xfrm>
          <a:solidFill>
            <a:srgbClr val="FF0000">
              <a:alpha val="50000"/>
            </a:srgbClr>
          </a:solidFill>
          <a:ln w="19050">
            <a:solidFill>
              <a:srgbClr val="FF0000"/>
            </a:solidFill>
          </a:ln>
        </p:spPr>
        <p:txBody>
          <a:bodyPr lIns="91440"/>
          <a:lstStyle/>
          <a:p>
            <a:r>
              <a:rPr lang="en-US" dirty="0"/>
              <a:t>The Send a Message feature is a powerful way to connect very quickly to everyone on your channel or just to specific groups.  Note: This feature is permission based and assigned by your system administrator. </a:t>
            </a:r>
          </a:p>
        </p:txBody>
      </p:sp>
      <p:sp>
        <p:nvSpPr>
          <p:cNvPr id="8" name="TextBox 7"/>
          <p:cNvSpPr txBox="1"/>
          <p:nvPr/>
        </p:nvSpPr>
        <p:spPr>
          <a:xfrm>
            <a:off x="6248400" y="3733800"/>
            <a:ext cx="3657600" cy="2031325"/>
          </a:xfrm>
          <a:prstGeom prst="rect">
            <a:avLst/>
          </a:prstGeom>
          <a:noFill/>
        </p:spPr>
        <p:txBody>
          <a:bodyPr wrap="square" rtlCol="0">
            <a:spAutoFit/>
          </a:bodyPr>
          <a:lstStyle/>
          <a:p>
            <a:pPr marL="342900" indent="-342900">
              <a:buFont typeface="+mj-lt"/>
              <a:buAutoNum type="arabicPeriod"/>
            </a:pPr>
            <a:r>
              <a:rPr lang="en-US" dirty="0"/>
              <a:t>Select Message on the Broadcast page</a:t>
            </a:r>
          </a:p>
          <a:p>
            <a:pPr marL="342900" indent="-342900">
              <a:buFont typeface="+mj-lt"/>
              <a:buAutoNum type="arabicPeriod"/>
            </a:pPr>
            <a:endParaRPr lang="en-US" dirty="0"/>
          </a:p>
          <a:p>
            <a:pPr marL="342900" indent="-342900">
              <a:buFont typeface="+mj-lt"/>
              <a:buAutoNum type="arabicPeriod"/>
            </a:pPr>
            <a:r>
              <a:rPr lang="en-US" dirty="0"/>
              <a:t>Type your message</a:t>
            </a:r>
          </a:p>
          <a:p>
            <a:pPr marL="342900" indent="-342900">
              <a:buFont typeface="+mj-lt"/>
              <a:buAutoNum type="arabicPeriod"/>
            </a:pPr>
            <a:endParaRPr lang="en-US" dirty="0"/>
          </a:p>
          <a:p>
            <a:pPr marL="342900" indent="-342900">
              <a:buFont typeface="+mj-lt"/>
              <a:buAutoNum type="arabicPeriod"/>
            </a:pPr>
            <a:r>
              <a:rPr lang="en-US" dirty="0"/>
              <a:t>Click Send Message</a:t>
            </a:r>
          </a:p>
          <a:p>
            <a:endParaRPr lang="en-US" dirty="0"/>
          </a:p>
        </p:txBody>
      </p:sp>
      <p:pic>
        <p:nvPicPr>
          <p:cNvPr id="3" name="Picture 2">
            <a:extLst>
              <a:ext uri="{FF2B5EF4-FFF2-40B4-BE49-F238E27FC236}">
                <a16:creationId xmlns:a16="http://schemas.microsoft.com/office/drawing/2014/main" id="{0E86F2D6-0C0F-4758-9C36-237648483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524000"/>
            <a:ext cx="4035648" cy="5380863"/>
          </a:xfrm>
          <a:prstGeom prst="rect">
            <a:avLst/>
          </a:prstGeom>
          <a:ln w="12700">
            <a:solidFill>
              <a:schemeClr val="tx1"/>
            </a:solidFill>
          </a:ln>
        </p:spPr>
      </p:pic>
      <p:cxnSp>
        <p:nvCxnSpPr>
          <p:cNvPr id="12" name="Straight Arrow Connector 11"/>
          <p:cNvCxnSpPr>
            <a:cxnSpLocks/>
          </p:cNvCxnSpPr>
          <p:nvPr/>
        </p:nvCxnSpPr>
        <p:spPr>
          <a:xfrm flipH="1" flipV="1">
            <a:off x="3886200" y="2684423"/>
            <a:ext cx="2438400" cy="1232329"/>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3541824" y="3419677"/>
            <a:ext cx="2782776" cy="1356985"/>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4191000" y="4257830"/>
            <a:ext cx="2133600" cy="102615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5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5017"/>
            <a:ext cx="8991600" cy="1107996"/>
          </a:xfrm>
        </p:spPr>
        <p:txBody>
          <a:bodyPr/>
          <a:lstStyle/>
          <a:p>
            <a:r>
              <a:rPr lang="en-US" sz="3600" b="1" dirty="0"/>
              <a:t>Messages are received via text message and can be viewed in the status bar.</a:t>
            </a:r>
          </a:p>
        </p:txBody>
      </p:sp>
      <p:sp>
        <p:nvSpPr>
          <p:cNvPr id="3" name="Text Placeholder 2"/>
          <p:cNvSpPr>
            <a:spLocks noGrp="1"/>
          </p:cNvSpPr>
          <p:nvPr>
            <p:ph type="body" idx="1"/>
          </p:nvPr>
        </p:nvSpPr>
        <p:spPr>
          <a:xfrm>
            <a:off x="3045482" y="2723956"/>
            <a:ext cx="1811316" cy="3600986"/>
          </a:xfrm>
          <a:ln>
            <a:solidFill>
              <a:srgbClr val="FF0000"/>
            </a:solidFill>
          </a:ln>
        </p:spPr>
        <p:txBody>
          <a:bodyPr lIns="91440"/>
          <a:lstStyle/>
          <a:p>
            <a:r>
              <a:rPr lang="en-US" dirty="0"/>
              <a:t>Message are received as a text message.</a:t>
            </a:r>
          </a:p>
          <a:p>
            <a:endParaRPr lang="en-US" dirty="0"/>
          </a:p>
          <a:p>
            <a:endParaRPr lang="en-US" dirty="0"/>
          </a:p>
          <a:p>
            <a:r>
              <a:rPr lang="en-US" dirty="0"/>
              <a:t>Message listed in status bar.</a:t>
            </a:r>
          </a:p>
          <a:p>
            <a:endParaRPr lang="en-US" dirty="0"/>
          </a:p>
          <a:p>
            <a:r>
              <a:rPr lang="en-US" dirty="0"/>
              <a:t>Click on the message in the status bar to see the all messages in this incident.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28" y="3103885"/>
            <a:ext cx="1931831" cy="3429000"/>
          </a:xfrm>
          <a:prstGeom prst="rect">
            <a:avLst/>
          </a:prstGeom>
          <a:ln w="12700">
            <a:solidFill>
              <a:schemeClr val="tx1"/>
            </a:solidFill>
          </a:ln>
        </p:spPr>
      </p:pic>
      <p:cxnSp>
        <p:nvCxnSpPr>
          <p:cNvPr id="9" name="Straight Arrow Connector 8"/>
          <p:cNvCxnSpPr>
            <a:cxnSpLocks/>
          </p:cNvCxnSpPr>
          <p:nvPr/>
        </p:nvCxnSpPr>
        <p:spPr>
          <a:xfrm flipH="1">
            <a:off x="2133601" y="3276600"/>
            <a:ext cx="838199" cy="53340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B31733-D006-4F28-8CB4-22C5EFEAA5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6282" y="2971800"/>
            <a:ext cx="2974317" cy="3449242"/>
          </a:xfrm>
          <a:prstGeom prst="rect">
            <a:avLst/>
          </a:prstGeom>
          <a:ln w="12700">
            <a:solidFill>
              <a:schemeClr val="tx1"/>
            </a:solidFill>
          </a:ln>
        </p:spPr>
      </p:pic>
      <p:cxnSp>
        <p:nvCxnSpPr>
          <p:cNvPr id="12" name="Straight Arrow Connector 11">
            <a:extLst>
              <a:ext uri="{FF2B5EF4-FFF2-40B4-BE49-F238E27FC236}">
                <a16:creationId xmlns:a16="http://schemas.microsoft.com/office/drawing/2014/main" id="{B434DA8A-137F-4473-8A7A-C8AE1E36EA2C}"/>
              </a:ext>
            </a:extLst>
          </p:cNvPr>
          <p:cNvCxnSpPr>
            <a:cxnSpLocks/>
          </p:cNvCxnSpPr>
          <p:nvPr/>
        </p:nvCxnSpPr>
        <p:spPr>
          <a:xfrm>
            <a:off x="4700169" y="5867400"/>
            <a:ext cx="838652" cy="1772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191000" y="4483303"/>
            <a:ext cx="3429000" cy="1463304"/>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1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57592" cy="1046440"/>
          </a:xfrm>
        </p:spPr>
        <p:txBody>
          <a:bodyPr/>
          <a:lstStyle/>
          <a:p>
            <a:pPr algn="ctr"/>
            <a:r>
              <a:rPr lang="en-US" sz="3600" b="1" dirty="0"/>
              <a:t>Check-In</a:t>
            </a:r>
            <a:br>
              <a:rPr lang="en-US" sz="3200" dirty="0"/>
            </a:br>
            <a:endParaRPr lang="en-US" sz="3200" dirty="0"/>
          </a:p>
        </p:txBody>
      </p:sp>
      <p:sp>
        <p:nvSpPr>
          <p:cNvPr id="3" name="Text Placeholder 2"/>
          <p:cNvSpPr>
            <a:spLocks noGrp="1"/>
          </p:cNvSpPr>
          <p:nvPr>
            <p:ph type="body" idx="1"/>
          </p:nvPr>
        </p:nvSpPr>
        <p:spPr>
          <a:xfrm>
            <a:off x="762000" y="990600"/>
            <a:ext cx="8915400" cy="314980"/>
          </a:xfrm>
          <a:solidFill>
            <a:srgbClr val="FF0000">
              <a:alpha val="50000"/>
            </a:srgbClr>
          </a:solidFill>
          <a:ln w="9525">
            <a:solidFill>
              <a:srgbClr val="FF0000"/>
            </a:solidFill>
          </a:ln>
        </p:spPr>
        <p:txBody>
          <a:bodyPr/>
          <a:lstStyle/>
          <a:p>
            <a:r>
              <a:rPr lang="en-US" sz="2000" b="1" dirty="0"/>
              <a:t>Once an alert has been received you must take the action in the Alert and get safe!</a:t>
            </a:r>
          </a:p>
          <a:p>
            <a:endParaRPr lang="en-US" sz="2000" b="1" dirty="0"/>
          </a:p>
        </p:txBody>
      </p:sp>
      <p:sp>
        <p:nvSpPr>
          <p:cNvPr id="6" name="TextBox 5"/>
          <p:cNvSpPr txBox="1"/>
          <p:nvPr/>
        </p:nvSpPr>
        <p:spPr>
          <a:xfrm>
            <a:off x="3848100" y="1866543"/>
            <a:ext cx="2362200" cy="4801314"/>
          </a:xfrm>
          <a:prstGeom prst="rect">
            <a:avLst/>
          </a:prstGeom>
          <a:noFill/>
          <a:ln>
            <a:solidFill>
              <a:schemeClr val="accent1"/>
            </a:solidFill>
          </a:ln>
        </p:spPr>
        <p:txBody>
          <a:bodyPr wrap="square" rtlCol="0">
            <a:spAutoFit/>
          </a:bodyPr>
          <a:lstStyle/>
          <a:p>
            <a:r>
              <a:rPr lang="en-US" b="1" dirty="0"/>
              <a:t>Once it is safe to do so, Check-in and share your status. </a:t>
            </a:r>
            <a:endParaRPr lang="en-US" b="1" u="sng" dirty="0"/>
          </a:p>
          <a:p>
            <a:endParaRPr lang="en-US" b="1" u="sng" dirty="0"/>
          </a:p>
          <a:p>
            <a:r>
              <a:rPr lang="en-US" dirty="0"/>
              <a:t>Share your status by checking in </a:t>
            </a:r>
          </a:p>
          <a:p>
            <a:endParaRPr lang="en-US" dirty="0"/>
          </a:p>
          <a:p>
            <a:r>
              <a:rPr lang="en-US" dirty="0"/>
              <a:t>Select your status</a:t>
            </a:r>
          </a:p>
          <a:p>
            <a:endParaRPr lang="en-US" dirty="0"/>
          </a:p>
          <a:p>
            <a:r>
              <a:rPr lang="en-US" dirty="0"/>
              <a:t>Select your location</a:t>
            </a:r>
          </a:p>
          <a:p>
            <a:endParaRPr lang="en-US" dirty="0"/>
          </a:p>
          <a:p>
            <a:r>
              <a:rPr lang="en-US" dirty="0"/>
              <a:t>Enter any details that will those responding to your emergency </a:t>
            </a:r>
          </a:p>
          <a:p>
            <a:endParaRPr lang="en-US" dirty="0"/>
          </a:p>
          <a:p>
            <a:r>
              <a:rPr lang="en-US" dirty="0"/>
              <a:t>Submit your Check-in</a:t>
            </a:r>
          </a:p>
          <a:p>
            <a:endParaRPr lang="en-US" dirty="0"/>
          </a:p>
        </p:txBody>
      </p:sp>
      <p:pic>
        <p:nvPicPr>
          <p:cNvPr id="7" name="Picture 6">
            <a:extLst>
              <a:ext uri="{FF2B5EF4-FFF2-40B4-BE49-F238E27FC236}">
                <a16:creationId xmlns:a16="http://schemas.microsoft.com/office/drawing/2014/main" id="{F20ABA4E-6337-4CFA-9CDC-69A776FDBC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00800" y="2271380"/>
            <a:ext cx="3382968" cy="3912997"/>
          </a:xfrm>
          <a:prstGeom prst="rect">
            <a:avLst/>
          </a:prstGeom>
          <a:ln w="12700">
            <a:solidFill>
              <a:schemeClr val="tx1"/>
            </a:solidFill>
          </a:ln>
        </p:spPr>
      </p:pic>
      <p:pic>
        <p:nvPicPr>
          <p:cNvPr id="11" name="Picture 10">
            <a:extLst>
              <a:ext uri="{FF2B5EF4-FFF2-40B4-BE49-F238E27FC236}">
                <a16:creationId xmlns:a16="http://schemas.microsoft.com/office/drawing/2014/main" id="{F1A39E86-F96A-405B-ADC8-3F0F1DA950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2608" y="2200457"/>
            <a:ext cx="3390392" cy="3953150"/>
          </a:xfrm>
          <a:prstGeom prst="rect">
            <a:avLst/>
          </a:prstGeom>
          <a:ln w="12700">
            <a:solidFill>
              <a:schemeClr val="tx1"/>
            </a:solidFill>
          </a:ln>
        </p:spPr>
      </p:pic>
      <p:cxnSp>
        <p:nvCxnSpPr>
          <p:cNvPr id="15" name="Straight Arrow Connector 14">
            <a:extLst>
              <a:ext uri="{FF2B5EF4-FFF2-40B4-BE49-F238E27FC236}">
                <a16:creationId xmlns:a16="http://schemas.microsoft.com/office/drawing/2014/main" id="{96A6C409-7F85-403B-9320-A5EEBA2D1126}"/>
              </a:ext>
            </a:extLst>
          </p:cNvPr>
          <p:cNvCxnSpPr>
            <a:cxnSpLocks/>
          </p:cNvCxnSpPr>
          <p:nvPr/>
        </p:nvCxnSpPr>
        <p:spPr>
          <a:xfrm flipH="1" flipV="1">
            <a:off x="2909882" y="2971800"/>
            <a:ext cx="963618" cy="1524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68A5B9F-B7E2-4622-B1A0-E21A70D361E8}"/>
              </a:ext>
            </a:extLst>
          </p:cNvPr>
          <p:cNvCxnSpPr>
            <a:cxnSpLocks/>
          </p:cNvCxnSpPr>
          <p:nvPr/>
        </p:nvCxnSpPr>
        <p:spPr>
          <a:xfrm flipV="1">
            <a:off x="5715000" y="3200400"/>
            <a:ext cx="1905000" cy="762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314169-7631-4EEA-85B2-4BDB199B7F00}"/>
              </a:ext>
            </a:extLst>
          </p:cNvPr>
          <p:cNvCxnSpPr>
            <a:cxnSpLocks/>
          </p:cNvCxnSpPr>
          <p:nvPr/>
        </p:nvCxnSpPr>
        <p:spPr>
          <a:xfrm>
            <a:off x="5886704" y="4495800"/>
            <a:ext cx="780796"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B94C2E-51B9-4CCF-8D37-D4FF07BF4610}"/>
              </a:ext>
            </a:extLst>
          </p:cNvPr>
          <p:cNvCxnSpPr>
            <a:cxnSpLocks/>
          </p:cNvCxnSpPr>
          <p:nvPr/>
        </p:nvCxnSpPr>
        <p:spPr>
          <a:xfrm flipV="1">
            <a:off x="6058408" y="5339741"/>
            <a:ext cx="1409192" cy="832459"/>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59F4D02-7F6A-4E4F-B679-87AFAED6C9E1}"/>
              </a:ext>
            </a:extLst>
          </p:cNvPr>
          <p:cNvSpPr txBox="1"/>
          <p:nvPr/>
        </p:nvSpPr>
        <p:spPr>
          <a:xfrm>
            <a:off x="609600" y="6858000"/>
            <a:ext cx="9067800" cy="646331"/>
          </a:xfrm>
          <a:prstGeom prst="rect">
            <a:avLst/>
          </a:prstGeom>
          <a:noFill/>
        </p:spPr>
        <p:txBody>
          <a:bodyPr wrap="square" rtlCol="0">
            <a:spAutoFit/>
          </a:bodyPr>
          <a:lstStyle/>
          <a:p>
            <a:r>
              <a:rPr lang="en-US" dirty="0"/>
              <a:t>When you check in a high priority status, like Threat-Nearby, an emergency notification is sent to users that have Emergency Check-in Notifications permission turned on. </a:t>
            </a:r>
          </a:p>
        </p:txBody>
      </p:sp>
    </p:spTree>
    <p:extLst>
      <p:ext uri="{BB962C8B-B14F-4D97-AF65-F5344CB8AC3E}">
        <p14:creationId xmlns:p14="http://schemas.microsoft.com/office/powerpoint/2010/main" val="2815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01808"/>
            <a:ext cx="9296400" cy="1129983"/>
          </a:xfrm>
        </p:spPr>
        <p:txBody>
          <a:bodyPr/>
          <a:lstStyle/>
          <a:p>
            <a:pPr algn="ctr"/>
            <a:r>
              <a:rPr lang="en-US" sz="3600" b="1" dirty="0"/>
              <a:t>Report Accountability</a:t>
            </a:r>
            <a:br>
              <a:rPr lang="en-US" sz="3600" dirty="0"/>
            </a:br>
            <a:r>
              <a:rPr lang="en-US" sz="3600" dirty="0"/>
              <a:t>Accounting for Missing and Found Students</a:t>
            </a:r>
          </a:p>
        </p:txBody>
      </p:sp>
      <p:sp>
        <p:nvSpPr>
          <p:cNvPr id="4" name="TextBox 3"/>
          <p:cNvSpPr txBox="1"/>
          <p:nvPr/>
        </p:nvSpPr>
        <p:spPr>
          <a:xfrm>
            <a:off x="6781800" y="2057400"/>
            <a:ext cx="3124200" cy="4801314"/>
          </a:xfrm>
          <a:prstGeom prst="rect">
            <a:avLst/>
          </a:prstGeom>
          <a:noFill/>
        </p:spPr>
        <p:txBody>
          <a:bodyPr wrap="square" rtlCol="0">
            <a:spAutoFit/>
          </a:bodyPr>
          <a:lstStyle/>
          <a:p>
            <a:r>
              <a:rPr lang="en-US" dirty="0"/>
              <a:t>After you check-in, you’ll account for </a:t>
            </a:r>
            <a:r>
              <a:rPr lang="en-US" b="1" dirty="0"/>
              <a:t>students</a:t>
            </a:r>
            <a:r>
              <a:rPr lang="en-US" dirty="0"/>
              <a:t> here on Report accountability.</a:t>
            </a:r>
          </a:p>
          <a:p>
            <a:endParaRPr lang="en-US" dirty="0"/>
          </a:p>
          <a:p>
            <a:r>
              <a:rPr lang="en-US" dirty="0"/>
              <a:t>Enter </a:t>
            </a:r>
            <a:r>
              <a:rPr lang="en-US" b="1" dirty="0"/>
              <a:t>one student </a:t>
            </a:r>
            <a:r>
              <a:rPr lang="en-US" dirty="0"/>
              <a:t>at a time and include the </a:t>
            </a:r>
            <a:r>
              <a:rPr lang="en-US" b="1" dirty="0"/>
              <a:t>student’s first and last name</a:t>
            </a:r>
            <a:r>
              <a:rPr lang="en-US" dirty="0"/>
              <a:t>.</a:t>
            </a:r>
          </a:p>
          <a:p>
            <a:endParaRPr lang="en-US" dirty="0"/>
          </a:p>
          <a:p>
            <a:r>
              <a:rPr lang="en-US" dirty="0"/>
              <a:t>If you took a student with you as you left the building, or pulled a student into your classroom, you have “found” that student.</a:t>
            </a:r>
          </a:p>
          <a:p>
            <a:endParaRPr lang="en-US" dirty="0"/>
          </a:p>
          <a:p>
            <a:r>
              <a:rPr lang="en-US" dirty="0"/>
              <a:t>If you don’t have students missing or you haven’t found a student click “Skip”</a:t>
            </a:r>
          </a:p>
        </p:txBody>
      </p:sp>
      <p:pic>
        <p:nvPicPr>
          <p:cNvPr id="7" name="Picture 6">
            <a:extLst>
              <a:ext uri="{FF2B5EF4-FFF2-40B4-BE49-F238E27FC236}">
                <a16:creationId xmlns:a16="http://schemas.microsoft.com/office/drawing/2014/main" id="{8E571242-A59F-436D-B51D-EE7F1FB9C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90800"/>
            <a:ext cx="6173086" cy="3084532"/>
          </a:xfrm>
          <a:prstGeom prst="rect">
            <a:avLst/>
          </a:prstGeom>
          <a:ln w="12700">
            <a:solidFill>
              <a:schemeClr val="tx1"/>
            </a:solidFill>
          </a:ln>
        </p:spPr>
      </p:pic>
      <p:cxnSp>
        <p:nvCxnSpPr>
          <p:cNvPr id="6" name="Straight Arrow Connector 5"/>
          <p:cNvCxnSpPr>
            <a:cxnSpLocks/>
          </p:cNvCxnSpPr>
          <p:nvPr/>
        </p:nvCxnSpPr>
        <p:spPr>
          <a:xfrm flipH="1" flipV="1">
            <a:off x="3962400" y="3240068"/>
            <a:ext cx="2819400" cy="1127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3962400" y="4419600"/>
            <a:ext cx="2819400" cy="76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75655B-1193-4EAE-8C21-EA7CD01F70FA}"/>
              </a:ext>
            </a:extLst>
          </p:cNvPr>
          <p:cNvCxnSpPr/>
          <p:nvPr/>
        </p:nvCxnSpPr>
        <p:spPr>
          <a:xfrm flipH="1" flipV="1">
            <a:off x="4267200" y="5029200"/>
            <a:ext cx="2514600" cy="10668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8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02" y="609600"/>
            <a:ext cx="8324597" cy="1129983"/>
          </a:xfrm>
        </p:spPr>
        <p:txBody>
          <a:bodyPr/>
          <a:lstStyle/>
          <a:p>
            <a:pPr algn="ctr"/>
            <a:r>
              <a:rPr lang="en-US" sz="3600" b="1" dirty="0">
                <a:solidFill>
                  <a:prstClr val="black"/>
                </a:solidFill>
              </a:rPr>
              <a:t>Report Accountability</a:t>
            </a:r>
            <a:br>
              <a:rPr lang="en-US" sz="3600" dirty="0">
                <a:solidFill>
                  <a:prstClr val="black"/>
                </a:solidFill>
              </a:rPr>
            </a:br>
            <a:r>
              <a:rPr lang="en-US" sz="3600" dirty="0">
                <a:solidFill>
                  <a:prstClr val="black"/>
                </a:solidFill>
              </a:rPr>
              <a:t>Accounting for Missing and Found Students</a:t>
            </a:r>
            <a:endParaRPr lang="en-US" dirty="0"/>
          </a:p>
        </p:txBody>
      </p:sp>
      <p:sp>
        <p:nvSpPr>
          <p:cNvPr id="4" name="TextBox 3"/>
          <p:cNvSpPr txBox="1"/>
          <p:nvPr/>
        </p:nvSpPr>
        <p:spPr>
          <a:xfrm>
            <a:off x="5715000" y="2971800"/>
            <a:ext cx="4114800" cy="3139321"/>
          </a:xfrm>
          <a:prstGeom prst="rect">
            <a:avLst/>
          </a:prstGeom>
          <a:noFill/>
        </p:spPr>
        <p:txBody>
          <a:bodyPr wrap="square" rtlCol="0">
            <a:spAutoFit/>
          </a:bodyPr>
          <a:lstStyle/>
          <a:p>
            <a:r>
              <a:rPr lang="en-US" dirty="0"/>
              <a:t>Students that have been reported missing, absent or found appear on Live View. </a:t>
            </a:r>
          </a:p>
          <a:p>
            <a:endParaRPr lang="en-US" dirty="0"/>
          </a:p>
          <a:p>
            <a:r>
              <a:rPr lang="en-US" dirty="0"/>
              <a:t>Missing students appear at the top of Live View. </a:t>
            </a:r>
          </a:p>
          <a:p>
            <a:endParaRPr lang="en-US" dirty="0"/>
          </a:p>
          <a:p>
            <a:r>
              <a:rPr lang="en-US" dirty="0"/>
              <a:t>If you have a missing student with you, you can tap or click the card and select Report Found. The card will update in real time and move to the “Found” category.  </a:t>
            </a:r>
          </a:p>
        </p:txBody>
      </p:sp>
      <p:pic>
        <p:nvPicPr>
          <p:cNvPr id="7" name="Picture 6">
            <a:extLst>
              <a:ext uri="{FF2B5EF4-FFF2-40B4-BE49-F238E27FC236}">
                <a16:creationId xmlns:a16="http://schemas.microsoft.com/office/drawing/2014/main" id="{9A6B6D33-21CA-492D-A898-403113086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981200"/>
            <a:ext cx="4114800" cy="5486400"/>
          </a:xfrm>
          <a:prstGeom prst="rect">
            <a:avLst/>
          </a:prstGeom>
          <a:ln w="12700">
            <a:solidFill>
              <a:schemeClr val="tx1"/>
            </a:solidFill>
          </a:ln>
        </p:spPr>
      </p:pic>
      <p:cxnSp>
        <p:nvCxnSpPr>
          <p:cNvPr id="6" name="Straight Arrow Connector 5"/>
          <p:cNvCxnSpPr>
            <a:cxnSpLocks/>
          </p:cNvCxnSpPr>
          <p:nvPr/>
        </p:nvCxnSpPr>
        <p:spPr>
          <a:xfrm flipH="1">
            <a:off x="1981200" y="5105400"/>
            <a:ext cx="3733800" cy="9144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0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404" y="235687"/>
            <a:ext cx="7657592" cy="1107996"/>
          </a:xfrm>
        </p:spPr>
        <p:txBody>
          <a:bodyPr/>
          <a:lstStyle/>
          <a:p>
            <a:pPr algn="ctr"/>
            <a:r>
              <a:rPr lang="en-US" sz="3600" b="1" dirty="0"/>
              <a:t>Accounting for Staff that have </a:t>
            </a:r>
            <a:br>
              <a:rPr lang="en-US" sz="3600" b="1" dirty="0"/>
            </a:br>
            <a:r>
              <a:rPr lang="en-US" sz="3600" b="1" dirty="0"/>
              <a:t>“Not Reported”</a:t>
            </a:r>
          </a:p>
        </p:txBody>
      </p:sp>
      <p:sp>
        <p:nvSpPr>
          <p:cNvPr id="3" name="Footer Placeholder 2"/>
          <p:cNvSpPr>
            <a:spLocks noGrp="1"/>
          </p:cNvSpPr>
          <p:nvPr>
            <p:ph type="ftr" sz="quarter" idx="4294967295"/>
          </p:nvPr>
        </p:nvSpPr>
        <p:spPr>
          <a:xfrm>
            <a:off x="6873240" y="7256463"/>
            <a:ext cx="3185160" cy="401638"/>
          </a:xfrm>
          <a:prstGeom prst="rect">
            <a:avLst/>
          </a:prstGeom>
        </p:spPr>
        <p:txBody>
          <a:bodyPr/>
          <a:lstStyle/>
          <a:p>
            <a:pPr algn="r"/>
            <a:endParaRPr lang="en-US" dirty="0">
              <a:solidFill>
                <a:schemeClr val="tx1"/>
              </a:solidFill>
            </a:endParaRPr>
          </a:p>
        </p:txBody>
      </p:sp>
      <p:sp>
        <p:nvSpPr>
          <p:cNvPr id="5" name="TextBox 4"/>
          <p:cNvSpPr txBox="1"/>
          <p:nvPr/>
        </p:nvSpPr>
        <p:spPr>
          <a:xfrm>
            <a:off x="6873240" y="1826232"/>
            <a:ext cx="2880360" cy="4801314"/>
          </a:xfrm>
          <a:prstGeom prst="rect">
            <a:avLst/>
          </a:prstGeom>
          <a:noFill/>
          <a:ln>
            <a:noFill/>
          </a:ln>
        </p:spPr>
        <p:txBody>
          <a:bodyPr wrap="square" rtlCol="0">
            <a:spAutoFit/>
          </a:bodyPr>
          <a:lstStyle/>
          <a:p>
            <a:r>
              <a:rPr lang="en-US" dirty="0"/>
              <a:t>After accounting for students, you should help account for other staff members by clicking “Not Reported”</a:t>
            </a:r>
          </a:p>
          <a:p>
            <a:endParaRPr lang="en-US" dirty="0"/>
          </a:p>
          <a:p>
            <a:r>
              <a:rPr lang="en-US" dirty="0"/>
              <a:t>If a staff member is confirmed not in the building, indicate that they are off site.</a:t>
            </a:r>
          </a:p>
          <a:p>
            <a:endParaRPr lang="en-US" dirty="0"/>
          </a:p>
          <a:p>
            <a:r>
              <a:rPr lang="en-US" dirty="0"/>
              <a:t>If the staff member is with you, indicate that they are with you. Their status will be the same as you. If you’re secure they will also appear as secure. </a:t>
            </a:r>
          </a:p>
        </p:txBody>
      </p:sp>
      <p:sp>
        <p:nvSpPr>
          <p:cNvPr id="10" name="Rectangle 9"/>
          <p:cNvSpPr/>
          <p:nvPr/>
        </p:nvSpPr>
        <p:spPr>
          <a:xfrm>
            <a:off x="586740" y="3467100"/>
            <a:ext cx="4442460"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sp>
        <p:nvSpPr>
          <p:cNvPr id="11" name="Rectangle 10"/>
          <p:cNvSpPr/>
          <p:nvPr/>
        </p:nvSpPr>
        <p:spPr>
          <a:xfrm>
            <a:off x="1424940" y="4556760"/>
            <a:ext cx="1592580"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pic>
        <p:nvPicPr>
          <p:cNvPr id="6" name="Picture 5">
            <a:extLst>
              <a:ext uri="{FF2B5EF4-FFF2-40B4-BE49-F238E27FC236}">
                <a16:creationId xmlns:a16="http://schemas.microsoft.com/office/drawing/2014/main" id="{C163B722-CFA6-4E96-93D7-7DE3ACC15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511114"/>
            <a:ext cx="4459626" cy="5946168"/>
          </a:xfrm>
          <a:prstGeom prst="rect">
            <a:avLst/>
          </a:prstGeom>
          <a:ln w="12700">
            <a:solidFill>
              <a:schemeClr val="tx1"/>
            </a:solidFill>
          </a:ln>
        </p:spPr>
      </p:pic>
      <p:cxnSp>
        <p:nvCxnSpPr>
          <p:cNvPr id="7" name="Straight Arrow Connector 6"/>
          <p:cNvCxnSpPr>
            <a:cxnSpLocks/>
          </p:cNvCxnSpPr>
          <p:nvPr/>
        </p:nvCxnSpPr>
        <p:spPr>
          <a:xfrm flipH="1">
            <a:off x="2221230" y="4038600"/>
            <a:ext cx="4652010" cy="12972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2221230" y="5638800"/>
            <a:ext cx="4652010" cy="0"/>
          </a:xfrm>
          <a:prstGeom prst="straightConnector1">
            <a:avLst/>
          </a:prstGeom>
          <a:ln w="254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C21E53-FA3E-4D1D-BEA1-ACCD1CE31414}"/>
              </a:ext>
            </a:extLst>
          </p:cNvPr>
          <p:cNvCxnSpPr/>
          <p:nvPr/>
        </p:nvCxnSpPr>
        <p:spPr>
          <a:xfrm flipH="1">
            <a:off x="2221230" y="2971800"/>
            <a:ext cx="4652010" cy="152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24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77523"/>
            <a:ext cx="7657592" cy="858798"/>
          </a:xfrm>
        </p:spPr>
        <p:txBody>
          <a:bodyPr/>
          <a:lstStyle/>
          <a:p>
            <a:pPr algn="ctr"/>
            <a:r>
              <a:rPr lang="en-US" sz="3600" b="1" dirty="0"/>
              <a:t>Live View </a:t>
            </a:r>
          </a:p>
        </p:txBody>
      </p:sp>
      <p:sp>
        <p:nvSpPr>
          <p:cNvPr id="6" name="Text Placeholder 5"/>
          <p:cNvSpPr>
            <a:spLocks noGrp="1"/>
          </p:cNvSpPr>
          <p:nvPr>
            <p:ph type="body" idx="1"/>
          </p:nvPr>
        </p:nvSpPr>
        <p:spPr>
          <a:xfrm>
            <a:off x="5791200" y="1036321"/>
            <a:ext cx="3962400" cy="944879"/>
          </a:xfrm>
          <a:solidFill>
            <a:srgbClr val="FF0000">
              <a:alpha val="50000"/>
            </a:srgbClr>
          </a:solidFill>
          <a:ln w="19050">
            <a:solidFill>
              <a:srgbClr val="FF0000"/>
            </a:solidFill>
          </a:ln>
        </p:spPr>
        <p:txBody>
          <a:bodyPr lIns="91440"/>
          <a:lstStyle/>
          <a:p>
            <a:r>
              <a:rPr lang="en-US" dirty="0"/>
              <a:t>Live View is a real-time dashboard that provides critical situational awareness for people responding to emergencies.</a:t>
            </a:r>
          </a:p>
          <a:p>
            <a:endParaRPr lang="en-US" dirty="0"/>
          </a:p>
          <a:p>
            <a:r>
              <a:rPr lang="en-US" dirty="0"/>
              <a:t> </a:t>
            </a:r>
          </a:p>
        </p:txBody>
      </p:sp>
      <p:sp>
        <p:nvSpPr>
          <p:cNvPr id="8" name="TextBox 7"/>
          <p:cNvSpPr txBox="1"/>
          <p:nvPr/>
        </p:nvSpPr>
        <p:spPr>
          <a:xfrm>
            <a:off x="5791200" y="2133600"/>
            <a:ext cx="3962400" cy="5909310"/>
          </a:xfrm>
          <a:prstGeom prst="rect">
            <a:avLst/>
          </a:prstGeom>
          <a:noFill/>
        </p:spPr>
        <p:txBody>
          <a:bodyPr wrap="square" rtlCol="0">
            <a:spAutoFit/>
          </a:bodyPr>
          <a:lstStyle/>
          <a:p>
            <a:pPr algn="ctr"/>
            <a:r>
              <a:rPr lang="en-US" b="1" dirty="0"/>
              <a:t>Live View Shows you:</a:t>
            </a:r>
          </a:p>
          <a:p>
            <a:pPr algn="ctr"/>
            <a:endParaRPr lang="en-US" dirty="0"/>
          </a:p>
          <a:p>
            <a:pPr marL="285750" indent="-285750">
              <a:buFont typeface="Arial" panose="020B0604020202020204" pitchFamily="34" charset="0"/>
              <a:buChar char="•"/>
            </a:pPr>
            <a:r>
              <a:rPr lang="en-US" dirty="0"/>
              <a:t>The type of emergency.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Where help is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Specific information from the people in need of help.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Who needs help.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Contact information. If you have permission and see the mobile number you can press and hold the number for options.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Shows how many people have Checked-In that need assistance.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3E73A49-C946-4DA1-BF26-0D03D7802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667000"/>
            <a:ext cx="5420125" cy="4103686"/>
          </a:xfrm>
          <a:prstGeom prst="rect">
            <a:avLst/>
          </a:prstGeom>
          <a:ln w="12700">
            <a:solidFill>
              <a:schemeClr val="tx1"/>
            </a:solidFill>
          </a:ln>
        </p:spPr>
      </p:pic>
    </p:spTree>
    <p:extLst>
      <p:ext uri="{BB962C8B-B14F-4D97-AF65-F5344CB8AC3E}">
        <p14:creationId xmlns:p14="http://schemas.microsoft.com/office/powerpoint/2010/main" val="132555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1436369"/>
            <a:ext cx="9144000" cy="979169"/>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457200" y="4373117"/>
            <a:ext cx="9144000" cy="980440"/>
          </a:xfrm>
          <a:custGeom>
            <a:avLst/>
            <a:gdLst/>
            <a:ahLst/>
            <a:cxnLst/>
            <a:rect l="l" t="t" r="r" b="b"/>
            <a:pathLst>
              <a:path w="9144000" h="980439">
                <a:moveTo>
                  <a:pt x="0" y="0"/>
                </a:moveTo>
                <a:lnTo>
                  <a:pt x="0" y="979932"/>
                </a:lnTo>
                <a:lnTo>
                  <a:pt x="9144000" y="979932"/>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914400" y="1676874"/>
            <a:ext cx="8458200" cy="2154436"/>
          </a:xfrm>
          <a:prstGeom prst="rect">
            <a:avLst/>
          </a:prstGeom>
        </p:spPr>
        <p:txBody>
          <a:bodyPr vert="horz" wrap="square" lIns="0" tIns="0" rIns="0" bIns="0" rtlCol="0">
            <a:spAutoFit/>
          </a:bodyPr>
          <a:lstStyle/>
          <a:p>
            <a:r>
              <a:rPr lang="en-US" sz="2000" dirty="0"/>
              <a:t>Share911 is the first platform purpose-built to privately and securely connect everyone involved in any kind of emergency; employees, administrators and public safety personnel, to share information needed to make better decisions and respond faster. </a:t>
            </a:r>
          </a:p>
          <a:p>
            <a:r>
              <a:rPr lang="en-US" sz="2000" dirty="0"/>
              <a:t> </a:t>
            </a:r>
          </a:p>
          <a:p>
            <a:r>
              <a:rPr lang="en-US" sz="2000" dirty="0"/>
              <a:t>From the everyday to the unimaginable, whether people are being threatened or people are trapped due to a fire, Share911 can help. </a:t>
            </a:r>
          </a:p>
        </p:txBody>
      </p:sp>
      <p:sp>
        <p:nvSpPr>
          <p:cNvPr id="7" name="Title 6"/>
          <p:cNvSpPr>
            <a:spLocks noGrp="1"/>
          </p:cNvSpPr>
          <p:nvPr>
            <p:ph type="title"/>
          </p:nvPr>
        </p:nvSpPr>
        <p:spPr>
          <a:xfrm>
            <a:off x="1209801" y="611468"/>
            <a:ext cx="7638797" cy="553998"/>
          </a:xfrm>
        </p:spPr>
        <p:txBody>
          <a:bodyPr/>
          <a:lstStyle/>
          <a:p>
            <a:pPr algn="ctr"/>
            <a:r>
              <a:rPr lang="en-US" sz="3600" b="1" dirty="0"/>
              <a:t>What is Share911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076577"/>
            <a:ext cx="4114800" cy="2832100"/>
          </a:xfrm>
          <a:prstGeom prst="rect">
            <a:avLst/>
          </a:prstGeom>
        </p:spPr>
      </p:pic>
    </p:spTree>
    <p:extLst>
      <p:ext uri="{BB962C8B-B14F-4D97-AF65-F5344CB8AC3E}">
        <p14:creationId xmlns:p14="http://schemas.microsoft.com/office/powerpoint/2010/main" val="16400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403" y="775017"/>
            <a:ext cx="7657592" cy="553998"/>
          </a:xfrm>
        </p:spPr>
        <p:txBody>
          <a:bodyPr/>
          <a:lstStyle/>
          <a:p>
            <a:pPr algn="ctr"/>
            <a:r>
              <a:rPr lang="en-US" sz="3600" b="1" dirty="0"/>
              <a:t>Critical Operations Staff</a:t>
            </a:r>
          </a:p>
        </p:txBody>
      </p:sp>
      <p:sp>
        <p:nvSpPr>
          <p:cNvPr id="6" name="Text Placeholder 5"/>
          <p:cNvSpPr>
            <a:spLocks noGrp="1"/>
          </p:cNvSpPr>
          <p:nvPr>
            <p:ph type="body" idx="1"/>
          </p:nvPr>
        </p:nvSpPr>
        <p:spPr>
          <a:xfrm>
            <a:off x="6324600" y="2432308"/>
            <a:ext cx="3429000" cy="3892291"/>
          </a:xfrm>
          <a:ln>
            <a:solidFill>
              <a:srgbClr val="FF0000"/>
            </a:solidFill>
          </a:ln>
        </p:spPr>
        <p:txBody>
          <a:bodyPr lIns="91440"/>
          <a:lstStyle/>
          <a:p>
            <a:pPr marL="12700" marR="70485">
              <a:lnSpc>
                <a:spcPct val="100000"/>
              </a:lnSpc>
            </a:pPr>
            <a:r>
              <a:rPr lang="en-US" spc="-5" dirty="0">
                <a:cs typeface="Calibri"/>
              </a:rPr>
              <a:t>If you are assigned as a </a:t>
            </a:r>
            <a:r>
              <a:rPr lang="en-US" spc="-10" dirty="0">
                <a:cs typeface="Calibri"/>
              </a:rPr>
              <a:t>membe</a:t>
            </a:r>
            <a:r>
              <a:rPr lang="en-US" spc="-5" dirty="0">
                <a:cs typeface="Calibri"/>
              </a:rPr>
              <a:t>r of </a:t>
            </a:r>
            <a:r>
              <a:rPr lang="en-US" spc="-10" dirty="0">
                <a:cs typeface="Calibri"/>
              </a:rPr>
              <a:t>the Critica</a:t>
            </a:r>
            <a:r>
              <a:rPr lang="en-US" spc="-5" dirty="0">
                <a:cs typeface="Calibri"/>
              </a:rPr>
              <a:t>l</a:t>
            </a:r>
            <a:r>
              <a:rPr lang="en-US" dirty="0">
                <a:cs typeface="Calibri"/>
              </a:rPr>
              <a:t> </a:t>
            </a:r>
            <a:r>
              <a:rPr lang="en-US" spc="-25" dirty="0">
                <a:cs typeface="Calibri"/>
              </a:rPr>
              <a:t>Operations Staff</a:t>
            </a:r>
            <a:r>
              <a:rPr lang="en-US" spc="-5" dirty="0">
                <a:cs typeface="Calibri"/>
              </a:rPr>
              <a:t>, </a:t>
            </a:r>
            <a:r>
              <a:rPr lang="en-US" spc="-30" dirty="0">
                <a:cs typeface="Calibri"/>
              </a:rPr>
              <a:t>you have a special role during an emergency</a:t>
            </a:r>
            <a:r>
              <a:rPr lang="en-US" spc="-5" dirty="0">
                <a:cs typeface="Calibri"/>
              </a:rPr>
              <a:t>.</a:t>
            </a:r>
          </a:p>
          <a:p>
            <a:pPr marL="12700" marR="70485">
              <a:lnSpc>
                <a:spcPct val="100000"/>
              </a:lnSpc>
            </a:pPr>
            <a:endParaRPr lang="en-US" dirty="0">
              <a:cs typeface="Calibri"/>
            </a:endParaRPr>
          </a:p>
          <a:p>
            <a:pPr marL="12700" marR="11430">
              <a:lnSpc>
                <a:spcPct val="100000"/>
              </a:lnSpc>
            </a:pPr>
            <a:r>
              <a:rPr lang="en-US" spc="-10" dirty="0">
                <a:cs typeface="Calibri"/>
              </a:rPr>
              <a:t>Whe</a:t>
            </a:r>
            <a:r>
              <a:rPr lang="en-US" spc="-5" dirty="0">
                <a:cs typeface="Calibri"/>
              </a:rPr>
              <a:t>n</a:t>
            </a:r>
            <a:r>
              <a:rPr lang="en-US" spc="5" dirty="0">
                <a:cs typeface="Calibri"/>
              </a:rPr>
              <a:t> </a:t>
            </a:r>
            <a:r>
              <a:rPr lang="en-US" spc="-30" dirty="0">
                <a:cs typeface="Calibri"/>
              </a:rPr>
              <a:t>y</a:t>
            </a:r>
            <a:r>
              <a:rPr lang="en-US" spc="-5" dirty="0">
                <a:cs typeface="Calibri"/>
              </a:rPr>
              <a:t>ou</a:t>
            </a:r>
            <a:r>
              <a:rPr lang="en-US" spc="5" dirty="0">
                <a:cs typeface="Calibri"/>
              </a:rPr>
              <a:t> </a:t>
            </a:r>
            <a:r>
              <a:rPr lang="en-US" spc="-10" dirty="0">
                <a:cs typeface="Calibri"/>
              </a:rPr>
              <a:t>submi</a:t>
            </a:r>
            <a:r>
              <a:rPr lang="en-US" spc="-5" dirty="0">
                <a:cs typeface="Calibri"/>
              </a:rPr>
              <a:t>t</a:t>
            </a:r>
            <a:r>
              <a:rPr lang="en-US" spc="15" dirty="0">
                <a:cs typeface="Calibri"/>
              </a:rPr>
              <a:t> </a:t>
            </a:r>
            <a:r>
              <a:rPr lang="en-US" spc="-30" dirty="0">
                <a:cs typeface="Calibri"/>
              </a:rPr>
              <a:t>y</a:t>
            </a:r>
            <a:r>
              <a:rPr lang="en-US" spc="-5" dirty="0">
                <a:cs typeface="Calibri"/>
              </a:rPr>
              <a:t>o</a:t>
            </a:r>
            <a:r>
              <a:rPr lang="en-US" spc="-10" dirty="0">
                <a:cs typeface="Calibri"/>
              </a:rPr>
              <a:t>u</a:t>
            </a:r>
            <a:r>
              <a:rPr lang="en-US" spc="-5" dirty="0">
                <a:cs typeface="Calibri"/>
              </a:rPr>
              <a:t>r check</a:t>
            </a:r>
            <a:r>
              <a:rPr lang="en-US" spc="-10" dirty="0">
                <a:cs typeface="Calibri"/>
              </a:rPr>
              <a:t>‐</a:t>
            </a:r>
            <a:r>
              <a:rPr lang="en-US" spc="-5" dirty="0">
                <a:cs typeface="Calibri"/>
              </a:rPr>
              <a:t>in </a:t>
            </a:r>
            <a:r>
              <a:rPr lang="en-US" spc="-25" dirty="0">
                <a:cs typeface="Calibri"/>
              </a:rPr>
              <a:t>st</a:t>
            </a:r>
            <a:r>
              <a:rPr lang="en-US" spc="-15" dirty="0">
                <a:cs typeface="Calibri"/>
              </a:rPr>
              <a:t>a</a:t>
            </a:r>
            <a:r>
              <a:rPr lang="en-US" dirty="0">
                <a:cs typeface="Calibri"/>
              </a:rPr>
              <a:t>t</a:t>
            </a:r>
            <a:r>
              <a:rPr lang="en-US" spc="-10" dirty="0">
                <a:cs typeface="Calibri"/>
              </a:rPr>
              <a:t>u</a:t>
            </a:r>
            <a:r>
              <a:rPr lang="en-US" dirty="0">
                <a:cs typeface="Calibri"/>
              </a:rPr>
              <a:t>s</a:t>
            </a:r>
            <a:r>
              <a:rPr lang="en-US" spc="-5" dirty="0">
                <a:cs typeface="Calibri"/>
              </a:rPr>
              <a:t>, </a:t>
            </a:r>
            <a:r>
              <a:rPr lang="en-US" spc="-10" dirty="0">
                <a:cs typeface="Calibri"/>
              </a:rPr>
              <a:t>e</a:t>
            </a:r>
            <a:r>
              <a:rPr lang="en-US" spc="-20" dirty="0">
                <a:cs typeface="Calibri"/>
              </a:rPr>
              <a:t>v</a:t>
            </a:r>
            <a:r>
              <a:rPr lang="en-US" spc="-10" dirty="0">
                <a:cs typeface="Calibri"/>
              </a:rPr>
              <a:t>e</a:t>
            </a:r>
            <a:r>
              <a:rPr lang="en-US" dirty="0">
                <a:cs typeface="Calibri"/>
              </a:rPr>
              <a:t>r</a:t>
            </a:r>
            <a:r>
              <a:rPr lang="en-US" spc="-30" dirty="0">
                <a:cs typeface="Calibri"/>
              </a:rPr>
              <a:t>y</a:t>
            </a:r>
            <a:r>
              <a:rPr lang="en-US" spc="-5" dirty="0">
                <a:cs typeface="Calibri"/>
              </a:rPr>
              <a:t>one</a:t>
            </a:r>
            <a:r>
              <a:rPr lang="en-US" spc="15" dirty="0">
                <a:cs typeface="Calibri"/>
              </a:rPr>
              <a:t> </a:t>
            </a:r>
            <a:r>
              <a:rPr lang="en-US" spc="-5" dirty="0">
                <a:cs typeface="Calibri"/>
              </a:rPr>
              <a:t>i</a:t>
            </a:r>
            <a:r>
              <a:rPr lang="en-US" spc="-35" dirty="0">
                <a:cs typeface="Calibri"/>
              </a:rPr>
              <a:t>n</a:t>
            </a:r>
            <a:r>
              <a:rPr lang="en-US" spc="-20" dirty="0">
                <a:cs typeface="Calibri"/>
              </a:rPr>
              <a:t>v</a:t>
            </a:r>
            <a:r>
              <a:rPr lang="en-US" spc="-5" dirty="0">
                <a:cs typeface="Calibri"/>
              </a:rPr>
              <a:t>o</a:t>
            </a:r>
            <a:r>
              <a:rPr lang="en-US" spc="-10" dirty="0">
                <a:cs typeface="Calibri"/>
              </a:rPr>
              <a:t>lv</a:t>
            </a:r>
            <a:r>
              <a:rPr lang="en-US" dirty="0">
                <a:cs typeface="Calibri"/>
              </a:rPr>
              <a:t>e</a:t>
            </a:r>
            <a:r>
              <a:rPr lang="en-US" spc="-5" dirty="0">
                <a:cs typeface="Calibri"/>
              </a:rPr>
              <a:t>d</a:t>
            </a:r>
            <a:r>
              <a:rPr lang="en-US" spc="15" dirty="0">
                <a:cs typeface="Calibri"/>
              </a:rPr>
              <a:t> </a:t>
            </a:r>
            <a:r>
              <a:rPr lang="en-US" spc="-10" dirty="0">
                <a:cs typeface="Calibri"/>
              </a:rPr>
              <a:t>will kno</a:t>
            </a:r>
            <a:r>
              <a:rPr lang="en-US" spc="-5" dirty="0">
                <a:cs typeface="Calibri"/>
              </a:rPr>
              <a:t>w</a:t>
            </a:r>
            <a:r>
              <a:rPr lang="en-US" dirty="0">
                <a:cs typeface="Calibri"/>
              </a:rPr>
              <a:t>  </a:t>
            </a:r>
            <a:r>
              <a:rPr lang="en-US" spc="-30" dirty="0">
                <a:cs typeface="Calibri"/>
              </a:rPr>
              <a:t>y</a:t>
            </a:r>
            <a:r>
              <a:rPr lang="en-US" spc="-5" dirty="0">
                <a:cs typeface="Calibri"/>
              </a:rPr>
              <a:t>o</a:t>
            </a:r>
            <a:r>
              <a:rPr lang="en-US" spc="-10" dirty="0">
                <a:cs typeface="Calibri"/>
              </a:rPr>
              <a:t>u</a:t>
            </a:r>
            <a:r>
              <a:rPr lang="en-US" spc="-5" dirty="0">
                <a:cs typeface="Calibri"/>
              </a:rPr>
              <a:t>r</a:t>
            </a:r>
            <a:r>
              <a:rPr lang="en-US" spc="5" dirty="0">
                <a:cs typeface="Calibri"/>
              </a:rPr>
              <a:t> </a:t>
            </a:r>
            <a:r>
              <a:rPr lang="en-US" spc="-25" dirty="0">
                <a:cs typeface="Calibri"/>
              </a:rPr>
              <a:t>st</a:t>
            </a:r>
            <a:r>
              <a:rPr lang="en-US" spc="-15" dirty="0">
                <a:cs typeface="Calibri"/>
              </a:rPr>
              <a:t>a</a:t>
            </a:r>
            <a:r>
              <a:rPr lang="en-US" dirty="0">
                <a:cs typeface="Calibri"/>
              </a:rPr>
              <a:t>t</a:t>
            </a:r>
            <a:r>
              <a:rPr lang="en-US" spc="-10" dirty="0">
                <a:cs typeface="Calibri"/>
              </a:rPr>
              <a:t>us</a:t>
            </a:r>
            <a:r>
              <a:rPr lang="en-US" dirty="0">
                <a:cs typeface="Calibri"/>
              </a:rPr>
              <a:t>. </a:t>
            </a:r>
            <a:r>
              <a:rPr lang="en-US" spc="15" dirty="0">
                <a:cs typeface="Calibri"/>
              </a:rPr>
              <a:t> </a:t>
            </a:r>
            <a:r>
              <a:rPr lang="en-US" spc="-5" dirty="0">
                <a:cs typeface="Calibri"/>
              </a:rPr>
              <a:t>It </a:t>
            </a:r>
            <a:r>
              <a:rPr lang="en-US" spc="-10" dirty="0">
                <a:cs typeface="Calibri"/>
              </a:rPr>
              <a:t>is </a:t>
            </a:r>
            <a:r>
              <a:rPr lang="en-US" spc="-5" dirty="0">
                <a:cs typeface="Calibri"/>
              </a:rPr>
              <a:t>advisable</a:t>
            </a:r>
            <a:r>
              <a:rPr lang="en-US" spc="15" dirty="0">
                <a:cs typeface="Calibri"/>
              </a:rPr>
              <a:t> </a:t>
            </a:r>
            <a:r>
              <a:rPr lang="en-US" spc="-20" dirty="0">
                <a:cs typeface="Calibri"/>
              </a:rPr>
              <a:t>t</a:t>
            </a:r>
            <a:r>
              <a:rPr lang="en-US" spc="-5" dirty="0">
                <a:cs typeface="Calibri"/>
              </a:rPr>
              <a:t>o</a:t>
            </a:r>
            <a:r>
              <a:rPr lang="en-US" dirty="0">
                <a:cs typeface="Calibri"/>
              </a:rPr>
              <a:t> </a:t>
            </a:r>
            <a:r>
              <a:rPr lang="en-US" spc="-10" dirty="0">
                <a:cs typeface="Calibri"/>
              </a:rPr>
              <a:t>suppl</a:t>
            </a:r>
            <a:r>
              <a:rPr lang="en-US" spc="-5" dirty="0">
                <a:cs typeface="Calibri"/>
              </a:rPr>
              <a:t>y</a:t>
            </a:r>
            <a:r>
              <a:rPr lang="en-US" spc="20" dirty="0">
                <a:cs typeface="Calibri"/>
              </a:rPr>
              <a:t> </a:t>
            </a:r>
            <a:r>
              <a:rPr lang="en-US" spc="-5" dirty="0">
                <a:cs typeface="Calibri"/>
              </a:rPr>
              <a:t>a messa</a:t>
            </a:r>
            <a:r>
              <a:rPr lang="en-US" spc="-20" dirty="0">
                <a:cs typeface="Calibri"/>
              </a:rPr>
              <a:t>g</a:t>
            </a:r>
            <a:r>
              <a:rPr lang="en-US" spc="-5" dirty="0">
                <a:cs typeface="Calibri"/>
              </a:rPr>
              <a:t>e</a:t>
            </a:r>
            <a:r>
              <a:rPr lang="en-US" spc="5" dirty="0">
                <a:cs typeface="Calibri"/>
              </a:rPr>
              <a:t> </a:t>
            </a:r>
            <a:r>
              <a:rPr lang="en-US" spc="-5" dirty="0">
                <a:cs typeface="Calibri"/>
              </a:rPr>
              <a:t>i</a:t>
            </a:r>
            <a:r>
              <a:rPr lang="en-US" dirty="0">
                <a:cs typeface="Calibri"/>
              </a:rPr>
              <a:t>f </a:t>
            </a:r>
            <a:r>
              <a:rPr lang="en-US" spc="-30" dirty="0">
                <a:cs typeface="Calibri"/>
              </a:rPr>
              <a:t>y</a:t>
            </a:r>
            <a:r>
              <a:rPr lang="en-US" spc="-5" dirty="0">
                <a:cs typeface="Calibri"/>
              </a:rPr>
              <a:t>ou</a:t>
            </a:r>
            <a:r>
              <a:rPr lang="en-US" spc="10" dirty="0">
                <a:cs typeface="Calibri"/>
              </a:rPr>
              <a:t> </a:t>
            </a:r>
            <a:r>
              <a:rPr lang="en-US" spc="-5" dirty="0">
                <a:cs typeface="Calibri"/>
              </a:rPr>
              <a:t>a</a:t>
            </a:r>
            <a:r>
              <a:rPr lang="en-US" spc="-25" dirty="0">
                <a:cs typeface="Calibri"/>
              </a:rPr>
              <a:t>r</a:t>
            </a:r>
            <a:r>
              <a:rPr lang="en-US" spc="-5" dirty="0">
                <a:cs typeface="Calibri"/>
              </a:rPr>
              <a:t>e </a:t>
            </a:r>
            <a:r>
              <a:rPr lang="en-US" spc="-20" dirty="0">
                <a:cs typeface="Calibri"/>
              </a:rPr>
              <a:t>aw</a:t>
            </a:r>
            <a:r>
              <a:rPr lang="en-US" spc="-30" dirty="0">
                <a:cs typeface="Calibri"/>
              </a:rPr>
              <a:t>a</a:t>
            </a:r>
            <a:r>
              <a:rPr lang="en-US" spc="-5" dirty="0">
                <a:cs typeface="Calibri"/>
              </a:rPr>
              <a:t>y</a:t>
            </a:r>
            <a:r>
              <a:rPr lang="en-US" dirty="0">
                <a:cs typeface="Calibri"/>
              </a:rPr>
              <a:t> </a:t>
            </a:r>
            <a:r>
              <a:rPr lang="en-US" spc="-10" dirty="0">
                <a:cs typeface="Calibri"/>
              </a:rPr>
              <a:t>f</a:t>
            </a:r>
            <a:r>
              <a:rPr lang="en-US" spc="-30" dirty="0">
                <a:cs typeface="Calibri"/>
              </a:rPr>
              <a:t>r</a:t>
            </a:r>
            <a:r>
              <a:rPr lang="en-US" spc="-10" dirty="0">
                <a:cs typeface="Calibri"/>
              </a:rPr>
              <a:t>o</a:t>
            </a:r>
            <a:r>
              <a:rPr lang="en-US" spc="-5" dirty="0">
                <a:cs typeface="Calibri"/>
              </a:rPr>
              <a:t>m</a:t>
            </a:r>
            <a:r>
              <a:rPr lang="en-US" spc="-15" dirty="0">
                <a:cs typeface="Calibri"/>
              </a:rPr>
              <a:t> </a:t>
            </a:r>
            <a:r>
              <a:rPr lang="en-US" spc="-10" dirty="0">
                <a:cs typeface="Calibri"/>
              </a:rPr>
              <a:t>th</a:t>
            </a:r>
            <a:r>
              <a:rPr lang="en-US" spc="-5" dirty="0">
                <a:cs typeface="Calibri"/>
              </a:rPr>
              <a:t>e</a:t>
            </a:r>
            <a:r>
              <a:rPr lang="en-US" spc="10" dirty="0">
                <a:cs typeface="Calibri"/>
              </a:rPr>
              <a:t> </a:t>
            </a:r>
            <a:r>
              <a:rPr lang="en-US" spc="-10" dirty="0">
                <a:cs typeface="Calibri"/>
              </a:rPr>
              <a:t>scen</a:t>
            </a:r>
            <a:r>
              <a:rPr lang="en-US" spc="-5" dirty="0">
                <a:cs typeface="Calibri"/>
              </a:rPr>
              <a:t>e</a:t>
            </a:r>
            <a:r>
              <a:rPr lang="en-US" spc="5" dirty="0">
                <a:cs typeface="Calibri"/>
              </a:rPr>
              <a:t> </a:t>
            </a:r>
            <a:r>
              <a:rPr lang="en-US" spc="-5" dirty="0">
                <a:cs typeface="Calibri"/>
              </a:rPr>
              <a:t>or </a:t>
            </a:r>
            <a:r>
              <a:rPr lang="en-US" spc="-10" dirty="0">
                <a:cs typeface="Calibri"/>
              </a:rPr>
              <a:t>nee</a:t>
            </a:r>
            <a:r>
              <a:rPr lang="en-US" spc="-5" dirty="0">
                <a:cs typeface="Calibri"/>
              </a:rPr>
              <a:t>d</a:t>
            </a:r>
            <a:r>
              <a:rPr lang="en-US" spc="5" dirty="0">
                <a:cs typeface="Calibri"/>
              </a:rPr>
              <a:t> </a:t>
            </a:r>
            <a:r>
              <a:rPr lang="en-US" spc="-10" dirty="0">
                <a:cs typeface="Calibri"/>
              </a:rPr>
              <a:t>help.</a:t>
            </a:r>
          </a:p>
          <a:p>
            <a:pPr marL="12700" marR="11430">
              <a:lnSpc>
                <a:spcPct val="100000"/>
              </a:lnSpc>
            </a:pPr>
            <a:endParaRPr lang="en-US" dirty="0">
              <a:cs typeface="Calibri"/>
            </a:endParaRPr>
          </a:p>
          <a:p>
            <a:pPr marL="12700" marR="5080">
              <a:lnSpc>
                <a:spcPct val="100000"/>
              </a:lnSpc>
            </a:pPr>
            <a:r>
              <a:rPr lang="en-US" spc="-105" dirty="0">
                <a:cs typeface="Calibri"/>
              </a:rPr>
              <a:t>Y</a:t>
            </a:r>
            <a:r>
              <a:rPr lang="en-US" spc="-5" dirty="0">
                <a:cs typeface="Calibri"/>
              </a:rPr>
              <a:t>o</a:t>
            </a:r>
            <a:r>
              <a:rPr lang="en-US" spc="-10" dirty="0">
                <a:cs typeface="Calibri"/>
              </a:rPr>
              <a:t>u</a:t>
            </a:r>
            <a:r>
              <a:rPr lang="en-US" spc="-5" dirty="0">
                <a:cs typeface="Calibri"/>
              </a:rPr>
              <a:t>r </a:t>
            </a:r>
            <a:r>
              <a:rPr lang="en-US" spc="-10" dirty="0">
                <a:cs typeface="Calibri"/>
              </a:rPr>
              <a:t>submi</a:t>
            </a:r>
            <a:r>
              <a:rPr lang="en-US" spc="-5" dirty="0">
                <a:cs typeface="Calibri"/>
              </a:rPr>
              <a:t>s</a:t>
            </a:r>
            <a:r>
              <a:rPr lang="en-US" dirty="0">
                <a:cs typeface="Calibri"/>
              </a:rPr>
              <a:t>s</a:t>
            </a:r>
            <a:r>
              <a:rPr lang="en-US" spc="-5" dirty="0">
                <a:cs typeface="Calibri"/>
              </a:rPr>
              <a:t>i</a:t>
            </a:r>
            <a:r>
              <a:rPr lang="en-US" dirty="0">
                <a:cs typeface="Calibri"/>
              </a:rPr>
              <a:t>o</a:t>
            </a:r>
            <a:r>
              <a:rPr lang="en-US" spc="-5" dirty="0">
                <a:cs typeface="Calibri"/>
              </a:rPr>
              <a:t>n</a:t>
            </a:r>
            <a:r>
              <a:rPr lang="en-US" spc="20" dirty="0">
                <a:cs typeface="Calibri"/>
              </a:rPr>
              <a:t> </a:t>
            </a:r>
            <a:r>
              <a:rPr lang="en-US" spc="-10" dirty="0">
                <a:cs typeface="Calibri"/>
              </a:rPr>
              <a:t>wil</a:t>
            </a:r>
            <a:r>
              <a:rPr lang="en-US" spc="-5" dirty="0">
                <a:cs typeface="Calibri"/>
              </a:rPr>
              <a:t>l</a:t>
            </a:r>
            <a:r>
              <a:rPr lang="en-US" spc="10" dirty="0">
                <a:cs typeface="Calibri"/>
              </a:rPr>
              <a:t> </a:t>
            </a:r>
            <a:r>
              <a:rPr lang="en-US" spc="-10" dirty="0">
                <a:cs typeface="Calibri"/>
              </a:rPr>
              <a:t>b</a:t>
            </a:r>
            <a:r>
              <a:rPr lang="en-US" spc="-5" dirty="0">
                <a:cs typeface="Calibri"/>
              </a:rPr>
              <a:t>e</a:t>
            </a:r>
            <a:r>
              <a:rPr lang="en-US" spc="5" dirty="0">
                <a:cs typeface="Calibri"/>
              </a:rPr>
              <a:t> </a:t>
            </a:r>
            <a:r>
              <a:rPr lang="en-US" spc="-5" dirty="0">
                <a:cs typeface="Calibri"/>
              </a:rPr>
              <a:t>visible</a:t>
            </a:r>
            <a:r>
              <a:rPr lang="en-US" spc="15" dirty="0">
                <a:cs typeface="Calibri"/>
              </a:rPr>
              <a:t> </a:t>
            </a:r>
            <a:r>
              <a:rPr lang="en-US" spc="-20" dirty="0">
                <a:cs typeface="Calibri"/>
              </a:rPr>
              <a:t>to </a:t>
            </a:r>
            <a:r>
              <a:rPr lang="en-US" spc="-10" dirty="0">
                <a:cs typeface="Calibri"/>
              </a:rPr>
              <a:t>al</a:t>
            </a:r>
            <a:r>
              <a:rPr lang="en-US" spc="-5" dirty="0">
                <a:cs typeface="Calibri"/>
              </a:rPr>
              <a:t>l</a:t>
            </a:r>
            <a:r>
              <a:rPr lang="en-US" dirty="0">
                <a:cs typeface="Calibri"/>
              </a:rPr>
              <a:t> </a:t>
            </a:r>
            <a:r>
              <a:rPr lang="en-US" spc="-5" dirty="0">
                <a:cs typeface="Calibri"/>
              </a:rPr>
              <a:t>on </a:t>
            </a:r>
            <a:r>
              <a:rPr lang="en-US" spc="-10" dirty="0">
                <a:cs typeface="Calibri"/>
              </a:rPr>
              <a:t>th</a:t>
            </a:r>
            <a:r>
              <a:rPr lang="en-US" spc="-5" dirty="0">
                <a:cs typeface="Calibri"/>
              </a:rPr>
              <a:t>e</a:t>
            </a:r>
            <a:r>
              <a:rPr lang="en-US" spc="10" dirty="0">
                <a:cs typeface="Calibri"/>
              </a:rPr>
              <a:t> </a:t>
            </a:r>
            <a:r>
              <a:rPr lang="en-US" spc="-10" dirty="0">
                <a:cs typeface="Calibri"/>
              </a:rPr>
              <a:t>“Li</a:t>
            </a:r>
            <a:r>
              <a:rPr lang="en-US" spc="-20" dirty="0">
                <a:cs typeface="Calibri"/>
              </a:rPr>
              <a:t>v</a:t>
            </a:r>
            <a:r>
              <a:rPr lang="en-US" spc="-5" dirty="0">
                <a:cs typeface="Calibri"/>
              </a:rPr>
              <a:t>e</a:t>
            </a:r>
            <a:r>
              <a:rPr lang="en-US" spc="10" dirty="0">
                <a:cs typeface="Calibri"/>
              </a:rPr>
              <a:t> </a:t>
            </a:r>
            <a:r>
              <a:rPr lang="en-US" spc="-10" dirty="0">
                <a:cs typeface="Calibri"/>
              </a:rPr>
              <a:t>Vie</a:t>
            </a:r>
            <a:r>
              <a:rPr lang="en-US" spc="35" dirty="0">
                <a:cs typeface="Calibri"/>
              </a:rPr>
              <a:t>w</a:t>
            </a:r>
            <a:r>
              <a:rPr lang="en-US" spc="-5" dirty="0">
                <a:cs typeface="Calibri"/>
              </a:rPr>
              <a:t>” </a:t>
            </a:r>
            <a:r>
              <a:rPr lang="en-US" spc="-10" dirty="0">
                <a:cs typeface="Calibri"/>
              </a:rPr>
              <a:t>pa</a:t>
            </a:r>
            <a:r>
              <a:rPr lang="en-US" spc="-15" dirty="0">
                <a:cs typeface="Calibri"/>
              </a:rPr>
              <a:t>g</a:t>
            </a:r>
            <a:r>
              <a:rPr lang="en-US" spc="-5" dirty="0">
                <a:cs typeface="Calibri"/>
              </a:rPr>
              <a:t>e</a:t>
            </a:r>
            <a:r>
              <a:rPr lang="en-US" spc="5" dirty="0">
                <a:cs typeface="Calibri"/>
              </a:rPr>
              <a:t> </a:t>
            </a:r>
            <a:r>
              <a:rPr lang="en-US" spc="-10" dirty="0">
                <a:cs typeface="Calibri"/>
              </a:rPr>
              <a:t>unde</a:t>
            </a:r>
            <a:r>
              <a:rPr lang="en-US" spc="-5" dirty="0">
                <a:cs typeface="Calibri"/>
              </a:rPr>
              <a:t>r</a:t>
            </a:r>
            <a:r>
              <a:rPr lang="en-US" spc="10" dirty="0">
                <a:cs typeface="Calibri"/>
              </a:rPr>
              <a:t> </a:t>
            </a:r>
            <a:r>
              <a:rPr lang="en-US" spc="-10" dirty="0">
                <a:cs typeface="Calibri"/>
              </a:rPr>
              <a:t>“</a:t>
            </a:r>
            <a:r>
              <a:rPr lang="en-US" dirty="0"/>
              <a:t>Incident Management”</a:t>
            </a:r>
            <a:endParaRPr lang="en-US" dirty="0">
              <a:cs typeface="Calibri"/>
            </a:endParaRPr>
          </a:p>
          <a:p>
            <a:endParaRPr lang="en-US" dirty="0"/>
          </a:p>
        </p:txBody>
      </p:sp>
      <p:sp>
        <p:nvSpPr>
          <p:cNvPr id="8" name="TextBox 7"/>
          <p:cNvSpPr txBox="1"/>
          <p:nvPr/>
        </p:nvSpPr>
        <p:spPr>
          <a:xfrm>
            <a:off x="495300" y="2895600"/>
            <a:ext cx="1600200" cy="3785652"/>
          </a:xfrm>
          <a:prstGeom prst="rect">
            <a:avLst/>
          </a:prstGeom>
          <a:noFill/>
        </p:spPr>
        <p:txBody>
          <a:bodyPr wrap="square" rtlCol="0">
            <a:spAutoFit/>
          </a:bodyPr>
          <a:lstStyle/>
          <a:p>
            <a:pPr marL="342900" indent="-342900">
              <a:buAutoNum type="arabicPeriod"/>
            </a:pPr>
            <a:r>
              <a:rPr lang="en-US" sz="1600" dirty="0"/>
              <a:t>Select your status</a:t>
            </a:r>
          </a:p>
          <a:p>
            <a:pPr marL="342900" indent="-342900">
              <a:buAutoNum type="arabicPeriod"/>
            </a:pPr>
            <a:endParaRPr lang="en-US" sz="1600" dirty="0"/>
          </a:p>
          <a:p>
            <a:pPr marL="342900" indent="-342900">
              <a:buAutoNum type="arabicPeriod"/>
            </a:pPr>
            <a:r>
              <a:rPr lang="en-US" sz="1600" dirty="0"/>
              <a:t>If you need help, click here</a:t>
            </a:r>
          </a:p>
          <a:p>
            <a:pPr marL="342900" indent="-342900">
              <a:buAutoNum type="arabicPeriod"/>
            </a:pPr>
            <a:endParaRPr lang="en-US" sz="1600" dirty="0"/>
          </a:p>
          <a:p>
            <a:pPr marL="342900" indent="-342900">
              <a:buAutoNum type="arabicPeriod"/>
            </a:pPr>
            <a:r>
              <a:rPr lang="en-US" sz="1600" dirty="0"/>
              <a:t>Select your location</a:t>
            </a:r>
          </a:p>
          <a:p>
            <a:pPr marL="342900" indent="-342900">
              <a:buAutoNum type="arabicPeriod"/>
            </a:pPr>
            <a:endParaRPr lang="en-US" sz="1600" dirty="0"/>
          </a:p>
          <a:p>
            <a:pPr marL="342900" indent="-342900">
              <a:buAutoNum type="arabicPeriod"/>
            </a:pPr>
            <a:r>
              <a:rPr lang="en-US" sz="1600" dirty="0"/>
              <a:t>Write a message</a:t>
            </a:r>
          </a:p>
          <a:p>
            <a:pPr marL="342900" indent="-342900">
              <a:buAutoNum type="arabicPeriod"/>
            </a:pPr>
            <a:endParaRPr lang="en-US" sz="1600" dirty="0"/>
          </a:p>
          <a:p>
            <a:pPr marL="342900" indent="-342900">
              <a:buAutoNum type="arabicPeriod"/>
            </a:pPr>
            <a:r>
              <a:rPr lang="en-US" sz="1600" dirty="0"/>
              <a:t>Submit your Check-In</a:t>
            </a:r>
          </a:p>
        </p:txBody>
      </p:sp>
      <p:pic>
        <p:nvPicPr>
          <p:cNvPr id="3" name="Picture 2">
            <a:extLst>
              <a:ext uri="{FF2B5EF4-FFF2-40B4-BE49-F238E27FC236}">
                <a16:creationId xmlns:a16="http://schemas.microsoft.com/office/drawing/2014/main" id="{66AAA0EC-A162-485D-8CD2-3F12C92AB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067" y="1813053"/>
            <a:ext cx="3848100" cy="5130800"/>
          </a:xfrm>
          <a:prstGeom prst="rect">
            <a:avLst/>
          </a:prstGeom>
          <a:ln w="12700">
            <a:solidFill>
              <a:schemeClr val="tx1"/>
            </a:solidFill>
          </a:ln>
        </p:spPr>
      </p:pic>
      <p:cxnSp>
        <p:nvCxnSpPr>
          <p:cNvPr id="10" name="Straight Arrow Connector 9"/>
          <p:cNvCxnSpPr/>
          <p:nvPr/>
        </p:nvCxnSpPr>
        <p:spPr>
          <a:xfrm>
            <a:off x="1600200" y="3276600"/>
            <a:ext cx="1143000" cy="7620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2600" y="4038600"/>
            <a:ext cx="990600" cy="22860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1752600" y="4748747"/>
            <a:ext cx="495300" cy="170638"/>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1924050" y="5736900"/>
            <a:ext cx="1504950" cy="587699"/>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BE7045-39E4-4912-9888-C684A37A4845}"/>
              </a:ext>
            </a:extLst>
          </p:cNvPr>
          <p:cNvCxnSpPr/>
          <p:nvPr/>
        </p:nvCxnSpPr>
        <p:spPr>
          <a:xfrm flipV="1">
            <a:off x="1600200" y="5105400"/>
            <a:ext cx="990600" cy="381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7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04800"/>
            <a:ext cx="7657592" cy="553998"/>
          </a:xfrm>
        </p:spPr>
        <p:txBody>
          <a:bodyPr/>
          <a:lstStyle/>
          <a:p>
            <a:pPr algn="ctr"/>
            <a:r>
              <a:rPr lang="en-US" sz="3600" b="1" dirty="0"/>
              <a:t>After-Action Report</a:t>
            </a:r>
          </a:p>
        </p:txBody>
      </p:sp>
      <p:sp>
        <p:nvSpPr>
          <p:cNvPr id="2" name="TextBox 1"/>
          <p:cNvSpPr txBox="1"/>
          <p:nvPr/>
        </p:nvSpPr>
        <p:spPr>
          <a:xfrm>
            <a:off x="7380767" y="5943600"/>
            <a:ext cx="2209800" cy="1323439"/>
          </a:xfrm>
          <a:prstGeom prst="rect">
            <a:avLst/>
          </a:prstGeom>
          <a:noFill/>
          <a:ln>
            <a:solidFill>
              <a:schemeClr val="tx1"/>
            </a:solidFill>
          </a:ln>
        </p:spPr>
        <p:txBody>
          <a:bodyPr wrap="square" rtlCol="0">
            <a:spAutoFit/>
          </a:bodyPr>
          <a:lstStyle/>
          <a:p>
            <a:r>
              <a:rPr lang="en-US" sz="1600" dirty="0"/>
              <a:t>Like most features on Share911, AAR’s are  only visible if you have permission to generate and view the report. </a:t>
            </a:r>
          </a:p>
        </p:txBody>
      </p:sp>
      <p:pic>
        <p:nvPicPr>
          <p:cNvPr id="5" name="Picture 4">
            <a:extLst>
              <a:ext uri="{FF2B5EF4-FFF2-40B4-BE49-F238E27FC236}">
                <a16:creationId xmlns:a16="http://schemas.microsoft.com/office/drawing/2014/main" id="{7F11C305-ACEC-43DA-8DE8-0B3C696E0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6660621" cy="4648200"/>
          </a:xfrm>
          <a:prstGeom prst="rect">
            <a:avLst/>
          </a:prstGeom>
          <a:ln w="19050">
            <a:solidFill>
              <a:schemeClr val="tx1"/>
            </a:solidFill>
          </a:ln>
        </p:spPr>
      </p:pic>
      <p:sp>
        <p:nvSpPr>
          <p:cNvPr id="10" name="TextBox 9">
            <a:extLst>
              <a:ext uri="{FF2B5EF4-FFF2-40B4-BE49-F238E27FC236}">
                <a16:creationId xmlns:a16="http://schemas.microsoft.com/office/drawing/2014/main" id="{C5D49522-9FA5-4786-AF64-8584BA0DC68D}"/>
              </a:ext>
            </a:extLst>
          </p:cNvPr>
          <p:cNvSpPr txBox="1"/>
          <p:nvPr/>
        </p:nvSpPr>
        <p:spPr>
          <a:xfrm>
            <a:off x="7391400" y="1467683"/>
            <a:ext cx="2199167" cy="4247317"/>
          </a:xfrm>
          <a:prstGeom prst="rect">
            <a:avLst/>
          </a:prstGeom>
          <a:noFill/>
        </p:spPr>
        <p:txBody>
          <a:bodyPr wrap="square" rtlCol="0">
            <a:spAutoFit/>
          </a:bodyPr>
          <a:lstStyle/>
          <a:p>
            <a:r>
              <a:rPr lang="en-US" dirty="0"/>
              <a:t>After-Action Reports (AAR’s) provide a report of everything that happened during your incident. To access the AAR, click on you name or menu and select After-Action Report. You’ll be prompted to select a date.</a:t>
            </a:r>
          </a:p>
          <a:p>
            <a:endParaRPr lang="en-US" dirty="0"/>
          </a:p>
          <a:p>
            <a:r>
              <a:rPr lang="en-US" dirty="0"/>
              <a:t>To print the AAR, use you browsers print feature. </a:t>
            </a:r>
          </a:p>
        </p:txBody>
      </p:sp>
      <p:cxnSp>
        <p:nvCxnSpPr>
          <p:cNvPr id="14" name="Straight Arrow Connector 13">
            <a:extLst>
              <a:ext uri="{FF2B5EF4-FFF2-40B4-BE49-F238E27FC236}">
                <a16:creationId xmlns:a16="http://schemas.microsoft.com/office/drawing/2014/main" id="{898E4F67-6D46-449D-83AD-F304BC6E7837}"/>
              </a:ext>
            </a:extLst>
          </p:cNvPr>
          <p:cNvCxnSpPr/>
          <p:nvPr/>
        </p:nvCxnSpPr>
        <p:spPr>
          <a:xfrm flipH="1" flipV="1">
            <a:off x="6705600" y="3124200"/>
            <a:ext cx="685800" cy="762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5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57200" y="2414777"/>
            <a:ext cx="9144000" cy="980440"/>
          </a:xfrm>
          <a:custGeom>
            <a:avLst/>
            <a:gdLst/>
            <a:ahLst/>
            <a:cxnLst/>
            <a:rect l="l" t="t" r="r" b="b"/>
            <a:pathLst>
              <a:path w="9144000" h="980439">
                <a:moveTo>
                  <a:pt x="0" y="0"/>
                </a:moveTo>
                <a:lnTo>
                  <a:pt x="0" y="979932"/>
                </a:lnTo>
                <a:lnTo>
                  <a:pt x="9144000" y="97993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685800" y="1828800"/>
            <a:ext cx="8655811" cy="4616648"/>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Sha</a:t>
            </a:r>
            <a:r>
              <a:rPr sz="2000" spc="-20" dirty="0">
                <a:latin typeface="Calibri"/>
                <a:cs typeface="Calibri"/>
              </a:rPr>
              <a:t>r</a:t>
            </a:r>
            <a:r>
              <a:rPr sz="2000" spc="-5" dirty="0">
                <a:latin typeface="Calibri"/>
                <a:cs typeface="Calibri"/>
              </a:rPr>
              <a:t>e911 </a:t>
            </a:r>
            <a:r>
              <a:rPr sz="2000" dirty="0">
                <a:latin typeface="Calibri"/>
                <a:cs typeface="Calibri"/>
              </a:rPr>
              <a:t>is a</a:t>
            </a:r>
            <a:r>
              <a:rPr sz="2000" spc="5" dirty="0">
                <a:latin typeface="Calibri"/>
                <a:cs typeface="Calibri"/>
              </a:rPr>
              <a:t> </a:t>
            </a:r>
            <a:r>
              <a:rPr sz="2000" spc="-5" dirty="0">
                <a:latin typeface="Calibri"/>
                <a:cs typeface="Calibri"/>
              </a:rPr>
              <a:t>si</a:t>
            </a:r>
            <a:r>
              <a:rPr sz="2000" dirty="0">
                <a:latin typeface="Calibri"/>
                <a:cs typeface="Calibri"/>
              </a:rPr>
              <a:t>mple</a:t>
            </a:r>
            <a:r>
              <a:rPr lang="en-US" sz="2000" dirty="0">
                <a:latin typeface="Calibri"/>
                <a:cs typeface="Calibri"/>
              </a:rPr>
              <a:t>, yet powerful </a:t>
            </a:r>
            <a:r>
              <a:rPr sz="2000" spc="-30" dirty="0">
                <a:latin typeface="Calibri"/>
                <a:cs typeface="Calibri"/>
              </a:rPr>
              <a:t>w</a:t>
            </a:r>
            <a:r>
              <a:rPr sz="2000" spc="-10" dirty="0">
                <a:latin typeface="Calibri"/>
                <a:cs typeface="Calibri"/>
              </a:rPr>
              <a:t>e</a:t>
            </a:r>
            <a:r>
              <a:rPr sz="2000" dirty="0">
                <a:latin typeface="Calibri"/>
                <a:cs typeface="Calibri"/>
              </a:rPr>
              <a:t>b</a:t>
            </a:r>
            <a:r>
              <a:rPr sz="2000" spc="20" dirty="0">
                <a:latin typeface="Calibri"/>
                <a:cs typeface="Calibri"/>
              </a:rPr>
              <a:t> </a:t>
            </a:r>
            <a:r>
              <a:rPr sz="2000" spc="-5" dirty="0">
                <a:latin typeface="Calibri"/>
                <a:cs typeface="Calibri"/>
              </a:rPr>
              <a:t>base</a:t>
            </a:r>
            <a:r>
              <a:rPr sz="2000" dirty="0">
                <a:latin typeface="Calibri"/>
                <a:cs typeface="Calibri"/>
              </a:rPr>
              <a:t>d</a:t>
            </a:r>
            <a:r>
              <a:rPr sz="2000" spc="15" dirty="0">
                <a:latin typeface="Calibri"/>
                <a:cs typeface="Calibri"/>
              </a:rPr>
              <a:t> </a:t>
            </a:r>
            <a:r>
              <a:rPr sz="2000" dirty="0">
                <a:latin typeface="Calibri"/>
                <a:cs typeface="Calibri"/>
              </a:rPr>
              <a:t>p</a:t>
            </a:r>
            <a:r>
              <a:rPr sz="2000" spc="-5" dirty="0">
                <a:latin typeface="Calibri"/>
                <a:cs typeface="Calibri"/>
              </a:rPr>
              <a:t>l</a:t>
            </a:r>
            <a:r>
              <a:rPr sz="2000" spc="-20" dirty="0">
                <a:latin typeface="Calibri"/>
                <a:cs typeface="Calibri"/>
              </a:rPr>
              <a:t>a</a:t>
            </a:r>
            <a:r>
              <a:rPr sz="2000" spc="-5" dirty="0">
                <a:latin typeface="Calibri"/>
                <a:cs typeface="Calibri"/>
              </a:rPr>
              <a:t>t</a:t>
            </a:r>
            <a:r>
              <a:rPr sz="2000" spc="-35" dirty="0">
                <a:latin typeface="Calibri"/>
                <a:cs typeface="Calibri"/>
              </a:rPr>
              <a:t>f</a:t>
            </a:r>
            <a:r>
              <a:rPr sz="2000" spc="-5" dirty="0">
                <a:latin typeface="Calibri"/>
                <a:cs typeface="Calibri"/>
              </a:rPr>
              <a:t>orm</a:t>
            </a:r>
            <a:r>
              <a:rPr sz="2000" dirty="0">
                <a:latin typeface="Calibri"/>
                <a:cs typeface="Calibri"/>
              </a:rPr>
              <a:t> </a:t>
            </a:r>
            <a:r>
              <a:rPr sz="2000" spc="-5" dirty="0">
                <a:latin typeface="Calibri"/>
                <a:cs typeface="Calibri"/>
              </a:rPr>
              <a:t>th</a:t>
            </a:r>
            <a:r>
              <a:rPr sz="2000" spc="-20" dirty="0">
                <a:latin typeface="Calibri"/>
                <a:cs typeface="Calibri"/>
              </a:rPr>
              <a:t>a</a:t>
            </a:r>
            <a:r>
              <a:rPr sz="2000" dirty="0">
                <a:latin typeface="Calibri"/>
                <a:cs typeface="Calibri"/>
              </a:rPr>
              <a:t>t</a:t>
            </a:r>
            <a:r>
              <a:rPr sz="2000" spc="5" dirty="0">
                <a:latin typeface="Calibri"/>
                <a:cs typeface="Calibri"/>
              </a:rPr>
              <a:t> </a:t>
            </a:r>
            <a:r>
              <a:rPr sz="2000" spc="-25" dirty="0">
                <a:latin typeface="Calibri"/>
                <a:cs typeface="Calibri"/>
              </a:rPr>
              <a:t>c</a:t>
            </a:r>
            <a:r>
              <a:rPr sz="2000" spc="-5" dirty="0">
                <a:latin typeface="Calibri"/>
                <a:cs typeface="Calibri"/>
              </a:rPr>
              <a:t>a</a:t>
            </a:r>
            <a:r>
              <a:rPr sz="2000" dirty="0">
                <a:latin typeface="Calibri"/>
                <a:cs typeface="Calibri"/>
              </a:rPr>
              <a:t>n</a:t>
            </a:r>
            <a:r>
              <a:rPr sz="2000" spc="15" dirty="0">
                <a:latin typeface="Calibri"/>
                <a:cs typeface="Calibri"/>
              </a:rPr>
              <a:t> </a:t>
            </a:r>
            <a:r>
              <a:rPr sz="2000" dirty="0">
                <a:latin typeface="Calibri"/>
                <a:cs typeface="Calibri"/>
              </a:rPr>
              <a:t>p</a:t>
            </a:r>
            <a:r>
              <a:rPr sz="2000" spc="-30" dirty="0">
                <a:latin typeface="Calibri"/>
                <a:cs typeface="Calibri"/>
              </a:rPr>
              <a:t>r</a:t>
            </a:r>
            <a:r>
              <a:rPr sz="2000" spc="-10" dirty="0">
                <a:latin typeface="Calibri"/>
                <a:cs typeface="Calibri"/>
              </a:rPr>
              <a:t>o</a:t>
            </a:r>
            <a:r>
              <a:rPr sz="2000" spc="-5" dirty="0">
                <a:latin typeface="Calibri"/>
                <a:cs typeface="Calibri"/>
              </a:rPr>
              <a:t>v</a:t>
            </a:r>
            <a:r>
              <a:rPr sz="2000" dirty="0">
                <a:latin typeface="Calibri"/>
                <a:cs typeface="Calibri"/>
              </a:rPr>
              <a:t>id</a:t>
            </a:r>
            <a:r>
              <a:rPr sz="2000" spc="-5" dirty="0">
                <a:latin typeface="Calibri"/>
                <a:cs typeface="Calibri"/>
              </a:rPr>
              <a:t>e</a:t>
            </a:r>
            <a:r>
              <a:rPr sz="2000" spc="5" dirty="0">
                <a:latin typeface="Calibri"/>
                <a:cs typeface="Calibri"/>
              </a:rPr>
              <a:t> </a:t>
            </a:r>
            <a:r>
              <a:rPr sz="2000" spc="-30"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l</a:t>
            </a:r>
            <a:r>
              <a:rPr sz="2000" dirty="0">
                <a:latin typeface="Calibri"/>
                <a:cs typeface="Calibri"/>
              </a:rPr>
              <a:t>‐time i</a:t>
            </a:r>
            <a:r>
              <a:rPr sz="2000" spc="-15" dirty="0">
                <a:latin typeface="Calibri"/>
                <a:cs typeface="Calibri"/>
              </a:rPr>
              <a:t>n</a:t>
            </a:r>
            <a:r>
              <a:rPr sz="2000" spc="-35" dirty="0">
                <a:latin typeface="Calibri"/>
                <a:cs typeface="Calibri"/>
              </a:rPr>
              <a:t>f</a:t>
            </a:r>
            <a:r>
              <a:rPr sz="2000" spc="-5" dirty="0">
                <a:latin typeface="Calibri"/>
                <a:cs typeface="Calibri"/>
              </a:rPr>
              <a:t>orm</a:t>
            </a:r>
            <a:r>
              <a:rPr sz="2000" spc="-25" dirty="0">
                <a:latin typeface="Calibri"/>
                <a:cs typeface="Calibri"/>
              </a:rPr>
              <a:t>a</a:t>
            </a:r>
            <a:r>
              <a:rPr sz="2000" spc="-5" dirty="0">
                <a:latin typeface="Calibri"/>
                <a:cs typeface="Calibri"/>
              </a:rPr>
              <a:t>t</a:t>
            </a:r>
            <a:r>
              <a:rPr sz="2000" dirty="0">
                <a:latin typeface="Calibri"/>
                <a:cs typeface="Calibri"/>
              </a:rPr>
              <a:t>ion </a:t>
            </a:r>
            <a:r>
              <a:rPr sz="2000" spc="-25" dirty="0">
                <a:latin typeface="Calibri"/>
                <a:cs typeface="Calibri"/>
              </a:rPr>
              <a:t>t</a:t>
            </a:r>
            <a:r>
              <a:rPr sz="2000" dirty="0">
                <a:latin typeface="Calibri"/>
                <a:cs typeface="Calibri"/>
              </a:rPr>
              <a:t>o</a:t>
            </a:r>
            <a:r>
              <a:rPr sz="2000" spc="5" dirty="0">
                <a:latin typeface="Calibri"/>
                <a:cs typeface="Calibri"/>
              </a:rPr>
              <a:t> </a:t>
            </a:r>
            <a:r>
              <a:rPr sz="2000" spc="-5" dirty="0">
                <a:latin typeface="Calibri"/>
                <a:cs typeface="Calibri"/>
              </a:rPr>
              <a:t>thos</a:t>
            </a:r>
            <a:r>
              <a:rPr sz="2000" dirty="0">
                <a:latin typeface="Calibri"/>
                <a:cs typeface="Calibri"/>
              </a:rPr>
              <a:t>e</a:t>
            </a:r>
            <a:r>
              <a:rPr sz="2000" spc="10" dirty="0">
                <a:latin typeface="Calibri"/>
                <a:cs typeface="Calibri"/>
              </a:rPr>
              <a:t> </a:t>
            </a:r>
            <a:r>
              <a:rPr sz="2000" dirty="0">
                <a:latin typeface="Calibri"/>
                <a:cs typeface="Calibri"/>
              </a:rPr>
              <a:t>who</a:t>
            </a:r>
            <a:r>
              <a:rPr sz="2000" spc="10" dirty="0">
                <a:latin typeface="Calibri"/>
                <a:cs typeface="Calibri"/>
              </a:rPr>
              <a:t> </a:t>
            </a:r>
            <a:r>
              <a:rPr sz="2000" spc="-5" dirty="0">
                <a:latin typeface="Calibri"/>
                <a:cs typeface="Calibri"/>
              </a:rPr>
              <a:t>nee</a:t>
            </a:r>
            <a:r>
              <a:rPr sz="2000" dirty="0">
                <a:latin typeface="Calibri"/>
                <a:cs typeface="Calibri"/>
              </a:rPr>
              <a:t>d</a:t>
            </a:r>
            <a:r>
              <a:rPr sz="2000" spc="30" dirty="0">
                <a:latin typeface="Calibri"/>
                <a:cs typeface="Calibri"/>
              </a:rPr>
              <a:t> </a:t>
            </a:r>
            <a:r>
              <a:rPr sz="2000" spc="-5" dirty="0">
                <a:latin typeface="Calibri"/>
                <a:cs typeface="Calibri"/>
              </a:rPr>
              <a:t>it</a:t>
            </a:r>
            <a:r>
              <a:rPr lang="en-US" sz="2000" spc="-5" dirty="0">
                <a:latin typeface="Calibri"/>
                <a:cs typeface="Calibri"/>
              </a:rPr>
              <a:t> during an emergency</a:t>
            </a:r>
            <a:r>
              <a:rPr sz="2000" dirty="0">
                <a:latin typeface="Calibri"/>
                <a:cs typeface="Calibri"/>
              </a:rPr>
              <a:t>.</a:t>
            </a:r>
            <a:r>
              <a:rPr sz="2000" spc="-5" dirty="0">
                <a:latin typeface="Calibri"/>
                <a:cs typeface="Calibri"/>
              </a:rPr>
              <a:t> </a:t>
            </a:r>
            <a:endParaRPr lang="en-US" sz="2000" spc="-5" dirty="0">
              <a:latin typeface="Calibri"/>
              <a:cs typeface="Calibri"/>
            </a:endParaRPr>
          </a:p>
          <a:p>
            <a:pPr marL="12700" marR="5080">
              <a:lnSpc>
                <a:spcPct val="100000"/>
              </a:lnSpc>
            </a:pPr>
            <a:endParaRPr lang="en-US" sz="2000" spc="-5" dirty="0">
              <a:latin typeface="Calibri"/>
              <a:cs typeface="Calibri"/>
            </a:endParaRPr>
          </a:p>
          <a:p>
            <a:pPr marL="12700" marR="5080">
              <a:lnSpc>
                <a:spcPct val="100000"/>
              </a:lnSpc>
            </a:pPr>
            <a:r>
              <a:rPr sz="2000" dirty="0">
                <a:latin typeface="Calibri"/>
                <a:cs typeface="Calibri"/>
              </a:rPr>
              <a:t>Th</a:t>
            </a:r>
            <a:r>
              <a:rPr sz="2000" spc="-30" dirty="0">
                <a:latin typeface="Calibri"/>
                <a:cs typeface="Calibri"/>
              </a:rPr>
              <a:t>r</a:t>
            </a:r>
            <a:r>
              <a:rPr sz="2000" spc="-5" dirty="0">
                <a:latin typeface="Calibri"/>
                <a:cs typeface="Calibri"/>
              </a:rPr>
              <a:t>oug</a:t>
            </a:r>
            <a:r>
              <a:rPr sz="2000" dirty="0">
                <a:latin typeface="Calibri"/>
                <a:cs typeface="Calibri"/>
              </a:rPr>
              <a:t>h</a:t>
            </a:r>
            <a:r>
              <a:rPr sz="2000" spc="15" dirty="0">
                <a:latin typeface="Calibri"/>
                <a:cs typeface="Calibri"/>
              </a:rPr>
              <a:t> </a:t>
            </a:r>
            <a:r>
              <a:rPr sz="2000" spc="-5" dirty="0">
                <a:latin typeface="Calibri"/>
                <a:cs typeface="Calibri"/>
              </a:rPr>
              <a:t>th</a:t>
            </a:r>
            <a:r>
              <a:rPr sz="2000" dirty="0">
                <a:latin typeface="Calibri"/>
                <a:cs typeface="Calibri"/>
              </a:rPr>
              <a:t>e </a:t>
            </a:r>
            <a:r>
              <a:rPr sz="2000" spc="-5" dirty="0">
                <a:latin typeface="Calibri"/>
                <a:cs typeface="Calibri"/>
              </a:rPr>
              <a:t>us</a:t>
            </a:r>
            <a:r>
              <a:rPr sz="2000" dirty="0">
                <a:latin typeface="Calibri"/>
                <a:cs typeface="Calibri"/>
              </a:rPr>
              <a:t>e</a:t>
            </a:r>
            <a:r>
              <a:rPr sz="2000" spc="10" dirty="0">
                <a:latin typeface="Calibri"/>
                <a:cs typeface="Calibri"/>
              </a:rPr>
              <a:t> </a:t>
            </a:r>
            <a:r>
              <a:rPr sz="2000" spc="-5" dirty="0">
                <a:latin typeface="Calibri"/>
                <a:cs typeface="Calibri"/>
              </a:rPr>
              <a:t>o</a:t>
            </a:r>
            <a:r>
              <a:rPr sz="2000" dirty="0">
                <a:latin typeface="Calibri"/>
                <a:cs typeface="Calibri"/>
              </a:rPr>
              <a:t>f </a:t>
            </a:r>
            <a:r>
              <a:rPr sz="2000" spc="-5" dirty="0">
                <a:latin typeface="Calibri"/>
                <a:cs typeface="Calibri"/>
              </a:rPr>
              <a:t>Sha</a:t>
            </a:r>
            <a:r>
              <a:rPr sz="2000" spc="-20" dirty="0">
                <a:latin typeface="Calibri"/>
                <a:cs typeface="Calibri"/>
              </a:rPr>
              <a:t>r</a:t>
            </a:r>
            <a:r>
              <a:rPr sz="2000" spc="-5" dirty="0">
                <a:latin typeface="Calibri"/>
                <a:cs typeface="Calibri"/>
              </a:rPr>
              <a:t>e911,</a:t>
            </a:r>
            <a:r>
              <a:rPr sz="2000" spc="5" dirty="0">
                <a:latin typeface="Calibri"/>
                <a:cs typeface="Calibri"/>
              </a:rPr>
              <a:t> </a:t>
            </a:r>
            <a:r>
              <a:rPr sz="2000" spc="-25" dirty="0">
                <a:latin typeface="Calibri"/>
                <a:cs typeface="Calibri"/>
              </a:rPr>
              <a:t>st</a:t>
            </a:r>
            <a:r>
              <a:rPr sz="2000" spc="-10" dirty="0">
                <a:latin typeface="Calibri"/>
                <a:cs typeface="Calibri"/>
              </a:rPr>
              <a:t>a</a:t>
            </a:r>
            <a:r>
              <a:rPr sz="2000" spc="-20" dirty="0">
                <a:latin typeface="Calibri"/>
                <a:cs typeface="Calibri"/>
              </a:rPr>
              <a:t>f</a:t>
            </a:r>
            <a:r>
              <a:rPr sz="2000" dirty="0">
                <a:latin typeface="Calibri"/>
                <a:cs typeface="Calibri"/>
              </a:rPr>
              <a:t>f </a:t>
            </a:r>
            <a:r>
              <a:rPr sz="2000" spc="-25" dirty="0">
                <a:latin typeface="Calibri"/>
                <a:cs typeface="Calibri"/>
              </a:rPr>
              <a:t>c</a:t>
            </a:r>
            <a:r>
              <a:rPr sz="2000" spc="-5" dirty="0">
                <a:latin typeface="Calibri"/>
                <a:cs typeface="Calibri"/>
              </a:rPr>
              <a:t>a</a:t>
            </a:r>
            <a:r>
              <a:rPr sz="2000" dirty="0">
                <a:latin typeface="Calibri"/>
                <a:cs typeface="Calibri"/>
              </a:rPr>
              <a:t>n </a:t>
            </a:r>
            <a:r>
              <a:rPr sz="2000" spc="-30"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c</a:t>
            </a:r>
            <a:r>
              <a:rPr sz="2000" dirty="0">
                <a:latin typeface="Calibri"/>
                <a:cs typeface="Calibri"/>
              </a:rPr>
              <a:t>t</a:t>
            </a:r>
            <a:r>
              <a:rPr sz="2000" spc="-5" dirty="0">
                <a:latin typeface="Calibri"/>
                <a:cs typeface="Calibri"/>
              </a:rPr>
              <a:t> quic</a:t>
            </a:r>
            <a:r>
              <a:rPr sz="2000" spc="-65" dirty="0">
                <a:latin typeface="Calibri"/>
                <a:cs typeface="Calibri"/>
              </a:rPr>
              <a:t>k</a:t>
            </a:r>
            <a:r>
              <a:rPr sz="2000" spc="-5" dirty="0">
                <a:latin typeface="Calibri"/>
                <a:cs typeface="Calibri"/>
              </a:rPr>
              <a:t>er</a:t>
            </a:r>
            <a:r>
              <a:rPr sz="2000" spc="10" dirty="0">
                <a:latin typeface="Calibri"/>
                <a:cs typeface="Calibri"/>
              </a:rPr>
              <a:t> </a:t>
            </a:r>
            <a:r>
              <a:rPr sz="2000" spc="-25" dirty="0">
                <a:latin typeface="Calibri"/>
                <a:cs typeface="Calibri"/>
              </a:rPr>
              <a:t>t</a:t>
            </a:r>
            <a:r>
              <a:rPr sz="2000" dirty="0">
                <a:latin typeface="Calibri"/>
                <a:cs typeface="Calibri"/>
              </a:rPr>
              <a:t>o</a:t>
            </a:r>
            <a:r>
              <a:rPr sz="2000" spc="5" dirty="0">
                <a:latin typeface="Calibri"/>
                <a:cs typeface="Calibri"/>
              </a:rPr>
              <a:t> </a:t>
            </a:r>
            <a:r>
              <a:rPr sz="2000" dirty="0">
                <a:latin typeface="Calibri"/>
                <a:cs typeface="Calibri"/>
              </a:rPr>
              <a:t>an</a:t>
            </a:r>
            <a:r>
              <a:rPr sz="2000" spc="5" dirty="0">
                <a:latin typeface="Calibri"/>
                <a:cs typeface="Calibri"/>
              </a:rPr>
              <a:t> </a:t>
            </a:r>
            <a:r>
              <a:rPr sz="2000" spc="-5" dirty="0">
                <a:latin typeface="Calibri"/>
                <a:cs typeface="Calibri"/>
              </a:rPr>
              <a:t>eme</a:t>
            </a:r>
            <a:r>
              <a:rPr sz="2000" spc="-30" dirty="0">
                <a:latin typeface="Calibri"/>
                <a:cs typeface="Calibri"/>
              </a:rPr>
              <a:t>r</a:t>
            </a:r>
            <a:r>
              <a:rPr sz="2000" spc="-25" dirty="0">
                <a:latin typeface="Calibri"/>
                <a:cs typeface="Calibri"/>
              </a:rPr>
              <a:t>g</a:t>
            </a:r>
            <a:r>
              <a:rPr sz="2000" spc="-10" dirty="0">
                <a:latin typeface="Calibri"/>
                <a:cs typeface="Calibri"/>
              </a:rPr>
              <a:t>e</a:t>
            </a:r>
            <a:r>
              <a:rPr sz="2000" spc="-5" dirty="0">
                <a:latin typeface="Calibri"/>
                <a:cs typeface="Calibri"/>
              </a:rPr>
              <a:t>nc</a:t>
            </a:r>
            <a:r>
              <a:rPr sz="2000" spc="-130" dirty="0">
                <a:latin typeface="Calibri"/>
                <a:cs typeface="Calibri"/>
              </a:rPr>
              <a:t>y</a:t>
            </a:r>
            <a:r>
              <a:rPr sz="2000" spc="-5" dirty="0">
                <a:latin typeface="Calibri"/>
                <a:cs typeface="Calibri"/>
              </a:rPr>
              <a:t>,</a:t>
            </a:r>
            <a:r>
              <a:rPr sz="2000" dirty="0">
                <a:latin typeface="Calibri"/>
                <a:cs typeface="Calibri"/>
              </a:rPr>
              <a:t> </a:t>
            </a:r>
            <a:r>
              <a:rPr sz="2000" spc="20" dirty="0">
                <a:latin typeface="Calibri"/>
                <a:cs typeface="Calibri"/>
              </a:rPr>
              <a:t> </a:t>
            </a:r>
            <a:r>
              <a:rPr lang="en-US" sz="2000" dirty="0">
                <a:latin typeface="Calibri"/>
                <a:cs typeface="Calibri"/>
              </a:rPr>
              <a:t>critical operations staff </a:t>
            </a:r>
            <a:r>
              <a:rPr sz="2000" spc="-25" dirty="0">
                <a:latin typeface="Calibri"/>
                <a:cs typeface="Calibri"/>
              </a:rPr>
              <a:t>c</a:t>
            </a:r>
            <a:r>
              <a:rPr sz="2000" spc="-5" dirty="0">
                <a:latin typeface="Calibri"/>
                <a:cs typeface="Calibri"/>
              </a:rPr>
              <a:t>a</a:t>
            </a:r>
            <a:r>
              <a:rPr sz="2000" dirty="0">
                <a:latin typeface="Calibri"/>
                <a:cs typeface="Calibri"/>
              </a:rPr>
              <a:t>n</a:t>
            </a:r>
            <a:r>
              <a:rPr sz="2000" spc="15" dirty="0">
                <a:latin typeface="Calibri"/>
                <a:cs typeface="Calibri"/>
              </a:rPr>
              <a:t> </a:t>
            </a:r>
            <a:r>
              <a:rPr sz="2000" spc="-5" dirty="0">
                <a:latin typeface="Calibri"/>
                <a:cs typeface="Calibri"/>
              </a:rPr>
              <a:t>ma</a:t>
            </a:r>
            <a:r>
              <a:rPr sz="2000" spc="-70" dirty="0">
                <a:latin typeface="Calibri"/>
                <a:cs typeface="Calibri"/>
              </a:rPr>
              <a:t>k</a:t>
            </a:r>
            <a:r>
              <a:rPr sz="2000" spc="-5" dirty="0">
                <a:latin typeface="Calibri"/>
                <a:cs typeface="Calibri"/>
              </a:rPr>
              <a:t>e</a:t>
            </a:r>
            <a:r>
              <a:rPr sz="2000" dirty="0">
                <a:latin typeface="Calibri"/>
                <a:cs typeface="Calibri"/>
              </a:rPr>
              <a:t> </a:t>
            </a:r>
            <a:r>
              <a:rPr sz="2000" spc="-5" dirty="0">
                <a:latin typeface="Calibri"/>
                <a:cs typeface="Calibri"/>
              </a:rPr>
              <a:t>i</a:t>
            </a:r>
            <a:r>
              <a:rPr sz="2000" spc="-15" dirty="0">
                <a:latin typeface="Calibri"/>
                <a:cs typeface="Calibri"/>
              </a:rPr>
              <a:t>n</a:t>
            </a:r>
            <a:r>
              <a:rPr sz="2000" spc="-35" dirty="0">
                <a:latin typeface="Calibri"/>
                <a:cs typeface="Calibri"/>
              </a:rPr>
              <a:t>f</a:t>
            </a:r>
            <a:r>
              <a:rPr sz="2000" spc="-5" dirty="0">
                <a:latin typeface="Calibri"/>
                <a:cs typeface="Calibri"/>
              </a:rPr>
              <a:t>ormed decision</a:t>
            </a:r>
            <a:r>
              <a:rPr sz="2000" dirty="0">
                <a:latin typeface="Calibri"/>
                <a:cs typeface="Calibri"/>
              </a:rPr>
              <a:t>s</a:t>
            </a:r>
            <a:r>
              <a:rPr sz="2000" spc="5" dirty="0">
                <a:latin typeface="Calibri"/>
                <a:cs typeface="Calibri"/>
              </a:rPr>
              <a:t> </a:t>
            </a:r>
            <a:r>
              <a:rPr sz="2000" dirty="0">
                <a:latin typeface="Calibri"/>
                <a:cs typeface="Calibri"/>
              </a:rPr>
              <a:t>much</a:t>
            </a:r>
            <a:r>
              <a:rPr sz="2000" spc="5" dirty="0">
                <a:latin typeface="Calibri"/>
                <a:cs typeface="Calibri"/>
              </a:rPr>
              <a:t> </a:t>
            </a:r>
            <a:r>
              <a:rPr sz="2000" spc="-35" dirty="0">
                <a:latin typeface="Calibri"/>
                <a:cs typeface="Calibri"/>
              </a:rPr>
              <a:t>f</a:t>
            </a:r>
            <a:r>
              <a:rPr sz="2000" dirty="0">
                <a:latin typeface="Calibri"/>
                <a:cs typeface="Calibri"/>
              </a:rPr>
              <a:t>a</a:t>
            </a:r>
            <a:r>
              <a:rPr sz="2000" spc="-25" dirty="0">
                <a:latin typeface="Calibri"/>
                <a:cs typeface="Calibri"/>
              </a:rPr>
              <a:t>st</a:t>
            </a:r>
            <a:r>
              <a:rPr sz="2000" spc="-10" dirty="0">
                <a:latin typeface="Calibri"/>
                <a:cs typeface="Calibri"/>
              </a:rPr>
              <a:t>e</a:t>
            </a:r>
            <a:r>
              <a:rPr sz="2000" spc="-160" dirty="0">
                <a:latin typeface="Calibri"/>
                <a:cs typeface="Calibri"/>
              </a:rPr>
              <a:t>r</a:t>
            </a:r>
            <a:r>
              <a:rPr sz="2000" spc="-5" dirty="0">
                <a:latin typeface="Calibri"/>
                <a:cs typeface="Calibri"/>
              </a:rPr>
              <a:t>,</a:t>
            </a:r>
            <a:r>
              <a:rPr sz="2000" dirty="0">
                <a:latin typeface="Calibri"/>
                <a:cs typeface="Calibri"/>
              </a:rPr>
              <a:t>  and</a:t>
            </a:r>
            <a:r>
              <a:rPr sz="2000" spc="15" dirty="0">
                <a:latin typeface="Calibri"/>
                <a:cs typeface="Calibri"/>
              </a:rPr>
              <a:t> </a:t>
            </a:r>
            <a:r>
              <a:rPr sz="2000" dirty="0">
                <a:latin typeface="Calibri"/>
                <a:cs typeface="Calibri"/>
              </a:rPr>
              <a:t>fi</a:t>
            </a:r>
            <a:r>
              <a:rPr sz="2000" spc="-30" dirty="0">
                <a:latin typeface="Calibri"/>
                <a:cs typeface="Calibri"/>
              </a:rPr>
              <a:t>r</a:t>
            </a:r>
            <a:r>
              <a:rPr sz="2000" spc="-25" dirty="0">
                <a:latin typeface="Calibri"/>
                <a:cs typeface="Calibri"/>
              </a:rPr>
              <a:t>s</a:t>
            </a:r>
            <a:r>
              <a:rPr sz="2000" dirty="0">
                <a:latin typeface="Calibri"/>
                <a:cs typeface="Calibri"/>
              </a:rPr>
              <a:t>t</a:t>
            </a:r>
            <a:r>
              <a:rPr sz="2000" spc="-15" dirty="0">
                <a:latin typeface="Calibri"/>
                <a:cs typeface="Calibri"/>
              </a:rPr>
              <a:t> </a:t>
            </a:r>
            <a:r>
              <a:rPr sz="2000" spc="-30" dirty="0">
                <a:latin typeface="Calibri"/>
                <a:cs typeface="Calibri"/>
              </a:rPr>
              <a:t>r</a:t>
            </a:r>
            <a:r>
              <a:rPr sz="2000" spc="-10" dirty="0">
                <a:latin typeface="Calibri"/>
                <a:cs typeface="Calibri"/>
              </a:rPr>
              <a:t>e</a:t>
            </a:r>
            <a:r>
              <a:rPr sz="2000" dirty="0">
                <a:latin typeface="Calibri"/>
                <a:cs typeface="Calibri"/>
              </a:rPr>
              <a:t>sponde</a:t>
            </a:r>
            <a:r>
              <a:rPr sz="2000" spc="-30" dirty="0">
                <a:latin typeface="Calibri"/>
                <a:cs typeface="Calibri"/>
              </a:rPr>
              <a:t>r</a:t>
            </a:r>
            <a:r>
              <a:rPr sz="2000" dirty="0">
                <a:latin typeface="Calibri"/>
                <a:cs typeface="Calibri"/>
              </a:rPr>
              <a:t>s</a:t>
            </a:r>
            <a:r>
              <a:rPr sz="2000" spc="10" dirty="0">
                <a:latin typeface="Calibri"/>
                <a:cs typeface="Calibri"/>
              </a:rPr>
              <a:t> </a:t>
            </a:r>
            <a:r>
              <a:rPr sz="2000" spc="-25" dirty="0">
                <a:latin typeface="Calibri"/>
                <a:cs typeface="Calibri"/>
              </a:rPr>
              <a:t>c</a:t>
            </a:r>
            <a:r>
              <a:rPr sz="2000" spc="-5" dirty="0">
                <a:latin typeface="Calibri"/>
                <a:cs typeface="Calibri"/>
              </a:rPr>
              <a:t>a</a:t>
            </a:r>
            <a:r>
              <a:rPr sz="2000" dirty="0">
                <a:latin typeface="Calibri"/>
                <a:cs typeface="Calibri"/>
              </a:rPr>
              <a:t>n</a:t>
            </a:r>
            <a:r>
              <a:rPr sz="2000" spc="5" dirty="0">
                <a:latin typeface="Calibri"/>
                <a:cs typeface="Calibri"/>
              </a:rPr>
              <a:t> </a:t>
            </a:r>
            <a:r>
              <a:rPr sz="2000" spc="-5" dirty="0">
                <a:latin typeface="Calibri"/>
                <a:cs typeface="Calibri"/>
              </a:rPr>
              <a:t>ide</a:t>
            </a:r>
            <a:r>
              <a:rPr sz="2000" spc="-15" dirty="0">
                <a:latin typeface="Calibri"/>
                <a:cs typeface="Calibri"/>
              </a:rPr>
              <a:t>n</a:t>
            </a:r>
            <a:r>
              <a:rPr sz="2000" spc="-5" dirty="0">
                <a:latin typeface="Calibri"/>
                <a:cs typeface="Calibri"/>
              </a:rPr>
              <a:t>ti</a:t>
            </a:r>
            <a:r>
              <a:rPr sz="2000" spc="10" dirty="0">
                <a:latin typeface="Calibri"/>
                <a:cs typeface="Calibri"/>
              </a:rPr>
              <a:t>f</a:t>
            </a:r>
            <a:r>
              <a:rPr sz="2000" spc="-5" dirty="0">
                <a:latin typeface="Calibri"/>
                <a:cs typeface="Calibri"/>
              </a:rPr>
              <a:t>y</a:t>
            </a:r>
            <a:r>
              <a:rPr sz="2000" spc="10" dirty="0">
                <a:latin typeface="Calibri"/>
                <a:cs typeface="Calibri"/>
              </a:rPr>
              <a:t> </a:t>
            </a:r>
            <a:r>
              <a:rPr sz="2000" dirty="0">
                <a:latin typeface="Calibri"/>
                <a:cs typeface="Calibri"/>
              </a:rPr>
              <a:t>i</a:t>
            </a:r>
            <a:r>
              <a:rPr sz="2000" spc="-15" dirty="0">
                <a:latin typeface="Calibri"/>
                <a:cs typeface="Calibri"/>
              </a:rPr>
              <a:t>n</a:t>
            </a:r>
            <a:r>
              <a:rPr sz="2000" spc="-35" dirty="0">
                <a:latin typeface="Calibri"/>
                <a:cs typeface="Calibri"/>
              </a:rPr>
              <a:t>f</a:t>
            </a:r>
            <a:r>
              <a:rPr sz="2000" spc="-5" dirty="0">
                <a:latin typeface="Calibri"/>
                <a:cs typeface="Calibri"/>
              </a:rPr>
              <a:t>orm</a:t>
            </a:r>
            <a:r>
              <a:rPr sz="2000" spc="-25" dirty="0">
                <a:latin typeface="Calibri"/>
                <a:cs typeface="Calibri"/>
              </a:rPr>
              <a:t>a</a:t>
            </a:r>
            <a:r>
              <a:rPr sz="2000" spc="-5" dirty="0">
                <a:latin typeface="Calibri"/>
                <a:cs typeface="Calibri"/>
              </a:rPr>
              <a:t>t</a:t>
            </a:r>
            <a:r>
              <a:rPr sz="2000" dirty="0">
                <a:latin typeface="Calibri"/>
                <a:cs typeface="Calibri"/>
              </a:rPr>
              <a:t>ion</a:t>
            </a:r>
            <a:r>
              <a:rPr sz="2000" spc="5" dirty="0">
                <a:latin typeface="Calibri"/>
                <a:cs typeface="Calibri"/>
              </a:rPr>
              <a:t> </a:t>
            </a:r>
            <a:r>
              <a:rPr sz="2000" spc="-25" dirty="0">
                <a:latin typeface="Calibri"/>
                <a:cs typeface="Calibri"/>
              </a:rPr>
              <a:t>to </a:t>
            </a:r>
            <a:r>
              <a:rPr sz="2000" spc="-5" dirty="0">
                <a:latin typeface="Calibri"/>
                <a:cs typeface="Calibri"/>
              </a:rPr>
              <a:t>s</a:t>
            </a:r>
            <a:r>
              <a:rPr sz="2000" spc="-30" dirty="0">
                <a:latin typeface="Calibri"/>
                <a:cs typeface="Calibri"/>
              </a:rPr>
              <a:t>a</a:t>
            </a:r>
            <a:r>
              <a:rPr sz="2000" spc="-20" dirty="0">
                <a:latin typeface="Calibri"/>
                <a:cs typeface="Calibri"/>
              </a:rPr>
              <a:t>v</a:t>
            </a:r>
            <a:r>
              <a:rPr sz="2000" spc="-5" dirty="0">
                <a:latin typeface="Calibri"/>
                <a:cs typeface="Calibri"/>
              </a:rPr>
              <a:t>e li</a:t>
            </a:r>
            <a:r>
              <a:rPr sz="2000" spc="-15" dirty="0">
                <a:latin typeface="Calibri"/>
                <a:cs typeface="Calibri"/>
              </a:rPr>
              <a:t>v</a:t>
            </a:r>
            <a:r>
              <a:rPr sz="2000" spc="-5" dirty="0">
                <a:latin typeface="Calibri"/>
                <a:cs typeface="Calibri"/>
              </a:rPr>
              <a:t>e</a:t>
            </a:r>
            <a:r>
              <a:rPr sz="2000" spc="-10" dirty="0">
                <a:latin typeface="Calibri"/>
                <a:cs typeface="Calibri"/>
              </a:rPr>
              <a:t>s</a:t>
            </a:r>
            <a:r>
              <a:rPr sz="2000" dirty="0">
                <a:latin typeface="Calibri"/>
                <a:cs typeface="Calibri"/>
              </a:rPr>
              <a:t>.</a:t>
            </a:r>
          </a:p>
          <a:p>
            <a:pPr>
              <a:lnSpc>
                <a:spcPct val="100000"/>
              </a:lnSpc>
              <a:spcBef>
                <a:spcPts val="32"/>
              </a:spcBef>
            </a:pPr>
            <a:endParaRPr sz="2000" dirty="0">
              <a:latin typeface="Times New Roman"/>
              <a:cs typeface="Times New Roman"/>
            </a:endParaRPr>
          </a:p>
          <a:p>
            <a:pPr marL="12700" marR="50800">
              <a:lnSpc>
                <a:spcPct val="100000"/>
              </a:lnSpc>
            </a:pPr>
            <a:r>
              <a:rPr lang="en-US" sz="2000" spc="-5" dirty="0">
                <a:latin typeface="Calibri"/>
                <a:cs typeface="Calibri"/>
              </a:rPr>
              <a:t>IMPORTANT: Although your Share911 channel says Drill – You will send alerts if you hit any of the alerts or check-in options. Please wait until an official drill before hitting any buttons.</a:t>
            </a:r>
            <a:endParaRPr lang="en-US" sz="2000" spc="-25" dirty="0">
              <a:latin typeface="Calibri"/>
              <a:cs typeface="Calibri"/>
            </a:endParaRPr>
          </a:p>
          <a:p>
            <a:pPr marL="12700" marR="50800">
              <a:lnSpc>
                <a:spcPct val="100000"/>
              </a:lnSpc>
            </a:pPr>
            <a:endParaRPr lang="en-US" sz="2000" spc="-25" dirty="0">
              <a:latin typeface="Calibri"/>
              <a:cs typeface="Calibri"/>
            </a:endParaRPr>
          </a:p>
          <a:p>
            <a:pPr marL="12700" marR="50800">
              <a:lnSpc>
                <a:spcPct val="100000"/>
              </a:lnSpc>
            </a:pPr>
            <a:r>
              <a:rPr lang="en-US" sz="2000" spc="-25" dirty="0">
                <a:latin typeface="Calibri"/>
                <a:cs typeface="Calibri"/>
              </a:rPr>
              <a:t>Need additional assistance? Click here:</a:t>
            </a:r>
            <a:r>
              <a:rPr lang="en-US" sz="2000" spc="-25" dirty="0">
                <a:cs typeface="Calibri"/>
              </a:rPr>
              <a:t> </a:t>
            </a:r>
            <a:r>
              <a:rPr lang="en-US" sz="2000" spc="-25" dirty="0">
                <a:cs typeface="Calibri"/>
                <a:hlinkClick r:id="rId2"/>
              </a:rPr>
              <a:t>Share911 Support</a:t>
            </a:r>
            <a:endParaRPr lang="en-US" sz="2000" spc="-25" dirty="0">
              <a:cs typeface="Calibri"/>
            </a:endParaRPr>
          </a:p>
          <a:p>
            <a:pPr marL="12700" marR="50800">
              <a:lnSpc>
                <a:spcPct val="100000"/>
              </a:lnSpc>
            </a:pPr>
            <a:endParaRPr lang="en-US" sz="2000" spc="-25" dirty="0">
              <a:latin typeface="Calibri"/>
              <a:cs typeface="Calibri"/>
            </a:endParaRPr>
          </a:p>
          <a:p>
            <a:pPr marL="12700" marR="50800">
              <a:lnSpc>
                <a:spcPct val="100000"/>
              </a:lnSpc>
            </a:pPr>
            <a:r>
              <a:rPr lang="en-US" sz="2000" spc="-25" dirty="0">
                <a:latin typeface="Calibri"/>
                <a:cs typeface="Calibri"/>
              </a:rPr>
              <a:t>Stay Safe,</a:t>
            </a:r>
          </a:p>
          <a:p>
            <a:pPr marL="12700" marR="50800">
              <a:lnSpc>
                <a:spcPct val="100000"/>
              </a:lnSpc>
            </a:pPr>
            <a:r>
              <a:rPr lang="en-US" sz="2000" spc="-25" dirty="0">
                <a:latin typeface="Calibri"/>
                <a:cs typeface="Calibri"/>
              </a:rPr>
              <a:t>Share911</a:t>
            </a:r>
            <a:endParaRPr sz="2000" dirty="0">
              <a:latin typeface="Calibri"/>
              <a:cs typeface="Calibri"/>
            </a:endParaRPr>
          </a:p>
        </p:txBody>
      </p:sp>
      <p:sp>
        <p:nvSpPr>
          <p:cNvPr id="7" name="TextBox 6"/>
          <p:cNvSpPr txBox="1"/>
          <p:nvPr/>
        </p:nvSpPr>
        <p:spPr>
          <a:xfrm>
            <a:off x="1372858" y="762000"/>
            <a:ext cx="7082132" cy="646331"/>
          </a:xfrm>
          <a:prstGeom prst="rect">
            <a:avLst/>
          </a:prstGeom>
          <a:noFill/>
        </p:spPr>
        <p:txBody>
          <a:bodyPr wrap="square" rtlCol="0">
            <a:spAutoFit/>
          </a:bodyPr>
          <a:lstStyle/>
          <a:p>
            <a:pPr algn="ctr"/>
            <a:r>
              <a:rPr lang="en-US" sz="3600" b="1" dirty="0"/>
              <a:t>Conclusion</a:t>
            </a:r>
          </a:p>
        </p:txBody>
      </p:sp>
    </p:spTree>
    <p:extLst>
      <p:ext uri="{BB962C8B-B14F-4D97-AF65-F5344CB8AC3E}">
        <p14:creationId xmlns:p14="http://schemas.microsoft.com/office/powerpoint/2010/main" val="125260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7" y="533400"/>
            <a:ext cx="8400798" cy="1219200"/>
          </a:xfrm>
        </p:spPr>
        <p:txBody>
          <a:bodyPr/>
          <a:lstStyle/>
          <a:p>
            <a:r>
              <a:rPr lang="en-US" sz="3600" b="1" dirty="0"/>
              <a:t>Share911 alerts everyone at the same time</a:t>
            </a:r>
            <a:br>
              <a:rPr lang="en-US" dirty="0"/>
            </a:br>
            <a:endParaRPr lang="en-US" dirty="0"/>
          </a:p>
        </p:txBody>
      </p:sp>
      <p:sp>
        <p:nvSpPr>
          <p:cNvPr id="3" name="Text Placeholder 2"/>
          <p:cNvSpPr>
            <a:spLocks noGrp="1"/>
          </p:cNvSpPr>
          <p:nvPr>
            <p:ph type="body" idx="1"/>
          </p:nvPr>
        </p:nvSpPr>
        <p:spPr>
          <a:xfrm>
            <a:off x="909637" y="1981200"/>
            <a:ext cx="3578883" cy="3662541"/>
          </a:xfrm>
        </p:spPr>
        <p:txBody>
          <a:bodyPr/>
          <a:lstStyle/>
          <a:p>
            <a:endParaRPr lang="en-US" sz="2000" dirty="0"/>
          </a:p>
          <a:p>
            <a:r>
              <a:rPr lang="en-US" sz="2000" dirty="0"/>
              <a:t>When an emergency is happening, Share911 allows building staff to simultaneously alert employees, administrators and public safety personnel, from wherever they are, right from their mobile device or computer, letting everyone know that an emergency is happening and what they should do in response.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81200"/>
            <a:ext cx="4755328" cy="3924300"/>
          </a:xfrm>
          <a:prstGeom prst="rect">
            <a:avLst/>
          </a:prstGeom>
        </p:spPr>
      </p:pic>
    </p:spTree>
    <p:extLst>
      <p:ext uri="{BB962C8B-B14F-4D97-AF65-F5344CB8AC3E}">
        <p14:creationId xmlns:p14="http://schemas.microsoft.com/office/powerpoint/2010/main" val="166303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9804"/>
            <a:ext cx="7867395" cy="1107996"/>
          </a:xfrm>
        </p:spPr>
        <p:txBody>
          <a:bodyPr/>
          <a:lstStyle/>
          <a:p>
            <a:r>
              <a:rPr lang="en-US" sz="3600" b="1" dirty="0"/>
              <a:t>Everyone sees the information they need</a:t>
            </a:r>
            <a:r>
              <a:rPr lang="en-US" sz="3600" dirty="0"/>
              <a:t> </a:t>
            </a:r>
          </a:p>
        </p:txBody>
      </p:sp>
      <p:sp>
        <p:nvSpPr>
          <p:cNvPr id="3" name="Text Placeholder 2"/>
          <p:cNvSpPr>
            <a:spLocks noGrp="1"/>
          </p:cNvSpPr>
          <p:nvPr>
            <p:ph type="body" idx="1"/>
          </p:nvPr>
        </p:nvSpPr>
        <p:spPr>
          <a:xfrm>
            <a:off x="5791200" y="1447800"/>
            <a:ext cx="3807482" cy="2972308"/>
          </a:xfrm>
        </p:spPr>
        <p:txBody>
          <a:bodyPr/>
          <a:lstStyle/>
          <a:p>
            <a:r>
              <a:rPr lang="en-US" sz="2000" dirty="0"/>
              <a:t>Share911 makes it easy for everyone to see the information they need - where help is needed, what’s happening around them and who is unaccounted for. Whether you’re a police officer looking for a threat or you’re a firefighter trying to rescue people trapped under a pile of debris, Share911 puts the information needed at your fingertips.</a:t>
            </a:r>
          </a:p>
          <a:p>
            <a:endParaRPr lang="en-US" sz="2000" dirty="0"/>
          </a:p>
          <a:p>
            <a:r>
              <a:rPr lang="en-US" sz="2000" dirty="0"/>
              <a:t>Share911 enables first responders, administrators and incident commanders to stay informed of what's happening during an emergency. All in real-time and on one platform. </a:t>
            </a:r>
          </a:p>
          <a:p>
            <a:endParaRPr lang="en-US" sz="2000" dirty="0"/>
          </a:p>
          <a:p>
            <a:endParaRPr lang="en-US" dirty="0"/>
          </a:p>
        </p:txBody>
      </p:sp>
      <p:pic>
        <p:nvPicPr>
          <p:cNvPr id="6" name="Picture 5">
            <a:extLst>
              <a:ext uri="{FF2B5EF4-FFF2-40B4-BE49-F238E27FC236}">
                <a16:creationId xmlns:a16="http://schemas.microsoft.com/office/drawing/2014/main" id="{C146B458-CC35-4BB4-AC1C-164BE687D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43812"/>
            <a:ext cx="4314444" cy="5752592"/>
          </a:xfrm>
          <a:prstGeom prst="rect">
            <a:avLst/>
          </a:prstGeom>
          <a:ln w="12700">
            <a:solidFill>
              <a:schemeClr val="tx1"/>
            </a:solidFill>
          </a:ln>
        </p:spPr>
      </p:pic>
    </p:spTree>
    <p:extLst>
      <p:ext uri="{BB962C8B-B14F-4D97-AF65-F5344CB8AC3E}">
        <p14:creationId xmlns:p14="http://schemas.microsoft.com/office/powerpoint/2010/main" val="102316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657592" cy="553998"/>
          </a:xfrm>
        </p:spPr>
        <p:txBody>
          <a:bodyPr/>
          <a:lstStyle/>
          <a:p>
            <a:pPr algn="ctr"/>
            <a:r>
              <a:rPr lang="en-US" sz="3600" b="1" dirty="0"/>
              <a:t>Share911 Permissions</a:t>
            </a:r>
          </a:p>
        </p:txBody>
      </p:sp>
      <p:sp>
        <p:nvSpPr>
          <p:cNvPr id="3" name="Text Placeholder 2"/>
          <p:cNvSpPr>
            <a:spLocks noGrp="1"/>
          </p:cNvSpPr>
          <p:nvPr>
            <p:ph type="body" idx="1"/>
          </p:nvPr>
        </p:nvSpPr>
        <p:spPr>
          <a:xfrm>
            <a:off x="6019800" y="1600200"/>
            <a:ext cx="3733800" cy="5539978"/>
          </a:xfrm>
        </p:spPr>
        <p:txBody>
          <a:bodyPr/>
          <a:lstStyle/>
          <a:p>
            <a:r>
              <a:rPr lang="en-US" sz="2000" dirty="0"/>
              <a:t>Everything on the Share911 is permission based.</a:t>
            </a:r>
          </a:p>
          <a:p>
            <a:endParaRPr lang="en-US" sz="2000" dirty="0"/>
          </a:p>
          <a:p>
            <a:r>
              <a:rPr lang="en-US" sz="2000" dirty="0"/>
              <a:t>Because Share911 is so powerful, permissions are based on employees roles and responsibilities.</a:t>
            </a:r>
          </a:p>
          <a:p>
            <a:endParaRPr lang="en-US" sz="2000" dirty="0"/>
          </a:p>
          <a:p>
            <a:r>
              <a:rPr lang="en-US" sz="2000" dirty="0"/>
              <a:t>All employees can access Share911, receive alerts, check-in with their status and receive updates.</a:t>
            </a:r>
          </a:p>
          <a:p>
            <a:endParaRPr lang="en-US" sz="2000" dirty="0"/>
          </a:p>
          <a:p>
            <a:r>
              <a:rPr lang="en-US" sz="2000" dirty="0"/>
              <a:t>The ability to Broadcast Alerts, Messages and Manage Drills may be restricted to supervisors and administrators. You’ll know if you have that permission if you see any of the buttons here.</a:t>
            </a:r>
          </a:p>
        </p:txBody>
      </p:sp>
      <p:pic>
        <p:nvPicPr>
          <p:cNvPr id="7" name="Picture 6">
            <a:extLst>
              <a:ext uri="{FF2B5EF4-FFF2-40B4-BE49-F238E27FC236}">
                <a16:creationId xmlns:a16="http://schemas.microsoft.com/office/drawing/2014/main" id="{205933C8-2E40-4020-9ED8-00C83A2A7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600200"/>
            <a:ext cx="4016449" cy="5355265"/>
          </a:xfrm>
          <a:prstGeom prst="rect">
            <a:avLst/>
          </a:prstGeom>
          <a:ln w="12700">
            <a:solidFill>
              <a:schemeClr val="tx1"/>
            </a:solidFill>
          </a:ln>
        </p:spPr>
      </p:pic>
      <p:cxnSp>
        <p:nvCxnSpPr>
          <p:cNvPr id="9" name="Straight Arrow Connector 8">
            <a:extLst>
              <a:ext uri="{FF2B5EF4-FFF2-40B4-BE49-F238E27FC236}">
                <a16:creationId xmlns:a16="http://schemas.microsoft.com/office/drawing/2014/main" id="{267DDB8B-8A93-4F84-8C21-B76DB4370F1C}"/>
              </a:ext>
            </a:extLst>
          </p:cNvPr>
          <p:cNvCxnSpPr/>
          <p:nvPr/>
        </p:nvCxnSpPr>
        <p:spPr>
          <a:xfrm flipH="1" flipV="1">
            <a:off x="4191000" y="2971800"/>
            <a:ext cx="1752600" cy="2971800"/>
          </a:xfrm>
          <a:prstGeom prst="straightConnector1">
            <a:avLst/>
          </a:prstGeom>
          <a:ln w="19050">
            <a:solidFill>
              <a:srgbClr val="FF0000"/>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78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403080" y="3200400"/>
            <a:ext cx="198120" cy="194310"/>
          </a:xfrm>
          <a:custGeom>
            <a:avLst/>
            <a:gdLst/>
            <a:ahLst/>
            <a:cxnLst/>
            <a:rect l="l" t="t" r="r" b="b"/>
            <a:pathLst>
              <a:path w="198120" h="194310">
                <a:moveTo>
                  <a:pt x="0" y="0"/>
                </a:moveTo>
                <a:lnTo>
                  <a:pt x="0" y="194310"/>
                </a:lnTo>
                <a:lnTo>
                  <a:pt x="198120" y="194310"/>
                </a:lnTo>
                <a:lnTo>
                  <a:pt x="198120" y="0"/>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1130013" y="971883"/>
            <a:ext cx="8230807" cy="553998"/>
          </a:xfrm>
          <a:prstGeom prst="rect">
            <a:avLst/>
          </a:prstGeom>
        </p:spPr>
        <p:txBody>
          <a:bodyPr vert="horz" wrap="square" lIns="0" tIns="0" rIns="0" bIns="0" rtlCol="0">
            <a:spAutoFit/>
          </a:bodyPr>
          <a:lstStyle/>
          <a:p>
            <a:pPr marL="490220" marR="5080" indent="-635" algn="ctr">
              <a:lnSpc>
                <a:spcPct val="100000"/>
              </a:lnSpc>
            </a:pPr>
            <a:r>
              <a:rPr lang="en-US" sz="1800" dirty="0">
                <a:latin typeface="Calibri"/>
                <a:cs typeface="Calibri"/>
              </a:rPr>
              <a:t>You’ll receive an email invite from Share911 with an </a:t>
            </a:r>
            <a:r>
              <a:rPr lang="en-US" sz="1800" b="1" spc="-150" dirty="0">
                <a:solidFill>
                  <a:srgbClr val="FFC000"/>
                </a:solidFill>
                <a:latin typeface="Calibri"/>
                <a:cs typeface="Calibri"/>
              </a:rPr>
              <a:t>“Activate Now”  </a:t>
            </a:r>
            <a:r>
              <a:rPr sz="1800" spc="-5" dirty="0">
                <a:latin typeface="Calibri"/>
                <a:cs typeface="Calibri"/>
              </a:rPr>
              <a:t>link</a:t>
            </a:r>
            <a:r>
              <a:rPr lang="en-US" sz="1800" spc="-5" dirty="0">
                <a:latin typeface="Calibri"/>
                <a:cs typeface="Calibri"/>
              </a:rPr>
              <a:t>.</a:t>
            </a:r>
            <a:r>
              <a:rPr lang="en-US" sz="1800" dirty="0">
                <a:latin typeface="Calibri"/>
                <a:cs typeface="Calibri"/>
              </a:rPr>
              <a:t> </a:t>
            </a:r>
          </a:p>
          <a:p>
            <a:pPr marL="490220" marR="5080" indent="-635" algn="ctr">
              <a:lnSpc>
                <a:spcPct val="100000"/>
              </a:lnSpc>
            </a:pPr>
            <a:r>
              <a:rPr lang="en-US" sz="1800" dirty="0">
                <a:latin typeface="Calibri"/>
                <a:cs typeface="Calibri"/>
              </a:rPr>
              <a:t>After you click the activation link you can complete your profile.</a:t>
            </a:r>
          </a:p>
        </p:txBody>
      </p:sp>
      <p:sp>
        <p:nvSpPr>
          <p:cNvPr id="17" name="object 17"/>
          <p:cNvSpPr/>
          <p:nvPr/>
        </p:nvSpPr>
        <p:spPr>
          <a:xfrm>
            <a:off x="9403080" y="3393947"/>
            <a:ext cx="198120" cy="980440"/>
          </a:xfrm>
          <a:custGeom>
            <a:avLst/>
            <a:gdLst/>
            <a:ahLst/>
            <a:cxnLst/>
            <a:rect l="l" t="t" r="r" b="b"/>
            <a:pathLst>
              <a:path w="198120" h="980439">
                <a:moveTo>
                  <a:pt x="0" y="0"/>
                </a:moveTo>
                <a:lnTo>
                  <a:pt x="0" y="979931"/>
                </a:lnTo>
                <a:lnTo>
                  <a:pt x="198120" y="979931"/>
                </a:lnTo>
                <a:lnTo>
                  <a:pt x="198120" y="0"/>
                </a:lnTo>
                <a:lnTo>
                  <a:pt x="0" y="0"/>
                </a:lnTo>
                <a:close/>
              </a:path>
            </a:pathLst>
          </a:custGeom>
          <a:solidFill>
            <a:srgbClr val="FFFFFF"/>
          </a:solidFill>
        </p:spPr>
        <p:txBody>
          <a:bodyPr wrap="square" lIns="0" tIns="0" rIns="0" bIns="0" rtlCol="0"/>
          <a:lstStyle/>
          <a:p>
            <a:endParaRPr/>
          </a:p>
        </p:txBody>
      </p:sp>
      <p:sp>
        <p:nvSpPr>
          <p:cNvPr id="26" name="object 26"/>
          <p:cNvSpPr/>
          <p:nvPr/>
        </p:nvSpPr>
        <p:spPr>
          <a:xfrm>
            <a:off x="9403080" y="4373117"/>
            <a:ext cx="198120" cy="980440"/>
          </a:xfrm>
          <a:custGeom>
            <a:avLst/>
            <a:gdLst/>
            <a:ahLst/>
            <a:cxnLst/>
            <a:rect l="l" t="t" r="r" b="b"/>
            <a:pathLst>
              <a:path w="198120" h="980439">
                <a:moveTo>
                  <a:pt x="0" y="0"/>
                </a:moveTo>
                <a:lnTo>
                  <a:pt x="0" y="979932"/>
                </a:lnTo>
                <a:lnTo>
                  <a:pt x="198120" y="979932"/>
                </a:lnTo>
                <a:lnTo>
                  <a:pt x="198120" y="0"/>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9403080" y="5352288"/>
            <a:ext cx="198120" cy="980440"/>
          </a:xfrm>
          <a:custGeom>
            <a:avLst/>
            <a:gdLst/>
            <a:ahLst/>
            <a:cxnLst/>
            <a:rect l="l" t="t" r="r" b="b"/>
            <a:pathLst>
              <a:path w="198120" h="980439">
                <a:moveTo>
                  <a:pt x="0" y="0"/>
                </a:moveTo>
                <a:lnTo>
                  <a:pt x="0" y="979932"/>
                </a:lnTo>
                <a:lnTo>
                  <a:pt x="198120" y="979932"/>
                </a:lnTo>
                <a:lnTo>
                  <a:pt x="198120" y="0"/>
                </a:lnTo>
                <a:lnTo>
                  <a:pt x="0" y="0"/>
                </a:lnTo>
                <a:close/>
              </a:path>
            </a:pathLst>
          </a:custGeom>
          <a:solidFill>
            <a:srgbClr val="FFFFFF"/>
          </a:solidFill>
        </p:spPr>
        <p:txBody>
          <a:bodyPr wrap="square" lIns="0" tIns="0" rIns="0" bIns="0" rtlCol="0"/>
          <a:lstStyle/>
          <a:p>
            <a:endParaRPr/>
          </a:p>
        </p:txBody>
      </p:sp>
      <p:sp>
        <p:nvSpPr>
          <p:cNvPr id="45" name="object 45"/>
          <p:cNvSpPr/>
          <p:nvPr/>
        </p:nvSpPr>
        <p:spPr>
          <a:xfrm>
            <a:off x="9403080" y="6331458"/>
            <a:ext cx="198120" cy="755650"/>
          </a:xfrm>
          <a:custGeom>
            <a:avLst/>
            <a:gdLst/>
            <a:ahLst/>
            <a:cxnLst/>
            <a:rect l="l" t="t" r="r" b="b"/>
            <a:pathLst>
              <a:path w="198120" h="755650">
                <a:moveTo>
                  <a:pt x="0" y="0"/>
                </a:moveTo>
                <a:lnTo>
                  <a:pt x="0" y="755142"/>
                </a:lnTo>
                <a:lnTo>
                  <a:pt x="198120" y="755142"/>
                </a:lnTo>
                <a:lnTo>
                  <a:pt x="198120" y="0"/>
                </a:lnTo>
                <a:lnTo>
                  <a:pt x="0" y="0"/>
                </a:lnTo>
                <a:close/>
              </a:path>
            </a:pathLst>
          </a:custGeom>
          <a:solidFill>
            <a:srgbClr val="FFFFFF"/>
          </a:solidFill>
        </p:spPr>
        <p:txBody>
          <a:bodyPr wrap="square" lIns="0" tIns="0" rIns="0" bIns="0" rtlCol="0"/>
          <a:lstStyle/>
          <a:p>
            <a:endParaRPr/>
          </a:p>
        </p:txBody>
      </p:sp>
      <p:sp>
        <p:nvSpPr>
          <p:cNvPr id="48" name="TextBox 47"/>
          <p:cNvSpPr txBox="1"/>
          <p:nvPr/>
        </p:nvSpPr>
        <p:spPr>
          <a:xfrm>
            <a:off x="1981200" y="294127"/>
            <a:ext cx="6528434" cy="646331"/>
          </a:xfrm>
          <a:prstGeom prst="rect">
            <a:avLst/>
          </a:prstGeom>
          <a:noFill/>
        </p:spPr>
        <p:txBody>
          <a:bodyPr wrap="square" rtlCol="0">
            <a:spAutoFit/>
          </a:bodyPr>
          <a:lstStyle/>
          <a:p>
            <a:pPr algn="ctr"/>
            <a:r>
              <a:rPr lang="en-US" sz="3600" b="1" dirty="0"/>
              <a:t>Joining Your Share911 Channel</a:t>
            </a:r>
          </a:p>
        </p:txBody>
      </p:sp>
      <p:pic>
        <p:nvPicPr>
          <p:cNvPr id="13" name="Content Placeholder 12">
            <a:extLst>
              <a:ext uri="{FF2B5EF4-FFF2-40B4-BE49-F238E27FC236}">
                <a16:creationId xmlns:a16="http://schemas.microsoft.com/office/drawing/2014/main" id="{F9C1FD5C-F9A1-8341-A959-E2FC7475EF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7480" y="3581400"/>
            <a:ext cx="4800600" cy="4081821"/>
          </a:xfrm>
          <a:ln>
            <a:solidFill>
              <a:schemeClr val="tx1"/>
            </a:solidFill>
          </a:ln>
        </p:spPr>
      </p:pic>
      <p:pic>
        <p:nvPicPr>
          <p:cNvPr id="15" name="Content Placeholder 14">
            <a:extLst>
              <a:ext uri="{FF2B5EF4-FFF2-40B4-BE49-F238E27FC236}">
                <a16:creationId xmlns:a16="http://schemas.microsoft.com/office/drawing/2014/main" id="{A3F9A0F3-DAE3-8C41-BBED-53C68AD6FA92}"/>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tretch>
            <a:fillRect/>
          </a:stretch>
        </p:blipFill>
        <p:spPr>
          <a:xfrm>
            <a:off x="2147566" y="1584355"/>
            <a:ext cx="5913574" cy="1809592"/>
          </a:xfrm>
          <a:ln>
            <a:solidFill>
              <a:schemeClr val="tx1"/>
            </a:solidFill>
          </a:ln>
        </p:spPr>
      </p:pic>
    </p:spTree>
    <p:extLst>
      <p:ext uri="{BB962C8B-B14F-4D97-AF65-F5344CB8AC3E}">
        <p14:creationId xmlns:p14="http://schemas.microsoft.com/office/powerpoint/2010/main" val="164602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1436369"/>
            <a:ext cx="9144000" cy="979169"/>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304800" y="953603"/>
            <a:ext cx="9601200" cy="1969770"/>
          </a:xfrm>
          <a:prstGeom prst="rect">
            <a:avLst/>
          </a:prstGeom>
        </p:spPr>
        <p:txBody>
          <a:bodyPr vert="horz" wrap="square" lIns="0" tIns="0" rIns="0" bIns="0" rtlCol="0">
            <a:spAutoFit/>
          </a:bodyPr>
          <a:lstStyle/>
          <a:p>
            <a:pPr marL="12700" marR="92710">
              <a:lnSpc>
                <a:spcPct val="100000"/>
              </a:lnSpc>
            </a:pPr>
            <a:r>
              <a:rPr lang="en-US" sz="1600" spc="-5" dirty="0">
                <a:latin typeface="Calibri"/>
                <a:cs typeface="Calibri"/>
              </a:rPr>
              <a:t>Share911 was originally built as a web-application. </a:t>
            </a:r>
            <a:r>
              <a:rPr lang="en-US" sz="1600" b="1" spc="-5" dirty="0">
                <a:latin typeface="Calibri"/>
                <a:cs typeface="Calibri"/>
              </a:rPr>
              <a:t>This means that you do not have to use a cell-phone to access Share911 – You just need something that connects to the internet; laptop, computer or tablet.</a:t>
            </a:r>
            <a:r>
              <a:rPr lang="en-US" sz="1600" spc="-5" dirty="0">
                <a:latin typeface="Calibri"/>
                <a:cs typeface="Calibri"/>
              </a:rPr>
              <a:t> </a:t>
            </a:r>
          </a:p>
          <a:p>
            <a:pPr marL="12700" marR="92710">
              <a:lnSpc>
                <a:spcPct val="100000"/>
              </a:lnSpc>
            </a:pPr>
            <a:endParaRPr lang="en-US" sz="1600" spc="-5" dirty="0">
              <a:latin typeface="Calibri"/>
              <a:cs typeface="Calibri"/>
            </a:endParaRPr>
          </a:p>
          <a:p>
            <a:pPr marL="12700" marR="92710">
              <a:lnSpc>
                <a:spcPct val="100000"/>
              </a:lnSpc>
            </a:pPr>
            <a:r>
              <a:rPr lang="en-US" sz="1600" spc="-5" dirty="0">
                <a:latin typeface="Calibri"/>
                <a:cs typeface="Calibri"/>
              </a:rPr>
              <a:t>However, if you wish to use your mobile device you can download the mobile app from Apple ‘s App Store or Google Play.</a:t>
            </a:r>
          </a:p>
          <a:p>
            <a:pPr marL="12700" marR="92710">
              <a:lnSpc>
                <a:spcPct val="100000"/>
              </a:lnSpc>
            </a:pPr>
            <a:endParaRPr sz="1600" dirty="0">
              <a:latin typeface="Calibri"/>
              <a:cs typeface="Calibri"/>
            </a:endParaRPr>
          </a:p>
          <a:p>
            <a:pPr marL="12700" marR="5080">
              <a:lnSpc>
                <a:spcPct val="100000"/>
              </a:lnSpc>
            </a:pPr>
            <a:r>
              <a:rPr lang="en-US" sz="1600" spc="-5" dirty="0">
                <a:latin typeface="Calibri"/>
                <a:cs typeface="Calibri"/>
              </a:rPr>
              <a:t>To sign-in f</a:t>
            </a:r>
            <a:r>
              <a:rPr sz="1600" spc="-30" dirty="0">
                <a:latin typeface="Calibri"/>
                <a:cs typeface="Calibri"/>
              </a:rPr>
              <a:t>r</a:t>
            </a:r>
            <a:r>
              <a:rPr sz="1600" spc="-5" dirty="0">
                <a:latin typeface="Calibri"/>
                <a:cs typeface="Calibri"/>
              </a:rPr>
              <a:t>o</a:t>
            </a:r>
            <a:r>
              <a:rPr sz="1600" dirty="0">
                <a:latin typeface="Calibri"/>
                <a:cs typeface="Calibri"/>
              </a:rPr>
              <a:t>m</a:t>
            </a:r>
            <a:r>
              <a:rPr sz="1600" spc="-5" dirty="0">
                <a:latin typeface="Calibri"/>
                <a:cs typeface="Calibri"/>
              </a:rPr>
              <a:t> </a:t>
            </a:r>
            <a:r>
              <a:rPr sz="1600" dirty="0">
                <a:latin typeface="Calibri"/>
                <a:cs typeface="Calibri"/>
              </a:rPr>
              <a:t>all </a:t>
            </a:r>
            <a:r>
              <a:rPr sz="1600" spc="-5" dirty="0">
                <a:latin typeface="Calibri"/>
                <a:cs typeface="Calibri"/>
              </a:rPr>
              <a:t>d</a:t>
            </a:r>
            <a:r>
              <a:rPr sz="1600" spc="-15" dirty="0">
                <a:latin typeface="Calibri"/>
                <a:cs typeface="Calibri"/>
              </a:rPr>
              <a:t>e</a:t>
            </a:r>
            <a:r>
              <a:rPr sz="1600" spc="-5" dirty="0">
                <a:latin typeface="Calibri"/>
                <a:cs typeface="Calibri"/>
              </a:rPr>
              <a:t>vices,</a:t>
            </a:r>
            <a:r>
              <a:rPr sz="1600" spc="10" dirty="0">
                <a:latin typeface="Calibri"/>
                <a:cs typeface="Calibri"/>
              </a:rPr>
              <a:t> </a:t>
            </a:r>
            <a:r>
              <a:rPr sz="1600" dirty="0">
                <a:latin typeface="Calibri"/>
                <a:cs typeface="Calibri"/>
              </a:rPr>
              <a:t>simply</a:t>
            </a:r>
            <a:r>
              <a:rPr sz="1600" spc="-5" dirty="0">
                <a:latin typeface="Calibri"/>
                <a:cs typeface="Calibri"/>
              </a:rPr>
              <a:t> </a:t>
            </a:r>
            <a:r>
              <a:rPr sz="1600" spc="-15" dirty="0">
                <a:latin typeface="Calibri"/>
                <a:cs typeface="Calibri"/>
              </a:rPr>
              <a:t>g</a:t>
            </a:r>
            <a:r>
              <a:rPr sz="1600" dirty="0">
                <a:latin typeface="Calibri"/>
                <a:cs typeface="Calibri"/>
              </a:rPr>
              <a:t>o</a:t>
            </a:r>
            <a:r>
              <a:rPr sz="1600" spc="10" dirty="0">
                <a:latin typeface="Calibri"/>
                <a:cs typeface="Calibri"/>
              </a:rPr>
              <a:t> </a:t>
            </a:r>
            <a:r>
              <a:rPr sz="1600" spc="-25" dirty="0">
                <a:latin typeface="Calibri"/>
                <a:cs typeface="Calibri"/>
              </a:rPr>
              <a:t>t</a:t>
            </a:r>
            <a:r>
              <a:rPr sz="1600" dirty="0">
                <a:latin typeface="Calibri"/>
                <a:cs typeface="Calibri"/>
              </a:rPr>
              <a:t>o</a:t>
            </a:r>
            <a:r>
              <a:rPr sz="1600" spc="5" dirty="0">
                <a:latin typeface="Calibri"/>
                <a:cs typeface="Calibri"/>
              </a:rPr>
              <a:t> </a:t>
            </a:r>
            <a:r>
              <a:rPr lang="en-US" sz="1600" spc="-5" dirty="0">
                <a:latin typeface="Calibri"/>
                <a:cs typeface="Calibri"/>
              </a:rPr>
              <a:t>your </a:t>
            </a:r>
            <a:r>
              <a:rPr sz="1600" spc="-30" dirty="0">
                <a:latin typeface="Calibri"/>
                <a:cs typeface="Calibri"/>
              </a:rPr>
              <a:t>w</a:t>
            </a:r>
            <a:r>
              <a:rPr sz="1600" spc="-10" dirty="0">
                <a:latin typeface="Calibri"/>
                <a:cs typeface="Calibri"/>
              </a:rPr>
              <a:t>e</a:t>
            </a:r>
            <a:r>
              <a:rPr sz="1600" dirty="0">
                <a:latin typeface="Calibri"/>
                <a:cs typeface="Calibri"/>
              </a:rPr>
              <a:t>b</a:t>
            </a:r>
            <a:r>
              <a:rPr sz="1600" spc="20" dirty="0">
                <a:latin typeface="Calibri"/>
                <a:cs typeface="Calibri"/>
              </a:rPr>
              <a:t> </a:t>
            </a:r>
            <a:r>
              <a:rPr sz="1600" spc="-5" dirty="0">
                <a:latin typeface="Calibri"/>
                <a:cs typeface="Calibri"/>
              </a:rPr>
              <a:t>b</a:t>
            </a:r>
            <a:r>
              <a:rPr sz="1600" spc="-30" dirty="0">
                <a:latin typeface="Calibri"/>
                <a:cs typeface="Calibri"/>
              </a:rPr>
              <a:t>r</a:t>
            </a:r>
            <a:r>
              <a:rPr sz="1600" spc="-10" dirty="0">
                <a:latin typeface="Calibri"/>
                <a:cs typeface="Calibri"/>
              </a:rPr>
              <a:t>o</a:t>
            </a:r>
            <a:r>
              <a:rPr sz="1600" spc="-30" dirty="0">
                <a:latin typeface="Calibri"/>
                <a:cs typeface="Calibri"/>
              </a:rPr>
              <a:t>w</a:t>
            </a:r>
            <a:r>
              <a:rPr sz="1600" spc="-5" dirty="0">
                <a:latin typeface="Calibri"/>
                <a:cs typeface="Calibri"/>
              </a:rPr>
              <a:t>ser</a:t>
            </a:r>
            <a:r>
              <a:rPr sz="1600" spc="10" dirty="0">
                <a:latin typeface="Calibri"/>
                <a:cs typeface="Calibri"/>
              </a:rPr>
              <a:t> </a:t>
            </a:r>
            <a:r>
              <a:rPr sz="1600" dirty="0">
                <a:latin typeface="Calibri"/>
                <a:cs typeface="Calibri"/>
              </a:rPr>
              <a:t>and</a:t>
            </a:r>
            <a:r>
              <a:rPr sz="1600" spc="5" dirty="0">
                <a:latin typeface="Calibri"/>
                <a:cs typeface="Calibri"/>
              </a:rPr>
              <a:t> </a:t>
            </a:r>
            <a:r>
              <a:rPr sz="1600" spc="-5" dirty="0">
                <a:latin typeface="Calibri"/>
                <a:cs typeface="Calibri"/>
              </a:rPr>
              <a:t>type</a:t>
            </a:r>
            <a:r>
              <a:rPr sz="1600" dirty="0">
                <a:latin typeface="Calibri"/>
                <a:cs typeface="Calibri"/>
              </a:rPr>
              <a:t> in</a:t>
            </a:r>
            <a:r>
              <a:rPr sz="1600" spc="10" dirty="0">
                <a:latin typeface="Calibri"/>
                <a:cs typeface="Calibri"/>
              </a:rPr>
              <a:t> </a:t>
            </a:r>
            <a:r>
              <a:rPr lang="en-US" sz="1600" b="1" spc="10" dirty="0">
                <a:solidFill>
                  <a:srgbClr val="0070C0"/>
                </a:solidFill>
                <a:latin typeface="Calibri"/>
                <a:cs typeface="Calibri"/>
              </a:rPr>
              <a:t>www.</a:t>
            </a:r>
            <a:r>
              <a:rPr sz="1600" b="1" dirty="0">
                <a:solidFill>
                  <a:srgbClr val="0070C0"/>
                </a:solidFill>
                <a:latin typeface="Calibri"/>
                <a:cs typeface="Calibri"/>
              </a:rPr>
              <a:t>sha</a:t>
            </a:r>
            <a:r>
              <a:rPr sz="1600" b="1" spc="-25" dirty="0">
                <a:solidFill>
                  <a:srgbClr val="0070C0"/>
                </a:solidFill>
                <a:latin typeface="Calibri"/>
                <a:cs typeface="Calibri"/>
              </a:rPr>
              <a:t>r</a:t>
            </a:r>
            <a:r>
              <a:rPr sz="1600" b="1" spc="-5" dirty="0">
                <a:solidFill>
                  <a:srgbClr val="0070C0"/>
                </a:solidFill>
                <a:latin typeface="Calibri"/>
                <a:cs typeface="Calibri"/>
              </a:rPr>
              <a:t>e911.</a:t>
            </a:r>
            <a:r>
              <a:rPr sz="1600" b="1" spc="-25" dirty="0">
                <a:solidFill>
                  <a:srgbClr val="0070C0"/>
                </a:solidFill>
                <a:latin typeface="Calibri"/>
                <a:cs typeface="Calibri"/>
              </a:rPr>
              <a:t>c</a:t>
            </a:r>
            <a:r>
              <a:rPr sz="1600" b="1" spc="-5" dirty="0">
                <a:solidFill>
                  <a:srgbClr val="0070C0"/>
                </a:solidFill>
                <a:latin typeface="Calibri"/>
                <a:cs typeface="Calibri"/>
              </a:rPr>
              <a:t>om</a:t>
            </a:r>
            <a:r>
              <a:rPr sz="1600" b="1" dirty="0">
                <a:solidFill>
                  <a:srgbClr val="0070C0"/>
                </a:solidFill>
                <a:latin typeface="Calibri"/>
                <a:cs typeface="Calibri"/>
              </a:rPr>
              <a:t> </a:t>
            </a:r>
            <a:r>
              <a:rPr sz="1600" dirty="0">
                <a:latin typeface="Calibri"/>
                <a:cs typeface="Calibri"/>
              </a:rPr>
              <a:t>in </a:t>
            </a:r>
            <a:r>
              <a:rPr lang="en-US" sz="1600" dirty="0">
                <a:latin typeface="Calibri"/>
                <a:cs typeface="Calibri"/>
              </a:rPr>
              <a:t>t</a:t>
            </a:r>
            <a:r>
              <a:rPr sz="1600" dirty="0">
                <a:latin typeface="Calibri"/>
                <a:cs typeface="Calibri"/>
              </a:rPr>
              <a:t>he</a:t>
            </a:r>
            <a:r>
              <a:rPr sz="1600" spc="10" dirty="0">
                <a:latin typeface="Calibri"/>
                <a:cs typeface="Calibri"/>
              </a:rPr>
              <a:t> </a:t>
            </a:r>
            <a:r>
              <a:rPr sz="1600" spc="-5" dirty="0">
                <a:latin typeface="Calibri"/>
                <a:cs typeface="Calibri"/>
              </a:rPr>
              <a:t>UR</a:t>
            </a:r>
            <a:r>
              <a:rPr sz="1600" dirty="0">
                <a:latin typeface="Calibri"/>
                <a:cs typeface="Calibri"/>
              </a:rPr>
              <a:t>L</a:t>
            </a:r>
            <a:r>
              <a:rPr sz="1600" spc="5" dirty="0">
                <a:latin typeface="Calibri"/>
                <a:cs typeface="Calibri"/>
              </a:rPr>
              <a:t> </a:t>
            </a:r>
            <a:r>
              <a:rPr sz="1600" dirty="0">
                <a:latin typeface="Calibri"/>
                <a:cs typeface="Calibri"/>
              </a:rPr>
              <a:t>b</a:t>
            </a:r>
            <a:r>
              <a:rPr sz="1600" spc="-40" dirty="0">
                <a:latin typeface="Calibri"/>
                <a:cs typeface="Calibri"/>
              </a:rPr>
              <a:t>o</a:t>
            </a:r>
            <a:r>
              <a:rPr sz="1600" dirty="0">
                <a:latin typeface="Calibri"/>
                <a:cs typeface="Calibri"/>
              </a:rPr>
              <a:t>x</a:t>
            </a:r>
            <a:r>
              <a:rPr lang="en-US" sz="1600" dirty="0">
                <a:latin typeface="Calibri"/>
                <a:cs typeface="Calibri"/>
              </a:rPr>
              <a:t>. If you’re using the mobile app just click the icon on your device. </a:t>
            </a:r>
            <a:endParaRPr sz="1600" dirty="0">
              <a:latin typeface="Calibri"/>
              <a:cs typeface="Calibri"/>
            </a:endParaRPr>
          </a:p>
        </p:txBody>
      </p:sp>
      <p:sp>
        <p:nvSpPr>
          <p:cNvPr id="15" name="Title 14"/>
          <p:cNvSpPr>
            <a:spLocks noGrp="1"/>
          </p:cNvSpPr>
          <p:nvPr>
            <p:ph type="title"/>
          </p:nvPr>
        </p:nvSpPr>
        <p:spPr>
          <a:xfrm>
            <a:off x="1200404" y="245480"/>
            <a:ext cx="7657592" cy="553998"/>
          </a:xfrm>
        </p:spPr>
        <p:txBody>
          <a:bodyPr/>
          <a:lstStyle/>
          <a:p>
            <a:pPr algn="ctr"/>
            <a:r>
              <a:rPr lang="en-US" sz="3600" b="1" dirty="0"/>
              <a:t>Accessing Share911</a:t>
            </a:r>
          </a:p>
        </p:txBody>
      </p:sp>
      <p:sp>
        <p:nvSpPr>
          <p:cNvPr id="17" name="TextBox 16"/>
          <p:cNvSpPr txBox="1"/>
          <p:nvPr/>
        </p:nvSpPr>
        <p:spPr>
          <a:xfrm>
            <a:off x="685800" y="3706259"/>
            <a:ext cx="2514600" cy="3046988"/>
          </a:xfrm>
          <a:prstGeom prst="rect">
            <a:avLst/>
          </a:prstGeom>
          <a:noFill/>
        </p:spPr>
        <p:txBody>
          <a:bodyPr wrap="square" rtlCol="0">
            <a:spAutoFit/>
          </a:bodyPr>
          <a:lstStyle/>
          <a:p>
            <a:r>
              <a:rPr lang="en-US" sz="1600" dirty="0"/>
              <a:t>Steps to sign in:</a:t>
            </a:r>
          </a:p>
          <a:p>
            <a:pPr marL="342900" indent="-342900">
              <a:buFont typeface="+mj-lt"/>
              <a:buAutoNum type="arabicPeriod"/>
            </a:pPr>
            <a:endParaRPr lang="en-US" sz="1600" dirty="0"/>
          </a:p>
          <a:p>
            <a:pPr marL="342900" indent="-342900">
              <a:buFont typeface="+mj-lt"/>
              <a:buAutoNum type="arabicPeriod"/>
            </a:pPr>
            <a:r>
              <a:rPr lang="en-US" sz="1600" dirty="0"/>
              <a:t>Type </a:t>
            </a:r>
            <a:r>
              <a:rPr lang="en-US" sz="1600" dirty="0">
                <a:hlinkClick r:id="rId2"/>
              </a:rPr>
              <a:t>www.share911.com</a:t>
            </a:r>
            <a:r>
              <a:rPr lang="en-US" sz="1600" dirty="0"/>
              <a:t> into your browser </a:t>
            </a:r>
          </a:p>
          <a:p>
            <a:pPr marL="342900" indent="-342900">
              <a:buFont typeface="+mj-lt"/>
              <a:buAutoNum type="arabicPeriod"/>
            </a:pPr>
            <a:endParaRPr lang="en-US" sz="1600" dirty="0"/>
          </a:p>
          <a:p>
            <a:pPr marL="342900" indent="-342900">
              <a:buFont typeface="+mj-lt"/>
              <a:buAutoNum type="arabicPeriod"/>
            </a:pPr>
            <a:r>
              <a:rPr lang="en-US" sz="1600" dirty="0"/>
              <a:t>Enter your email address </a:t>
            </a:r>
          </a:p>
          <a:p>
            <a:pPr marL="342900" indent="-342900">
              <a:buFont typeface="+mj-lt"/>
              <a:buAutoNum type="arabicPeriod"/>
            </a:pPr>
            <a:endParaRPr lang="en-US" sz="1600" dirty="0"/>
          </a:p>
          <a:p>
            <a:pPr marL="342900" indent="-342900">
              <a:buFont typeface="+mj-lt"/>
              <a:buAutoNum type="arabicPeriod"/>
            </a:pPr>
            <a:r>
              <a:rPr lang="en-US" sz="1600" dirty="0"/>
              <a:t>Enter the password that you created when you set up your account. </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p:blipFill>
        <p:spPr>
          <a:xfrm>
            <a:off x="3466868" y="3107826"/>
            <a:ext cx="6439132" cy="3995147"/>
          </a:xfrm>
          <a:prstGeom prst="rect">
            <a:avLst/>
          </a:prstGeom>
          <a:ln w="9525">
            <a:solidFill>
              <a:schemeClr val="tx1"/>
            </a:solidFill>
          </a:ln>
        </p:spPr>
      </p:pic>
      <p:cxnSp>
        <p:nvCxnSpPr>
          <p:cNvPr id="21" name="Straight Arrow Connector 20"/>
          <p:cNvCxnSpPr>
            <a:cxnSpLocks/>
          </p:cNvCxnSpPr>
          <p:nvPr/>
        </p:nvCxnSpPr>
        <p:spPr>
          <a:xfrm flipV="1">
            <a:off x="3124200" y="4976438"/>
            <a:ext cx="2514600" cy="104336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590800" y="4651156"/>
            <a:ext cx="2958868" cy="68952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2819400" y="3510359"/>
            <a:ext cx="1676400" cy="114079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6934200" y="1676400"/>
            <a:ext cx="228600" cy="739140"/>
          </a:xfrm>
          <a:custGeom>
            <a:avLst/>
            <a:gdLst/>
            <a:ahLst/>
            <a:cxnLst/>
            <a:rect l="l" t="t" r="r" b="b"/>
            <a:pathLst>
              <a:path w="228600" h="739139">
                <a:moveTo>
                  <a:pt x="0" y="0"/>
                </a:moveTo>
                <a:lnTo>
                  <a:pt x="0" y="739139"/>
                </a:lnTo>
                <a:lnTo>
                  <a:pt x="228600" y="739139"/>
                </a:lnTo>
                <a:lnTo>
                  <a:pt x="228600" y="0"/>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6934200" y="2414777"/>
            <a:ext cx="228600" cy="980440"/>
          </a:xfrm>
          <a:custGeom>
            <a:avLst/>
            <a:gdLst/>
            <a:ahLst/>
            <a:cxnLst/>
            <a:rect l="l" t="t" r="r" b="b"/>
            <a:pathLst>
              <a:path w="228600" h="980439">
                <a:moveTo>
                  <a:pt x="0" y="0"/>
                </a:moveTo>
                <a:lnTo>
                  <a:pt x="0" y="979931"/>
                </a:lnTo>
                <a:lnTo>
                  <a:pt x="228600" y="979931"/>
                </a:lnTo>
                <a:lnTo>
                  <a:pt x="228600" y="0"/>
                </a:lnTo>
                <a:lnTo>
                  <a:pt x="0" y="0"/>
                </a:lnTo>
                <a:close/>
              </a:path>
            </a:pathLst>
          </a:custGeom>
          <a:solidFill>
            <a:srgbClr val="FFFFFF"/>
          </a:solidFill>
        </p:spPr>
        <p:txBody>
          <a:bodyPr wrap="square" lIns="0" tIns="0" rIns="0" bIns="0" rtlCol="0"/>
          <a:lstStyle/>
          <a:p>
            <a:endParaRPr/>
          </a:p>
        </p:txBody>
      </p:sp>
      <p:sp>
        <p:nvSpPr>
          <p:cNvPr id="25" name="object 25"/>
          <p:cNvSpPr/>
          <p:nvPr/>
        </p:nvSpPr>
        <p:spPr>
          <a:xfrm>
            <a:off x="6934200" y="4373117"/>
            <a:ext cx="228600" cy="980440"/>
          </a:xfrm>
          <a:custGeom>
            <a:avLst/>
            <a:gdLst/>
            <a:ahLst/>
            <a:cxnLst/>
            <a:rect l="l" t="t" r="r" b="b"/>
            <a:pathLst>
              <a:path w="228600" h="980439">
                <a:moveTo>
                  <a:pt x="0" y="0"/>
                </a:moveTo>
                <a:lnTo>
                  <a:pt x="0" y="979932"/>
                </a:lnTo>
                <a:lnTo>
                  <a:pt x="228600" y="979932"/>
                </a:lnTo>
                <a:lnTo>
                  <a:pt x="228600" y="0"/>
                </a:lnTo>
                <a:lnTo>
                  <a:pt x="0" y="0"/>
                </a:lnTo>
                <a:close/>
              </a:path>
            </a:pathLst>
          </a:custGeom>
          <a:solidFill>
            <a:srgbClr val="FFFFFF"/>
          </a:solidFill>
        </p:spPr>
        <p:txBody>
          <a:bodyPr wrap="square" lIns="0" tIns="0" rIns="0" bIns="0" rtlCol="0"/>
          <a:lstStyle/>
          <a:p>
            <a:endParaRPr/>
          </a:p>
        </p:txBody>
      </p:sp>
      <p:sp>
        <p:nvSpPr>
          <p:cNvPr id="29" name="object 29"/>
          <p:cNvSpPr/>
          <p:nvPr/>
        </p:nvSpPr>
        <p:spPr>
          <a:xfrm>
            <a:off x="6934200" y="5352288"/>
            <a:ext cx="228600" cy="980440"/>
          </a:xfrm>
          <a:custGeom>
            <a:avLst/>
            <a:gdLst/>
            <a:ahLst/>
            <a:cxnLst/>
            <a:rect l="l" t="t" r="r" b="b"/>
            <a:pathLst>
              <a:path w="228600" h="980439">
                <a:moveTo>
                  <a:pt x="0" y="0"/>
                </a:moveTo>
                <a:lnTo>
                  <a:pt x="0" y="979932"/>
                </a:lnTo>
                <a:lnTo>
                  <a:pt x="228600" y="979932"/>
                </a:lnTo>
                <a:lnTo>
                  <a:pt x="228600" y="0"/>
                </a:lnTo>
                <a:lnTo>
                  <a:pt x="0" y="0"/>
                </a:lnTo>
                <a:close/>
              </a:path>
            </a:pathLst>
          </a:custGeom>
          <a:solidFill>
            <a:srgbClr val="FFFFFF"/>
          </a:solidFill>
        </p:spPr>
        <p:txBody>
          <a:bodyPr wrap="square" lIns="0" tIns="0" rIns="0" bIns="0" rtlCol="0"/>
          <a:lstStyle/>
          <a:p>
            <a:endParaRPr/>
          </a:p>
        </p:txBody>
      </p:sp>
      <p:sp>
        <p:nvSpPr>
          <p:cNvPr id="31" name="object 31"/>
          <p:cNvSpPr/>
          <p:nvPr/>
        </p:nvSpPr>
        <p:spPr>
          <a:xfrm>
            <a:off x="6934200" y="6331458"/>
            <a:ext cx="228600" cy="603250"/>
          </a:xfrm>
          <a:custGeom>
            <a:avLst/>
            <a:gdLst/>
            <a:ahLst/>
            <a:cxnLst/>
            <a:rect l="l" t="t" r="r" b="b"/>
            <a:pathLst>
              <a:path w="228600" h="603250">
                <a:moveTo>
                  <a:pt x="0" y="0"/>
                </a:moveTo>
                <a:lnTo>
                  <a:pt x="0" y="602742"/>
                </a:lnTo>
                <a:lnTo>
                  <a:pt x="228600" y="602742"/>
                </a:lnTo>
                <a:lnTo>
                  <a:pt x="228600" y="0"/>
                </a:lnTo>
                <a:lnTo>
                  <a:pt x="0" y="0"/>
                </a:lnTo>
                <a:close/>
              </a:path>
            </a:pathLst>
          </a:custGeom>
          <a:solidFill>
            <a:srgbClr val="FFFFFF"/>
          </a:solidFill>
        </p:spPr>
        <p:txBody>
          <a:bodyPr wrap="square" lIns="0" tIns="0" rIns="0" bIns="0" rtlCol="0"/>
          <a:lstStyle/>
          <a:p>
            <a:endParaRPr/>
          </a:p>
        </p:txBody>
      </p:sp>
      <p:sp>
        <p:nvSpPr>
          <p:cNvPr id="33" name="TextBox 32"/>
          <p:cNvSpPr txBox="1"/>
          <p:nvPr/>
        </p:nvSpPr>
        <p:spPr>
          <a:xfrm>
            <a:off x="990600" y="533400"/>
            <a:ext cx="8082788" cy="646331"/>
          </a:xfrm>
          <a:prstGeom prst="rect">
            <a:avLst/>
          </a:prstGeom>
          <a:noFill/>
        </p:spPr>
        <p:txBody>
          <a:bodyPr wrap="square" rtlCol="0">
            <a:spAutoFit/>
          </a:bodyPr>
          <a:lstStyle/>
          <a:p>
            <a:pPr algn="ctr"/>
            <a:r>
              <a:rPr lang="en-US" sz="3600" b="1" dirty="0"/>
              <a:t>Updating Your Profile and Password</a:t>
            </a:r>
          </a:p>
        </p:txBody>
      </p:sp>
      <p:pic>
        <p:nvPicPr>
          <p:cNvPr id="3" name="Picture 2">
            <a:extLst>
              <a:ext uri="{FF2B5EF4-FFF2-40B4-BE49-F238E27FC236}">
                <a16:creationId xmlns:a16="http://schemas.microsoft.com/office/drawing/2014/main" id="{B7618AD6-12C2-4713-9A5A-40E4F437D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6233686" cy="4350258"/>
          </a:xfrm>
          <a:prstGeom prst="rect">
            <a:avLst/>
          </a:prstGeom>
          <a:ln w="12700">
            <a:solidFill>
              <a:schemeClr val="tx1"/>
            </a:solidFill>
          </a:ln>
        </p:spPr>
      </p:pic>
      <p:sp>
        <p:nvSpPr>
          <p:cNvPr id="5" name="TextBox 4">
            <a:extLst>
              <a:ext uri="{FF2B5EF4-FFF2-40B4-BE49-F238E27FC236}">
                <a16:creationId xmlns:a16="http://schemas.microsoft.com/office/drawing/2014/main" id="{8EF5884D-0B7C-4A6B-85DB-EE13E7247BC2}"/>
              </a:ext>
            </a:extLst>
          </p:cNvPr>
          <p:cNvSpPr txBox="1"/>
          <p:nvPr/>
        </p:nvSpPr>
        <p:spPr>
          <a:xfrm>
            <a:off x="7162800" y="1981200"/>
            <a:ext cx="2590800" cy="4801314"/>
          </a:xfrm>
          <a:prstGeom prst="rect">
            <a:avLst/>
          </a:prstGeom>
          <a:noFill/>
        </p:spPr>
        <p:txBody>
          <a:bodyPr wrap="square" rtlCol="0">
            <a:spAutoFit/>
          </a:bodyPr>
          <a:lstStyle/>
          <a:p>
            <a:r>
              <a:rPr lang="en-US" dirty="0"/>
              <a:t>You should update your profile anytime that you change:</a:t>
            </a:r>
          </a:p>
          <a:p>
            <a:endParaRPr lang="en-US" dirty="0"/>
          </a:p>
          <a:p>
            <a:r>
              <a:rPr lang="en-US" dirty="0"/>
              <a:t>Your Name</a:t>
            </a:r>
          </a:p>
          <a:p>
            <a:r>
              <a:rPr lang="en-US" dirty="0"/>
              <a:t>Email address</a:t>
            </a:r>
          </a:p>
          <a:p>
            <a:r>
              <a:rPr lang="en-US" dirty="0"/>
              <a:t>Position</a:t>
            </a:r>
          </a:p>
          <a:p>
            <a:r>
              <a:rPr lang="en-US" dirty="0"/>
              <a:t>Mobile number</a:t>
            </a:r>
          </a:p>
          <a:p>
            <a:endParaRPr lang="en-US" dirty="0"/>
          </a:p>
          <a:p>
            <a:r>
              <a:rPr lang="en-US" dirty="0"/>
              <a:t>To Update your profile select your name or menu.</a:t>
            </a:r>
          </a:p>
          <a:p>
            <a:endParaRPr lang="en-US" dirty="0"/>
          </a:p>
          <a:p>
            <a:r>
              <a:rPr lang="en-US" dirty="0"/>
              <a:t>Select Update my Profile. After updating your profile remember to click “save” when done. </a:t>
            </a:r>
          </a:p>
        </p:txBody>
      </p:sp>
      <p:cxnSp>
        <p:nvCxnSpPr>
          <p:cNvPr id="11" name="Straight Arrow Connector 10">
            <a:extLst>
              <a:ext uri="{FF2B5EF4-FFF2-40B4-BE49-F238E27FC236}">
                <a16:creationId xmlns:a16="http://schemas.microsoft.com/office/drawing/2014/main" id="{9AF94420-7AD8-474B-B4A5-E712EE294019}"/>
              </a:ext>
            </a:extLst>
          </p:cNvPr>
          <p:cNvCxnSpPr/>
          <p:nvPr/>
        </p:nvCxnSpPr>
        <p:spPr>
          <a:xfrm flipH="1" flipV="1">
            <a:off x="6019800" y="2157632"/>
            <a:ext cx="1143000" cy="249056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C7DD33-77C2-4400-934D-A393A9F2F7E9}"/>
              </a:ext>
            </a:extLst>
          </p:cNvPr>
          <p:cNvCxnSpPr>
            <a:cxnSpLocks/>
          </p:cNvCxnSpPr>
          <p:nvPr/>
        </p:nvCxnSpPr>
        <p:spPr>
          <a:xfrm flipH="1" flipV="1">
            <a:off x="6324600" y="3652362"/>
            <a:ext cx="838200" cy="206263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algn="ctr"/>
            <a:r>
              <a:rPr lang="en-US" sz="3600" b="1" dirty="0"/>
              <a:t>Desktop Notifications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747341" y="5029200"/>
            <a:ext cx="3722073" cy="2371725"/>
          </a:xfrm>
          <a:ln w="6350">
            <a:solidFill>
              <a:schemeClr val="tx1"/>
            </a:solidFill>
          </a:ln>
        </p:spPr>
      </p:pic>
      <p:sp>
        <p:nvSpPr>
          <p:cNvPr id="10" name="TextBox 9"/>
          <p:cNvSpPr txBox="1"/>
          <p:nvPr/>
        </p:nvSpPr>
        <p:spPr>
          <a:xfrm>
            <a:off x="6691036" y="1594022"/>
            <a:ext cx="3124200" cy="5632311"/>
          </a:xfrm>
          <a:prstGeom prst="rect">
            <a:avLst/>
          </a:prstGeom>
          <a:noFill/>
        </p:spPr>
        <p:txBody>
          <a:bodyPr wrap="square" rtlCol="0">
            <a:spAutoFit/>
          </a:bodyPr>
          <a:lstStyle/>
          <a:p>
            <a:r>
              <a:rPr lang="en-US" dirty="0"/>
              <a:t>You can chose to receive Desktop Alerts by downloading the desktop application*</a:t>
            </a:r>
          </a:p>
          <a:p>
            <a:endParaRPr lang="en-US" dirty="0"/>
          </a:p>
          <a:p>
            <a:r>
              <a:rPr lang="en-US" dirty="0"/>
              <a:t>You can easily do that by clicking on your name in the right corner, then Download Desktop App. From there, just follow the prompts. </a:t>
            </a:r>
          </a:p>
          <a:p>
            <a:endParaRPr lang="en-US" dirty="0"/>
          </a:p>
          <a:p>
            <a:r>
              <a:rPr lang="en-US" dirty="0"/>
              <a:t>The desktop app will keep you logged in and will run in the background. Anytime there’s an emergency you’ll receive an alert!</a:t>
            </a:r>
          </a:p>
          <a:p>
            <a:endParaRPr lang="en-US" dirty="0"/>
          </a:p>
          <a:p>
            <a:r>
              <a:rPr lang="en-US" dirty="0"/>
              <a:t>*Please check with your IT department to make sure that you have permission to download applications</a:t>
            </a:r>
          </a:p>
        </p:txBody>
      </p:sp>
      <p:pic>
        <p:nvPicPr>
          <p:cNvPr id="5" name="Content Placeholder 4">
            <a:extLst>
              <a:ext uri="{FF2B5EF4-FFF2-40B4-BE49-F238E27FC236}">
                <a16:creationId xmlns:a16="http://schemas.microsoft.com/office/drawing/2014/main" id="{18214E09-7453-448D-B4D7-D9329C6F1EF3}"/>
              </a:ext>
            </a:extLst>
          </p:cNvPr>
          <p:cNvPicPr>
            <a:picLocks noGrp="1" noChangeAspect="1"/>
          </p:cNvPicPr>
          <p:nvPr>
            <p:ph sz="half" idx="3"/>
          </p:nvPr>
        </p:nvPicPr>
        <p:blipFill>
          <a:blip r:embed="rId3" cstate="print">
            <a:extLst>
              <a:ext uri="{28A0092B-C50C-407E-A947-70E740481C1C}">
                <a14:useLocalDpi xmlns:a14="http://schemas.microsoft.com/office/drawing/2010/main" val="0"/>
              </a:ext>
            </a:extLst>
          </a:blip>
          <a:stretch>
            <a:fillRect/>
          </a:stretch>
        </p:blipFill>
        <p:spPr>
          <a:xfrm>
            <a:off x="868005" y="1600200"/>
            <a:ext cx="5456595" cy="3075830"/>
          </a:xfrm>
          <a:ln w="12700">
            <a:solidFill>
              <a:schemeClr val="tx1"/>
            </a:solidFill>
          </a:ln>
        </p:spPr>
      </p:pic>
      <p:cxnSp>
        <p:nvCxnSpPr>
          <p:cNvPr id="12" name="Straight Arrow Connector 11"/>
          <p:cNvCxnSpPr>
            <a:cxnSpLocks/>
          </p:cNvCxnSpPr>
          <p:nvPr/>
        </p:nvCxnSpPr>
        <p:spPr>
          <a:xfrm flipH="1" flipV="1">
            <a:off x="6019800" y="3276600"/>
            <a:ext cx="671236" cy="38100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0373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2080</TotalTime>
  <Words>1556</Words>
  <Application>Microsoft Macintosh PowerPoint</Application>
  <PresentationFormat>Custom</PresentationFormat>
  <Paragraphs>172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What is Share911</vt:lpstr>
      <vt:lpstr>Share911 alerts everyone at the same time </vt:lpstr>
      <vt:lpstr>Everyone sees the information they need </vt:lpstr>
      <vt:lpstr>Share911 Permissions</vt:lpstr>
      <vt:lpstr>PowerPoint Presentation</vt:lpstr>
      <vt:lpstr>Accessing Share911</vt:lpstr>
      <vt:lpstr>PowerPoint Presentation</vt:lpstr>
      <vt:lpstr>Desktop Notifications</vt:lpstr>
      <vt:lpstr>Share911 Alerts on Mobile Devices</vt:lpstr>
      <vt:lpstr>Alert Emails from Share911</vt:lpstr>
      <vt:lpstr>Broadcast an Alert</vt:lpstr>
      <vt:lpstr>Send a Message</vt:lpstr>
      <vt:lpstr>Messages are received via text message and can be viewed in the status bar.</vt:lpstr>
      <vt:lpstr>Check-In </vt:lpstr>
      <vt:lpstr>Report Accountability Accounting for Missing and Found Students</vt:lpstr>
      <vt:lpstr>Report Accountability Accounting for Missing and Found Students</vt:lpstr>
      <vt:lpstr>Accounting for Staff that have  “Not Reported”</vt:lpstr>
      <vt:lpstr>Live View </vt:lpstr>
      <vt:lpstr>Critical Operations Staff</vt:lpstr>
      <vt:lpstr>After-Action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Share911 User’s Manual</dc:title>
  <dc:creator>Share911</dc:creator>
  <cp:lastModifiedBy>Raymond Bailey</cp:lastModifiedBy>
  <cp:revision>94</cp:revision>
  <cp:lastPrinted>2016-07-18T13:50:49Z</cp:lastPrinted>
  <dcterms:created xsi:type="dcterms:W3CDTF">2015-07-24T12:11:55Z</dcterms:created>
  <dcterms:modified xsi:type="dcterms:W3CDTF">2020-02-08T03:43:43Z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2015-03-30T00:00:00Z</vt:filetime>
  </property>
  <property fmtid="{D5CDD505-2E9C-101B-9397-08002B2CF9AE}" pid="3" name="Creator">
    <vt:lpwstr>PScript5.dll Version 5.2.2</vt:lpwstr>
  </property>
  <property fmtid="{D5CDD505-2E9C-101B-9397-08002B2CF9AE}" pid="4" name="LastSaved">
    <vt:filetime>2015-07-24T00:00:00Z</vt:filetime>
  </property>
</Properties>
</file>